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handoutMasterIdLst>
    <p:handoutMasterId r:id="rId5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6858000" type="screen4x3"/>
  <p:notesSz cx="6858000" cy="9144000"/>
  <p:custDataLst>
    <p:tags r:id="rId5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066"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Hvor mange ansatte har din bedrift?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Sheet1!$B$2:$B$7</c:f>
              <c:numCache>
                <c:formatCode>0.0%</c:formatCode>
                <c:ptCount val="6"/>
                <c:pt idx="0">
                  <c:v>7.3170731707317076</c:v>
                </c:pt>
                <c:pt idx="1">
                  <c:v>29.26829268292683</c:v>
                </c:pt>
                <c:pt idx="2">
                  <c:v>26.829268292682926</c:v>
                </c:pt>
                <c:pt idx="3">
                  <c:v>4.8780487804878048</c:v>
                </c:pt>
                <c:pt idx="4">
                  <c:v>14.634146341463415</c:v>
                </c:pt>
                <c:pt idx="5">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4665504"/>
        <c:axId val="174666288"/>
      </c:barChart>
      <c:valAx>
        <c:axId val="17466628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layout/>
          <c:overlay val="0"/>
        </c:title>
        <c:numFmt formatCode="0%" sourceLinked="0"/>
        <c:majorTickMark val="cross"/>
        <c:minorTickMark val="cross"/>
        <c:tickLblPos val="nextTo"/>
        <c:spPr>
          <a:ln>
            <a:noFill/>
          </a:ln>
        </c:spPr>
        <c:txPr>
          <a:bodyPr/>
          <a:lstStyle/>
          <a:p>
            <a:pPr>
              <a:defRPr sz="1000"/>
            </a:pPr>
            <a:endParaRPr lang="nb-NO"/>
          </a:p>
        </c:txPr>
        <c:crossAx val="174665504"/>
        <c:crosses val="max"/>
        <c:crossBetween val="between"/>
        <c:dispUnits>
          <c:builtInUnit val="hundreds"/>
        </c:dispUnits>
      </c:valAx>
      <c:catAx>
        <c:axId val="17466550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4666288"/>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Hvilken hovedbransje tilhører din bedrift?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Pt>
            <c:idx val="6"/>
            <c:invertIfNegative val="1"/>
            <c:bubble3D val="0"/>
            <c:spPr>
              <a:solidFill>
                <a:srgbClr val="A1A1A1"/>
              </a:solidFill>
            </c:spPr>
          </c:dPt>
          <c:dPt>
            <c:idx val="7"/>
            <c:invertIfNegative val="1"/>
            <c:bubble3D val="0"/>
            <c:spPr>
              <a:solidFill>
                <a:srgbClr val="FF4500"/>
              </a:solidFill>
            </c:spPr>
          </c:dPt>
          <c:dPt>
            <c:idx val="8"/>
            <c:invertIfNegative val="1"/>
            <c:bubble3D val="0"/>
            <c:spPr>
              <a:solidFill>
                <a:srgbClr val="A0522D"/>
              </a:solidFill>
            </c:spPr>
          </c:dPt>
          <c:dPt>
            <c:idx val="9"/>
            <c:invertIfNegative val="1"/>
            <c:bubble3D val="0"/>
            <c:spPr>
              <a:solidFill>
                <a:srgbClr val="FFD700"/>
              </a:solidFill>
            </c:spPr>
          </c:dPt>
          <c:dPt>
            <c:idx val="10"/>
            <c:invertIfNegative val="1"/>
            <c:bubble3D val="0"/>
            <c:spPr>
              <a:solidFill>
                <a:srgbClr val="3CB371"/>
              </a:solidFill>
            </c:spPr>
          </c:dPt>
          <c:dPt>
            <c:idx val="11"/>
            <c:invertIfNegative val="1"/>
            <c:bubble3D val="0"/>
            <c:spPr>
              <a:solidFill>
                <a:srgbClr val="54A9DD"/>
              </a:solidFill>
            </c:spPr>
          </c:dPt>
          <c:dPt>
            <c:idx val="12"/>
            <c:invertIfNegative val="1"/>
            <c:bubble3D val="0"/>
            <c:spPr>
              <a:solidFill>
                <a:srgbClr val="6A5ACD"/>
              </a:solidFill>
            </c:spPr>
          </c:dPt>
          <c:dPt>
            <c:idx val="13"/>
            <c:invertIfNegative val="1"/>
            <c:bubble3D val="0"/>
            <c:spPr>
              <a:solidFill>
                <a:srgbClr val="4169E1"/>
              </a:solidFill>
            </c:spPr>
          </c:dPt>
          <c:dPt>
            <c:idx val="14"/>
            <c:invertIfNegative val="1"/>
            <c:bubble3D val="0"/>
            <c:spPr>
              <a:solidFill>
                <a:srgbClr val="9370DB"/>
              </a:solidFill>
            </c:spPr>
          </c:dPt>
          <c:dPt>
            <c:idx val="15"/>
            <c:invertIfNegative val="1"/>
            <c:bubble3D val="0"/>
            <c:spPr>
              <a:solidFill>
                <a:srgbClr val="BA55D3"/>
              </a:solidFill>
            </c:spPr>
          </c:dPt>
          <c:dPt>
            <c:idx val="16"/>
            <c:invertIfNegative val="1"/>
            <c:bubble3D val="0"/>
            <c:spPr>
              <a:solidFill>
                <a:srgbClr val="66CDAA"/>
              </a:solidFill>
            </c:spPr>
          </c:dPt>
          <c:dPt>
            <c:idx val="17"/>
            <c:invertIfNegative val="1"/>
            <c:bubble3D val="0"/>
            <c:spPr>
              <a:solidFill>
                <a:srgbClr val="D8BFD8"/>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Sheet1!$B$2:$B$19</c:f>
              <c:numCache>
                <c:formatCode>0.0%</c:formatCode>
                <c:ptCount val="18"/>
                <c:pt idx="0">
                  <c:v>14.285714285714286</c:v>
                </c:pt>
                <c:pt idx="1">
                  <c:v>0</c:v>
                </c:pt>
                <c:pt idx="2">
                  <c:v>14.285714285714286</c:v>
                </c:pt>
                <c:pt idx="3">
                  <c:v>2.3809523809523809</c:v>
                </c:pt>
                <c:pt idx="4">
                  <c:v>0</c:v>
                </c:pt>
                <c:pt idx="5">
                  <c:v>2.3809523809523809</c:v>
                </c:pt>
                <c:pt idx="6">
                  <c:v>4.7619047619047619</c:v>
                </c:pt>
                <c:pt idx="7">
                  <c:v>14.285714285714286</c:v>
                </c:pt>
                <c:pt idx="8">
                  <c:v>2.3809523809523809</c:v>
                </c:pt>
                <c:pt idx="9">
                  <c:v>2.3809523809523809</c:v>
                </c:pt>
                <c:pt idx="10">
                  <c:v>4.7619047619047619</c:v>
                </c:pt>
                <c:pt idx="11">
                  <c:v>4.7619047619047619</c:v>
                </c:pt>
                <c:pt idx="12">
                  <c:v>4.7619047619047619</c:v>
                </c:pt>
                <c:pt idx="13">
                  <c:v>2.3809523809523809</c:v>
                </c:pt>
                <c:pt idx="14">
                  <c:v>9.5238095238095237</c:v>
                </c:pt>
                <c:pt idx="15">
                  <c:v>2.3809523809523809</c:v>
                </c:pt>
                <c:pt idx="16">
                  <c:v>0</c:v>
                </c:pt>
                <c:pt idx="17">
                  <c:v>14.285714285714286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4664720"/>
        <c:axId val="174667464"/>
      </c:barChart>
      <c:valAx>
        <c:axId val="17466746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4664720"/>
        <c:crosses val="max"/>
        <c:crossBetween val="between"/>
        <c:dispUnits>
          <c:builtInUnit val="hundreds"/>
        </c:dispUnits>
      </c:valAx>
      <c:catAx>
        <c:axId val="17466472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466746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Hvilke(n) næringsforening er du medlem av? </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Pt>
            <c:idx val="6"/>
            <c:invertIfNegative val="1"/>
            <c:bubble3D val="0"/>
            <c:spPr>
              <a:solidFill>
                <a:srgbClr val="A1A1A1"/>
              </a:solidFill>
            </c:spPr>
          </c:dPt>
          <c:dPt>
            <c:idx val="7"/>
            <c:invertIfNegative val="1"/>
            <c:bubble3D val="0"/>
            <c:spPr>
              <a:solidFill>
                <a:srgbClr val="FF4500"/>
              </a:solidFill>
            </c:spPr>
          </c:dPt>
          <c:dPt>
            <c:idx val="8"/>
            <c:invertIfNegative val="1"/>
            <c:bubble3D val="0"/>
            <c:spPr>
              <a:solidFill>
                <a:srgbClr val="A0522D"/>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Næringsforeningen i Stavangerregionen</c:v>
                </c:pt>
                <c:pt idx="1">
                  <c:v>Haugesundregionens Næringsforening </c:v>
                </c:pt>
                <c:pt idx="2">
                  <c:v>Bergen Næringsråd</c:v>
                </c:pt>
                <c:pt idx="3">
                  <c:v>Nordhordland Handverk- og Industrilag</c:v>
                </c:pt>
                <c:pt idx="4">
                  <c:v>Osterøy Industrilag</c:v>
                </c:pt>
                <c:pt idx="5">
                  <c:v>Stord Næringsråd</c:v>
                </c:pt>
                <c:pt idx="6">
                  <c:v>Vest Næringsråd</c:v>
                </c:pt>
                <c:pt idx="7">
                  <c:v>Fusa Næringslivslag</c:v>
                </c:pt>
                <c:pt idx="8">
                  <c:v>Etne &amp; Vindafjord Næringsutvikling</c:v>
                </c:pt>
              </c:strCache>
            </c:strRef>
          </c:cat>
          <c:val>
            <c:numRef>
              <c:f>Sheet1!$B$2:$B$10</c:f>
              <c:numCache>
                <c:formatCode>0.0%</c:formatCode>
                <c:ptCount val="9"/>
                <c:pt idx="0">
                  <c:v>4.7619047619047619</c:v>
                </c:pt>
                <c:pt idx="1">
                  <c:v>14.285714285714286</c:v>
                </c:pt>
                <c:pt idx="2">
                  <c:v>14.285714285714286</c:v>
                </c:pt>
                <c:pt idx="3">
                  <c:v>9.5238095238095237</c:v>
                </c:pt>
                <c:pt idx="4">
                  <c:v>0</c:v>
                </c:pt>
                <c:pt idx="5">
                  <c:v>100</c:v>
                </c:pt>
                <c:pt idx="6">
                  <c:v>9.5238095238095237</c:v>
                </c:pt>
                <c:pt idx="7">
                  <c:v>0</c:v>
                </c:pt>
                <c:pt idx="8">
                  <c:v>4.7619047619047619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5714800"/>
        <c:axId val="173190928"/>
      </c:barChart>
      <c:valAx>
        <c:axId val="17319092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5714800"/>
        <c:crosses val="max"/>
        <c:crossBetween val="between"/>
        <c:dispUnits>
          <c:builtInUnit val="hundreds"/>
        </c:dispUnits>
      </c:valAx>
      <c:catAx>
        <c:axId val="17571480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3190928"/>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Hva vurderer du som regionens største utfordring i et fem års perspektiv? Inntil fire svar</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Pt>
            <c:idx val="6"/>
            <c:invertIfNegative val="1"/>
            <c:bubble3D val="0"/>
            <c:spPr>
              <a:solidFill>
                <a:srgbClr val="A1A1A1"/>
              </a:solidFill>
            </c:spPr>
          </c:dPt>
          <c:dPt>
            <c:idx val="7"/>
            <c:invertIfNegative val="1"/>
            <c:bubble3D val="0"/>
            <c:spPr>
              <a:solidFill>
                <a:srgbClr val="FF4500"/>
              </a:solidFill>
            </c:spPr>
          </c:dPt>
          <c:dPt>
            <c:idx val="8"/>
            <c:invertIfNegative val="1"/>
            <c:bubble3D val="0"/>
            <c:spPr>
              <a:solidFill>
                <a:srgbClr val="A0522D"/>
              </a:solidFill>
            </c:spPr>
          </c:dPt>
          <c:dPt>
            <c:idx val="9"/>
            <c:invertIfNegative val="1"/>
            <c:bubble3D val="0"/>
            <c:spPr>
              <a:solidFill>
                <a:srgbClr val="FFD700"/>
              </a:solidFill>
            </c:spPr>
          </c:dPt>
          <c:dPt>
            <c:idx val="10"/>
            <c:invertIfNegative val="1"/>
            <c:bubble3D val="0"/>
            <c:spPr>
              <a:solidFill>
                <a:srgbClr val="3CB371"/>
              </a:solidFill>
            </c:spPr>
          </c:dPt>
          <c:dPt>
            <c:idx val="11"/>
            <c:invertIfNegative val="1"/>
            <c:bubble3D val="0"/>
            <c:spPr>
              <a:solidFill>
                <a:srgbClr val="54A9DD"/>
              </a:solidFill>
            </c:spPr>
          </c:dPt>
          <c:dPt>
            <c:idx val="12"/>
            <c:invertIfNegative val="1"/>
            <c:bubble3D val="0"/>
            <c:spPr>
              <a:solidFill>
                <a:srgbClr val="6A5ACD"/>
              </a:solidFill>
            </c:spPr>
          </c:dPt>
          <c:dPt>
            <c:idx val="13"/>
            <c:invertIfNegative val="1"/>
            <c:bubble3D val="0"/>
            <c:spPr>
              <a:solidFill>
                <a:srgbClr val="4169E1"/>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Sheet1!$B$2:$B$15</c:f>
              <c:numCache>
                <c:formatCode>0.0%</c:formatCode>
                <c:ptCount val="14"/>
                <c:pt idx="0">
                  <c:v>19.047619047619047</c:v>
                </c:pt>
                <c:pt idx="1">
                  <c:v>7.1428571428571432</c:v>
                </c:pt>
                <c:pt idx="2">
                  <c:v>16.666666666666668</c:v>
                </c:pt>
                <c:pt idx="3">
                  <c:v>7.1428571428571432</c:v>
                </c:pt>
                <c:pt idx="4">
                  <c:v>54.761904761904759</c:v>
                </c:pt>
                <c:pt idx="5">
                  <c:v>40.476190476190474</c:v>
                </c:pt>
                <c:pt idx="6">
                  <c:v>26.19047619047619</c:v>
                </c:pt>
                <c:pt idx="7">
                  <c:v>4.7619047619047619</c:v>
                </c:pt>
                <c:pt idx="8">
                  <c:v>45.238095238095241</c:v>
                </c:pt>
                <c:pt idx="9">
                  <c:v>4.7619047619047619</c:v>
                </c:pt>
                <c:pt idx="10">
                  <c:v>45.238095238095241</c:v>
                </c:pt>
                <c:pt idx="11">
                  <c:v>19.047619047619047</c:v>
                </c:pt>
                <c:pt idx="12">
                  <c:v>7.1428571428571432</c:v>
                </c:pt>
                <c:pt idx="13">
                  <c:v>33.333333333333336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5715976"/>
        <c:axId val="175715584"/>
      </c:barChart>
      <c:valAx>
        <c:axId val="17571558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5715976"/>
        <c:crosses val="max"/>
        <c:crossBetween val="between"/>
        <c:dispUnits>
          <c:builtInUnit val="hundreds"/>
        </c:dispUnits>
      </c:valAx>
      <c:catAx>
        <c:axId val="17571597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571558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Hvordan ser det per dato ut til at bedriftens økonomiske resultat blir for 2015?</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Pt>
            <c:idx val="6"/>
            <c:invertIfNegative val="1"/>
            <c:bubble3D val="0"/>
            <c:spPr>
              <a:solidFill>
                <a:srgbClr val="A1A1A1"/>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Sheet1!$B$2:$B$8</c:f>
              <c:numCache>
                <c:formatCode>0.0%</c:formatCode>
                <c:ptCount val="7"/>
                <c:pt idx="0">
                  <c:v>0</c:v>
                </c:pt>
                <c:pt idx="1">
                  <c:v>7.1428571428571432</c:v>
                </c:pt>
                <c:pt idx="2">
                  <c:v>16.666666666666668</c:v>
                </c:pt>
                <c:pt idx="3">
                  <c:v>40.476190476190474</c:v>
                </c:pt>
                <c:pt idx="4">
                  <c:v>30.952380952380953</c:v>
                </c:pt>
                <c:pt idx="5">
                  <c:v>2.3809523809523809</c:v>
                </c:pt>
                <c:pt idx="6">
                  <c:v>2.3809523809523809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5717152"/>
        <c:axId val="175716760"/>
      </c:barChart>
      <c:valAx>
        <c:axId val="17571676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5717152"/>
        <c:crosses val="max"/>
        <c:crossBetween val="between"/>
        <c:dispUnits>
          <c:builtInUnit val="hundreds"/>
        </c:dispUnits>
      </c:valAx>
      <c:catAx>
        <c:axId val="17571715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571676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Hvordan vil tallet på ansatte i bedriften utvikle seg det neste året?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Sheet1!$B$2:$B$4</c:f>
              <c:numCache>
                <c:formatCode>0.0%</c:formatCode>
                <c:ptCount val="3"/>
                <c:pt idx="0">
                  <c:v>23.80952380952381</c:v>
                </c:pt>
                <c:pt idx="1">
                  <c:v>64.285714285714292</c:v>
                </c:pt>
                <c:pt idx="2">
                  <c:v>11.904761904761905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5718328"/>
        <c:axId val="175717936"/>
      </c:barChart>
      <c:valAx>
        <c:axId val="17571793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5718328"/>
        <c:crosses val="max"/>
        <c:crossBetween val="between"/>
        <c:dispUnits>
          <c:builtInUnit val="hundreds"/>
        </c:dispUnits>
      </c:valAx>
      <c:catAx>
        <c:axId val="1757183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5717936"/>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 </c:v>
                </c:pt>
              </c:strCache>
            </c:strRef>
          </c:tx>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Formueskatt</c:v>
                </c:pt>
                <c:pt idx="1">
                  <c:v>Selskapsskatt</c:v>
                </c:pt>
                <c:pt idx="2">
                  <c:v>Eiendomsskatt</c:v>
                </c:pt>
                <c:pt idx="3">
                  <c:v>Arbeidsgiveravgift</c:v>
                </c:pt>
                <c:pt idx="4">
                  <c:v>Bompengeavgift</c:v>
                </c:pt>
              </c:strCache>
            </c:strRef>
          </c:cat>
          <c:val>
            <c:numRef>
              <c:f>Sheet1!$B$2:$B$6</c:f>
              <c:numCache>
                <c:formatCode>0.00</c:formatCode>
                <c:ptCount val="5"/>
                <c:pt idx="0">
                  <c:v>2.3414999999999999</c:v>
                </c:pt>
                <c:pt idx="1">
                  <c:v>2.7</c:v>
                </c:pt>
                <c:pt idx="2">
                  <c:v>2.5609999999999999</c:v>
                </c:pt>
                <c:pt idx="3">
                  <c:v>3.7143000000000002</c:v>
                </c:pt>
                <c:pt idx="4">
                  <c:v>2.8250000000000002</c:v>
                </c:pt>
              </c:numCache>
            </c:numRef>
          </c:val>
        </c:ser>
        <c:dLbls>
          <c:showLegendKey val="0"/>
          <c:showVal val="0"/>
          <c:showCatName val="0"/>
          <c:showSerName val="0"/>
          <c:showPercent val="0"/>
          <c:showBubbleSize val="0"/>
        </c:dLbls>
        <c:gapWidth val="40"/>
        <c:axId val="176315152"/>
        <c:axId val="176314760"/>
      </c:barChart>
      <c:valAx>
        <c:axId val="176314760"/>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176315152"/>
        <c:crosses val="max"/>
        <c:crossBetween val="between"/>
        <c:majorUnit val="1"/>
      </c:valAx>
      <c:catAx>
        <c:axId val="17631515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631476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Formueskatt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39.024390243902438</c:v>
                </c:pt>
                <c:pt idx="1">
                  <c:v>24.390243902439025</c:v>
                </c:pt>
                <c:pt idx="2">
                  <c:v>14.634146341463415</c:v>
                </c:pt>
                <c:pt idx="3">
                  <c:v>9.7560975609756095</c:v>
                </c:pt>
                <c:pt idx="4">
                  <c:v>9.7560975609756095</c:v>
                </c:pt>
                <c:pt idx="5">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6316328"/>
        <c:axId val="176315936"/>
      </c:barChart>
      <c:valAx>
        <c:axId val="17631593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6316328"/>
        <c:crosses val="max"/>
        <c:crossBetween val="between"/>
        <c:dispUnits>
          <c:builtInUnit val="hundreds"/>
        </c:dispUnits>
      </c:valAx>
      <c:catAx>
        <c:axId val="1763163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6315936"/>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Selskapsskatt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27.5</c:v>
                </c:pt>
                <c:pt idx="1">
                  <c:v>10</c:v>
                </c:pt>
                <c:pt idx="2">
                  <c:v>35</c:v>
                </c:pt>
                <c:pt idx="3">
                  <c:v>22.5</c:v>
                </c:pt>
                <c:pt idx="4">
                  <c:v>2.5</c:v>
                </c:pt>
                <c:pt idx="5">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6317504"/>
        <c:axId val="176317112"/>
      </c:barChart>
      <c:valAx>
        <c:axId val="17631711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6317504"/>
        <c:crosses val="max"/>
        <c:crossBetween val="between"/>
        <c:dispUnits>
          <c:builtInUnit val="hundreds"/>
        </c:dispUnits>
      </c:valAx>
      <c:catAx>
        <c:axId val="17631750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6317112"/>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Eiendomsskatt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39.024390243902438</c:v>
                </c:pt>
                <c:pt idx="1">
                  <c:v>9.7560975609756095</c:v>
                </c:pt>
                <c:pt idx="2">
                  <c:v>24.390243902439025</c:v>
                </c:pt>
                <c:pt idx="3">
                  <c:v>9.7560975609756095</c:v>
                </c:pt>
                <c:pt idx="4">
                  <c:v>17.073170731707318</c:v>
                </c:pt>
                <c:pt idx="5">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381464"/>
        <c:axId val="177381072"/>
      </c:barChart>
      <c:valAx>
        <c:axId val="17738107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381464"/>
        <c:crosses val="max"/>
        <c:crossBetween val="between"/>
        <c:dispUnits>
          <c:builtInUnit val="hundreds"/>
        </c:dispUnits>
      </c:valAx>
      <c:catAx>
        <c:axId val="17738146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381072"/>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Arbeidsgiveravgift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14.285714285714286</c:v>
                </c:pt>
                <c:pt idx="1">
                  <c:v>7.1428571428571432</c:v>
                </c:pt>
                <c:pt idx="2">
                  <c:v>19.047619047619047</c:v>
                </c:pt>
                <c:pt idx="3">
                  <c:v>19.047619047619047</c:v>
                </c:pt>
                <c:pt idx="4">
                  <c:v>33.333333333333336</c:v>
                </c:pt>
                <c:pt idx="5">
                  <c:v>7.1428571428571432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382640"/>
        <c:axId val="177382248"/>
      </c:barChart>
      <c:valAx>
        <c:axId val="17738224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382640"/>
        <c:crosses val="max"/>
        <c:crossBetween val="between"/>
        <c:dispUnits>
          <c:builtInUnit val="hundreds"/>
        </c:dispUnits>
      </c:valAx>
      <c:catAx>
        <c:axId val="17738264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382248"/>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Bompengeavgift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22.5</c:v>
                </c:pt>
                <c:pt idx="1">
                  <c:v>25</c:v>
                </c:pt>
                <c:pt idx="2">
                  <c:v>20</c:v>
                </c:pt>
                <c:pt idx="3">
                  <c:v>15</c:v>
                </c:pt>
                <c:pt idx="4">
                  <c:v>15</c:v>
                </c:pt>
                <c:pt idx="5">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383816"/>
        <c:axId val="177383424"/>
      </c:barChart>
      <c:valAx>
        <c:axId val="17738342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383816"/>
        <c:crosses val="max"/>
        <c:crossBetween val="between"/>
        <c:dispUnits>
          <c:builtInUnit val="hundreds"/>
        </c:dispUnits>
      </c:valAx>
      <c:catAx>
        <c:axId val="17738381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38342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 </c:v>
                </c:pt>
              </c:strCache>
            </c:strRef>
          </c:tx>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Den norske kronekursen </c:v>
                </c:pt>
                <c:pt idx="1">
                  <c:v>Norges Sentralbanks rentenivå</c:v>
                </c:pt>
                <c:pt idx="2">
                  <c:v>Bedriftskattenivået i Norge</c:v>
                </c:pt>
                <c:pt idx="3">
                  <c:v>Oljeprisen</c:v>
                </c:pt>
              </c:strCache>
            </c:strRef>
          </c:cat>
          <c:val>
            <c:numRef>
              <c:f>Sheet1!$B$2:$B$5</c:f>
              <c:numCache>
                <c:formatCode>0.00</c:formatCode>
                <c:ptCount val="4"/>
                <c:pt idx="0">
                  <c:v>3.1905000000000001</c:v>
                </c:pt>
                <c:pt idx="1">
                  <c:v>3.2683</c:v>
                </c:pt>
                <c:pt idx="2">
                  <c:v>3.3658999999999999</c:v>
                </c:pt>
                <c:pt idx="3">
                  <c:v>3.7805</c:v>
                </c:pt>
              </c:numCache>
            </c:numRef>
          </c:val>
        </c:ser>
        <c:dLbls>
          <c:showLegendKey val="0"/>
          <c:showVal val="0"/>
          <c:showCatName val="0"/>
          <c:showSerName val="0"/>
          <c:showPercent val="0"/>
          <c:showBubbleSize val="0"/>
        </c:dLbls>
        <c:gapWidth val="40"/>
        <c:axId val="177816160"/>
        <c:axId val="177384600"/>
      </c:barChart>
      <c:valAx>
        <c:axId val="177384600"/>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177816160"/>
        <c:crosses val="max"/>
        <c:crossBetween val="between"/>
        <c:majorUnit val="1"/>
      </c:valAx>
      <c:catAx>
        <c:axId val="17781616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38460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Den norske kronekursen </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26.19047619047619</c:v>
                </c:pt>
                <c:pt idx="1">
                  <c:v>7.1428571428571432</c:v>
                </c:pt>
                <c:pt idx="2">
                  <c:v>19.047619047619047</c:v>
                </c:pt>
                <c:pt idx="3">
                  <c:v>23.80952380952381</c:v>
                </c:pt>
                <c:pt idx="4">
                  <c:v>16.666666666666668</c:v>
                </c:pt>
                <c:pt idx="5">
                  <c:v>7.1428571428571432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817336"/>
        <c:axId val="177816944"/>
      </c:barChart>
      <c:valAx>
        <c:axId val="17781694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817336"/>
        <c:crosses val="max"/>
        <c:crossBetween val="between"/>
        <c:dispUnits>
          <c:builtInUnit val="hundreds"/>
        </c:dispUnits>
      </c:valAx>
      <c:catAx>
        <c:axId val="17781733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81694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Norges Sentralbanks rentenivå</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17.073170731707318</c:v>
                </c:pt>
                <c:pt idx="1">
                  <c:v>17.073170731707318</c:v>
                </c:pt>
                <c:pt idx="2">
                  <c:v>24.390243902439025</c:v>
                </c:pt>
                <c:pt idx="3">
                  <c:v>12.195121951219512</c:v>
                </c:pt>
                <c:pt idx="4">
                  <c:v>21.951219512195124</c:v>
                </c:pt>
                <c:pt idx="5">
                  <c:v>7.3170731707317076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818512"/>
        <c:axId val="177818120"/>
      </c:barChart>
      <c:valAx>
        <c:axId val="17781812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818512"/>
        <c:crosses val="max"/>
        <c:crossBetween val="between"/>
        <c:dispUnits>
          <c:builtInUnit val="hundreds"/>
        </c:dispUnits>
      </c:valAx>
      <c:catAx>
        <c:axId val="17781851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81812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Bedriftskattenivået i Norge</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14.634146341463415</c:v>
                </c:pt>
                <c:pt idx="1">
                  <c:v>9.7560975609756095</c:v>
                </c:pt>
                <c:pt idx="2">
                  <c:v>21.951219512195124</c:v>
                </c:pt>
                <c:pt idx="3">
                  <c:v>34.146341463414636</c:v>
                </c:pt>
                <c:pt idx="4">
                  <c:v>17.073170731707318</c:v>
                </c:pt>
                <c:pt idx="5">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819688"/>
        <c:axId val="177819296"/>
      </c:barChart>
      <c:valAx>
        <c:axId val="17781929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819688"/>
        <c:crosses val="max"/>
        <c:crossBetween val="between"/>
        <c:dispUnits>
          <c:builtInUnit val="hundreds"/>
        </c:dispUnits>
      </c:valAx>
      <c:catAx>
        <c:axId val="17781968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819296"/>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Oljeprisen</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Pt>
            <c:idx val="5"/>
            <c:invertIfNegative val="1"/>
            <c:bubble3D val="0"/>
            <c:spPr>
              <a:solidFill>
                <a:srgbClr val="FFA50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12.195121951219512</c:v>
                </c:pt>
                <c:pt idx="1">
                  <c:v>7.3170731707317076</c:v>
                </c:pt>
                <c:pt idx="2">
                  <c:v>17.073170731707318</c:v>
                </c:pt>
                <c:pt idx="3">
                  <c:v>31.707317073170731</c:v>
                </c:pt>
                <c:pt idx="4">
                  <c:v>17.073170731707318</c:v>
                </c:pt>
                <c:pt idx="5">
                  <c:v>14.634146341463415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458800"/>
        <c:axId val="177458408"/>
      </c:barChart>
      <c:valAx>
        <c:axId val="17745840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458800"/>
        <c:crosses val="max"/>
        <c:crossBetween val="between"/>
        <c:dispUnits>
          <c:builtInUnit val="hundreds"/>
        </c:dispUnits>
      </c:valAx>
      <c:catAx>
        <c:axId val="17745880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458408"/>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Har oljeprisen direkte betydning for din bedrift?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Sheet1!$B$2:$B$3</c:f>
              <c:numCache>
                <c:formatCode>0.0%</c:formatCode>
                <c:ptCount val="2"/>
                <c:pt idx="0">
                  <c:v>40</c:v>
                </c:pt>
                <c:pt idx="1">
                  <c:v>60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671872"/>
        <c:axId val="177459584"/>
      </c:barChart>
      <c:valAx>
        <c:axId val="17745958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671872"/>
        <c:crosses val="max"/>
        <c:crossBetween val="between"/>
        <c:dispUnits>
          <c:builtInUnit val="hundreds"/>
        </c:dispUnits>
      </c:valAx>
      <c:catAx>
        <c:axId val="17767187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45958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Helt enig</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Sheet1!$B$2:$B$7</c:f>
              <c:numCache>
                <c:formatCode>0.0%</c:formatCode>
                <c:ptCount val="6"/>
                <c:pt idx="0">
                  <c:v>45</c:v>
                </c:pt>
                <c:pt idx="1">
                  <c:v>25.641025641025642</c:v>
                </c:pt>
                <c:pt idx="2">
                  <c:v>15</c:v>
                </c:pt>
                <c:pt idx="3">
                  <c:v>20</c:v>
                </c:pt>
                <c:pt idx="4">
                  <c:v>31.707317073170731</c:v>
                </c:pt>
                <c:pt idx="5">
                  <c:v>4.8780487804878048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Litt enig</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Sheet1!$C$2:$C$7</c:f>
              <c:numCache>
                <c:formatCode>0.0%</c:formatCode>
                <c:ptCount val="6"/>
                <c:pt idx="0">
                  <c:v>37.5</c:v>
                </c:pt>
                <c:pt idx="1">
                  <c:v>41.025641025641029</c:v>
                </c:pt>
                <c:pt idx="2">
                  <c:v>47.5</c:v>
                </c:pt>
                <c:pt idx="3">
                  <c:v>32.5</c:v>
                </c:pt>
                <c:pt idx="4">
                  <c:v>46.341463414634148</c:v>
                </c:pt>
                <c:pt idx="5">
                  <c:v>39.024390243902438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Nøytral</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Sheet1!$D$2:$D$7</c:f>
              <c:numCache>
                <c:formatCode>0.0%</c:formatCode>
                <c:ptCount val="6"/>
                <c:pt idx="0">
                  <c:v>15</c:v>
                </c:pt>
                <c:pt idx="1">
                  <c:v>30.76923076923077</c:v>
                </c:pt>
                <c:pt idx="2">
                  <c:v>20</c:v>
                </c:pt>
                <c:pt idx="3">
                  <c:v>25</c:v>
                </c:pt>
                <c:pt idx="4">
                  <c:v>7.3170731707317076</c:v>
                </c:pt>
                <c:pt idx="5">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Litt uenig</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Sheet1!$E$2:$E$7</c:f>
              <c:numCache>
                <c:formatCode>0.0%</c:formatCode>
                <c:ptCount val="6"/>
                <c:pt idx="0">
                  <c:v>0</c:v>
                </c:pt>
                <c:pt idx="1">
                  <c:v>2.5641025641025643</c:v>
                </c:pt>
                <c:pt idx="2">
                  <c:v>12.5</c:v>
                </c:pt>
                <c:pt idx="3">
                  <c:v>12.5</c:v>
                </c:pt>
                <c:pt idx="4">
                  <c:v>12.195121951219512</c:v>
                </c:pt>
                <c:pt idx="5">
                  <c:v>21.951219512195124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Helt uenig</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Sheet1!$F$2:$F$7</c:f>
              <c:numCache>
                <c:formatCode>0.0%</c:formatCode>
                <c:ptCount val="6"/>
                <c:pt idx="0">
                  <c:v>2.5</c:v>
                </c:pt>
                <c:pt idx="1">
                  <c:v>0</c:v>
                </c:pt>
                <c:pt idx="2">
                  <c:v>5</c:v>
                </c:pt>
                <c:pt idx="3">
                  <c:v>10</c:v>
                </c:pt>
                <c:pt idx="4">
                  <c:v>2.4390243902439024</c:v>
                </c:pt>
                <c:pt idx="5">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77673048"/>
        <c:axId val="177672656"/>
      </c:barChart>
      <c:valAx>
        <c:axId val="17767265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673048"/>
        <c:crosses val="max"/>
        <c:crossBetween val="between"/>
        <c:dispUnits>
          <c:builtInUnit val="hundreds"/>
        </c:dispUnits>
      </c:valAx>
      <c:catAx>
        <c:axId val="1776730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67265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vil føre til en omstilling.</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45</c:v>
                </c:pt>
                <c:pt idx="1">
                  <c:v>37.5</c:v>
                </c:pt>
                <c:pt idx="2">
                  <c:v>15</c:v>
                </c:pt>
                <c:pt idx="3">
                  <c:v>0</c:v>
                </c:pt>
                <c:pt idx="4">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674224"/>
        <c:axId val="177673832"/>
      </c:barChart>
      <c:valAx>
        <c:axId val="177673832"/>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674224"/>
        <c:crosses val="max"/>
        <c:crossBetween val="between"/>
        <c:dispUnits>
          <c:builtInUnit val="hundreds"/>
        </c:dispUnits>
      </c:valAx>
      <c:catAx>
        <c:axId val="1776742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673832"/>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er en naturlig justering ned fra et høyt nivå.</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25.641025641025642</c:v>
                </c:pt>
                <c:pt idx="1">
                  <c:v>41.025641025641029</c:v>
                </c:pt>
                <c:pt idx="2">
                  <c:v>30.76923076923077</c:v>
                </c:pt>
                <c:pt idx="3">
                  <c:v>2.5641025641025643</c:v>
                </c:pt>
                <c:pt idx="4">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177675400"/>
        <c:axId val="177675008"/>
      </c:barChart>
      <c:valAx>
        <c:axId val="177675008"/>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177675400"/>
        <c:crosses val="max"/>
        <c:crossBetween val="between"/>
        <c:dispUnits>
          <c:builtInUnit val="hundreds"/>
        </c:dispUnits>
      </c:valAx>
      <c:catAx>
        <c:axId val="17767540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77675008"/>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vil føre til dype kutt og smertefulle omstillinger.</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15</c:v>
                </c:pt>
                <c:pt idx="1">
                  <c:v>47.5</c:v>
                </c:pt>
                <c:pt idx="2">
                  <c:v>20</c:v>
                </c:pt>
                <c:pt idx="3">
                  <c:v>12.5</c:v>
                </c:pt>
                <c:pt idx="4">
                  <c:v>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251299616"/>
        <c:axId val="251299224"/>
      </c:barChart>
      <c:valAx>
        <c:axId val="25129922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51299616"/>
        <c:crosses val="max"/>
        <c:crossBetween val="between"/>
        <c:dispUnits>
          <c:builtInUnit val="hundreds"/>
        </c:dispUnits>
      </c:valAx>
      <c:catAx>
        <c:axId val="25129961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29922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har negativ påvirkning på fremtidsutsiktene for min bedrift.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20</c:v>
                </c:pt>
                <c:pt idx="1">
                  <c:v>32.5</c:v>
                </c:pt>
                <c:pt idx="2">
                  <c:v>25</c:v>
                </c:pt>
                <c:pt idx="3">
                  <c:v>12.5</c:v>
                </c:pt>
                <c:pt idx="4">
                  <c:v>10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251223640"/>
        <c:axId val="251300400"/>
      </c:barChart>
      <c:valAx>
        <c:axId val="25130040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51223640"/>
        <c:crosses val="max"/>
        <c:crossBetween val="between"/>
        <c:dispUnits>
          <c:builtInUnit val="hundreds"/>
        </c:dispUnits>
      </c:valAx>
      <c:catAx>
        <c:axId val="25122364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30040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har negativ påvirkning på fremtidsutsiktene til Vestlandet som helhet.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31.707317073170731</c:v>
                </c:pt>
                <c:pt idx="1">
                  <c:v>46.341463414634148</c:v>
                </c:pt>
                <c:pt idx="2">
                  <c:v>7.3170731707317076</c:v>
                </c:pt>
                <c:pt idx="3">
                  <c:v>12.195121951219512</c:v>
                </c:pt>
                <c:pt idx="4">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251224816"/>
        <c:axId val="251224424"/>
      </c:barChart>
      <c:valAx>
        <c:axId val="251224424"/>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51224816"/>
        <c:crosses val="max"/>
        <c:crossBetween val="between"/>
        <c:dispUnits>
          <c:builtInUnit val="hundreds"/>
        </c:dispUnits>
      </c:valAx>
      <c:catAx>
        <c:axId val="25122481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224424"/>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Fallet i oljeprisen er mindre alvorlig for norsk næringsliv enn det media har gitt inntrykk av.</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4.8780487804878048</c:v>
                </c:pt>
                <c:pt idx="1">
                  <c:v>39.024390243902438</c:v>
                </c:pt>
                <c:pt idx="2">
                  <c:v>17.073170731707318</c:v>
                </c:pt>
                <c:pt idx="3">
                  <c:v>21.951219512195124</c:v>
                </c:pt>
                <c:pt idx="4">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251225992"/>
        <c:axId val="251225600"/>
      </c:barChart>
      <c:valAx>
        <c:axId val="251225600"/>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51225992"/>
        <c:crosses val="max"/>
        <c:crossBetween val="between"/>
        <c:dispUnits>
          <c:builtInUnit val="hundreds"/>
        </c:dispUnits>
      </c:valAx>
      <c:catAx>
        <c:axId val="25122599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225600"/>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I hvor stor grad har denne undersøkelsen vært dekkende for din bedrift?</c:v>
                </c:pt>
              </c:strCache>
            </c:strRef>
          </c:tx>
          <c:spPr>
            <a:solidFill>
              <a:srgbClr val="4682B4"/>
            </a:solidFill>
            <a:ln>
              <a:solidFill>
                <a:srgbClr val="4682B4"/>
              </a:solidFill>
            </a:ln>
          </c:spPr>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Sheet1!$B$2:$B$4</c:f>
              <c:numCache>
                <c:formatCode>0.0%</c:formatCode>
                <c:ptCount val="3"/>
                <c:pt idx="0">
                  <c:v>16.666666666666668</c:v>
                </c:pt>
                <c:pt idx="1">
                  <c:v>66.666666666666671</c:v>
                </c:pt>
                <c:pt idx="2">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dLbls>
          <c:showLegendKey val="0"/>
          <c:showVal val="0"/>
          <c:showCatName val="0"/>
          <c:showSerName val="0"/>
          <c:showPercent val="0"/>
          <c:showBubbleSize val="0"/>
        </c:dLbls>
        <c:gapWidth val="40"/>
        <c:axId val="251227168"/>
        <c:axId val="251226776"/>
      </c:barChart>
      <c:valAx>
        <c:axId val="25122677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51227168"/>
        <c:crosses val="max"/>
        <c:crossBetween val="between"/>
        <c:dispUnits>
          <c:builtInUnit val="hundreds"/>
        </c:dispUnits>
      </c:valAx>
      <c:catAx>
        <c:axId val="25122716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51226776"/>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F98E5C-15CA-4F81-87B5-36BB912DE893}" type="datetimeFigureOut">
              <a:rPr lang="el-GR" smtClean="0"/>
              <a:t>27/3/2015</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90F154-FED9-4E44-ABE6-31AE664D02D1}" type="slidenum">
              <a:rPr lang="el-GR" smtClean="0"/>
              <a:t>‹#›</a:t>
            </a:fld>
            <a:endParaRPr lang="el-GR"/>
          </a:p>
        </p:txBody>
      </p:sp>
    </p:spTree>
    <p:extLst>
      <p:ext uri="{BB962C8B-B14F-4D97-AF65-F5344CB8AC3E}">
        <p14:creationId xmlns:p14="http://schemas.microsoft.com/office/powerpoint/2010/main" val="18681107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3910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t">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4"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31514163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ctr">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7"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663235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1800" kern="1200" cap="none" spc="-100" baseline="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8"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Pre"/>
          <p:cNvSpPr>
            <a:spLocks noGrp="1"/>
          </p:cNvSpPr>
          <p:nvPr>
            <p:ph sz="quarter" idx="14"/>
          </p:nvPr>
        </p:nvSpPr>
        <p:spPr>
          <a:xfrm>
            <a:off x="467544" y="836712"/>
            <a:ext cx="8207375" cy="648072"/>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7" name="Cont1"/>
          <p:cNvSpPr>
            <a:spLocks noGrp="1"/>
          </p:cNvSpPr>
          <p:nvPr>
            <p:ph sz="quarter" idx="15"/>
          </p:nvPr>
        </p:nvSpPr>
        <p:spPr>
          <a:xfrm>
            <a:off x="467544" y="1556792"/>
            <a:ext cx="8207375" cy="4824536"/>
          </a:xfrm>
          <a:noFill/>
          <a:ln>
            <a:noFill/>
          </a:ln>
        </p:spPr>
        <p:txBody>
          <a:bodyPr>
            <a:normAutofit/>
          </a:bodyPr>
          <a:lstStyle>
            <a:lvl1pPr marL="114300" indent="0">
              <a:buNone/>
              <a:defRPr sz="1200"/>
            </a:lvl1pPr>
          </a:lstStyle>
          <a:p>
            <a:pPr lvl="0"/>
            <a:r>
              <a:rPr lang="en-US" smtClean="0"/>
              <a:t>Click to edit Master text styles</a:t>
            </a:r>
          </a:p>
        </p:txBody>
      </p:sp>
      <p:sp>
        <p:nvSpPr>
          <p:cNvPr id="10"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9"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112040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9" name="Cont1"/>
          <p:cNvSpPr>
            <a:spLocks noGrp="1"/>
          </p:cNvSpPr>
          <p:nvPr>
            <p:ph sz="quarter" idx="14"/>
          </p:nvPr>
        </p:nvSpPr>
        <p:spPr>
          <a:xfrm>
            <a:off x="467544" y="836712"/>
            <a:ext cx="8207375" cy="3096344"/>
          </a:xfrm>
        </p:spPr>
        <p:txBody>
          <a:bodyPr anchor="ct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5"/>
          </p:nvPr>
        </p:nvSpPr>
        <p:spPr>
          <a:xfrm>
            <a:off x="467544" y="4005064"/>
            <a:ext cx="8207375" cy="2376264"/>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8"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1"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0203465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3" name="Pre"/>
          <p:cNvSpPr>
            <a:spLocks noGrp="1"/>
          </p:cNvSpPr>
          <p:nvPr>
            <p:ph sz="quarter" idx="16"/>
          </p:nvPr>
        </p:nvSpPr>
        <p:spPr>
          <a:xfrm>
            <a:off x="469081" y="836712"/>
            <a:ext cx="8207375" cy="648072"/>
          </a:xfrm>
          <a:noFill/>
          <a:ln>
            <a:noFill/>
          </a:ln>
        </p:spPr>
        <p:txBody>
          <a:bodyPr anchor="t">
            <a:normAutofit/>
          </a:bodyPr>
          <a:lstStyle>
            <a:lvl1pPr marL="114300" indent="0">
              <a:buNone/>
              <a:defRPr sz="1000"/>
            </a:lvl1pPr>
          </a:lstStyle>
          <a:p>
            <a:pPr lvl="0"/>
            <a:r>
              <a:rPr lang="en-US" smtClean="0"/>
              <a:t>Click to edit Master text styles</a:t>
            </a:r>
          </a:p>
        </p:txBody>
      </p:sp>
      <p:sp>
        <p:nvSpPr>
          <p:cNvPr id="7" name="Cont1"/>
          <p:cNvSpPr>
            <a:spLocks noGrp="1"/>
          </p:cNvSpPr>
          <p:nvPr>
            <p:ph sz="quarter" idx="15"/>
          </p:nvPr>
        </p:nvSpPr>
        <p:spPr>
          <a:xfrm>
            <a:off x="467544" y="1556792"/>
            <a:ext cx="8207375" cy="3240360"/>
          </a:xfrm>
        </p:spPr>
        <p:txBody>
          <a:bodyP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4"/>
          </p:nvPr>
        </p:nvSpPr>
        <p:spPr>
          <a:xfrm>
            <a:off x="467544" y="4869160"/>
            <a:ext cx="8207375" cy="1512168"/>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9"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1" name="RepTitle"/>
          <p:cNvSpPr>
            <a:spLocks noGrp="1"/>
          </p:cNvSpPr>
          <p:nvPr>
            <p:ph sz="quarter" idx="17"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2" name="MetaFoot"/>
          <p:cNvSpPr>
            <a:spLocks noGrp="1"/>
          </p:cNvSpPr>
          <p:nvPr>
            <p:ph sz="quarter" idx="18"/>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4421367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lstStyle>
            <a:lvl1pPr marL="114300" indent="0">
              <a:buNone/>
              <a:defRPr sz="1000">
                <a:solidFill>
                  <a:schemeClr val="tx1"/>
                </a:solidFill>
              </a:defRPr>
            </a:lvl1pPr>
          </a:lstStyle>
          <a:p>
            <a:pPr lvl="0"/>
            <a:r>
              <a:rPr lang="en-US" smtClean="0"/>
              <a:t>Pre Comment</a:t>
            </a:r>
            <a:endParaRPr lang="el-GR"/>
          </a:p>
        </p:txBody>
      </p:sp>
      <p:sp>
        <p:nvSpPr>
          <p:cNvPr id="16" name="Cont1"/>
          <p:cNvSpPr>
            <a:spLocks noGrp="1"/>
          </p:cNvSpPr>
          <p:nvPr>
            <p:ph sz="quarter" idx="16"/>
          </p:nvPr>
        </p:nvSpPr>
        <p:spPr>
          <a:xfrm>
            <a:off x="403628" y="1473363"/>
            <a:ext cx="2734767" cy="2638290"/>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78035" y="1476692"/>
            <a:ext cx="2734767" cy="2661589"/>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62891" y="1481454"/>
            <a:ext cx="2734767" cy="2667626"/>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395536"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89201"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63608"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7912739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852896"/>
            <a:ext cx="2734767" cy="2848645"/>
          </a:xfrm>
          <a:noFill/>
          <a:ln>
            <a:noFill/>
          </a:ln>
        </p:spPr>
        <p:txBody>
          <a:bodyPr anchor="ctr"/>
          <a:lstStyle>
            <a:lvl1pPr marL="114300" indent="0">
              <a:buNone/>
              <a:defRPr/>
            </a:lvl1pPr>
          </a:lstStyle>
          <a:p>
            <a:pPr lvl="0"/>
            <a:r>
              <a:rPr lang="en-US" smtClean="0"/>
              <a:t>Click to edit Master text styles</a:t>
            </a:r>
          </a:p>
        </p:txBody>
      </p:sp>
      <p:sp>
        <p:nvSpPr>
          <p:cNvPr id="16" name="Cont2"/>
          <p:cNvSpPr>
            <a:spLocks noGrp="1"/>
          </p:cNvSpPr>
          <p:nvPr>
            <p:ph sz="quarter" idx="18"/>
          </p:nvPr>
        </p:nvSpPr>
        <p:spPr>
          <a:xfrm>
            <a:off x="3186844" y="840042"/>
            <a:ext cx="2734767" cy="2873802"/>
          </a:xfrm>
          <a:noFill/>
          <a:ln>
            <a:noFill/>
          </a:ln>
        </p:spPr>
        <p:txBody>
          <a:bodyPr anchor="ctr"/>
          <a:lstStyle>
            <a:lvl1pPr marL="114300" indent="0">
              <a:buNone/>
              <a:defRPr/>
            </a:lvl1pPr>
          </a:lstStyle>
          <a:p>
            <a:pPr lvl="0"/>
            <a:r>
              <a:rPr lang="en-US" smtClean="0"/>
              <a:t>Click to edit Master text styles</a:t>
            </a:r>
          </a:p>
        </p:txBody>
      </p:sp>
      <p:sp>
        <p:nvSpPr>
          <p:cNvPr id="17" name="Cont3"/>
          <p:cNvSpPr>
            <a:spLocks noGrp="1"/>
          </p:cNvSpPr>
          <p:nvPr>
            <p:ph sz="quarter" idx="19"/>
          </p:nvPr>
        </p:nvSpPr>
        <p:spPr>
          <a:xfrm>
            <a:off x="5971700" y="836712"/>
            <a:ext cx="2734767" cy="2880320"/>
          </a:xfrm>
          <a:noFill/>
          <a:ln>
            <a:noFill/>
          </a:ln>
        </p:spPr>
        <p:txBody>
          <a:bodyPr anchor="ctr"/>
          <a:lstStyle>
            <a:lvl1pPr marL="114300" indent="0">
              <a:buNone/>
              <a:defRPr/>
            </a:lvl1pPr>
          </a:lstStyle>
          <a:p>
            <a:pPr lvl="0"/>
            <a:r>
              <a:rPr lang="en-US" smtClean="0"/>
              <a:t>Click to edit Master text styles</a:t>
            </a:r>
          </a:p>
        </p:txBody>
      </p:sp>
      <p:sp>
        <p:nvSpPr>
          <p:cNvPr id="18" name="Cont4"/>
          <p:cNvSpPr>
            <a:spLocks noGrp="1"/>
          </p:cNvSpPr>
          <p:nvPr>
            <p:ph sz="quarter" idx="20"/>
          </p:nvPr>
        </p:nvSpPr>
        <p:spPr>
          <a:xfrm>
            <a:off x="403628"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9" name="Cont5"/>
          <p:cNvSpPr>
            <a:spLocks noGrp="1"/>
          </p:cNvSpPr>
          <p:nvPr>
            <p:ph sz="quarter" idx="21"/>
          </p:nvPr>
        </p:nvSpPr>
        <p:spPr>
          <a:xfrm>
            <a:off x="3197293"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20" name="Cont6"/>
          <p:cNvSpPr>
            <a:spLocks noGrp="1"/>
          </p:cNvSpPr>
          <p:nvPr>
            <p:ph sz="quarter" idx="22"/>
          </p:nvPr>
        </p:nvSpPr>
        <p:spPr>
          <a:xfrm>
            <a:off x="5971700"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0"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2"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3"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37359087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780888"/>
            <a:ext cx="2734767" cy="1856023"/>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86844" y="768034"/>
            <a:ext cx="2734767" cy="1872414"/>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71700" y="764704"/>
            <a:ext cx="2734767" cy="1876661"/>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403628"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97293"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71700"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2"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5514799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normAutofit/>
          </a:bodyPr>
          <a:lstStyle>
            <a:lvl1pPr marL="114300" indent="0">
              <a:buNone/>
              <a:defRPr sz="1000"/>
            </a:lvl1pPr>
          </a:lstStyle>
          <a:p>
            <a:pPr lvl="0"/>
            <a:r>
              <a:rPr lang="en-US" smtClean="0"/>
              <a:t>Pre Comment</a:t>
            </a:r>
            <a:endParaRPr lang="el-GR"/>
          </a:p>
        </p:txBody>
      </p:sp>
      <p:sp>
        <p:nvSpPr>
          <p:cNvPr id="17" name="Cont1"/>
          <p:cNvSpPr>
            <a:spLocks noGrp="1"/>
          </p:cNvSpPr>
          <p:nvPr>
            <p:ph sz="quarter" idx="16"/>
          </p:nvPr>
        </p:nvSpPr>
        <p:spPr>
          <a:xfrm>
            <a:off x="404345" y="1428961"/>
            <a:ext cx="2734767" cy="1567992"/>
          </a:xfrm>
          <a:noFill/>
          <a:ln>
            <a:noFill/>
          </a:ln>
        </p:spPr>
        <p:txBody>
          <a:bodyPr anchor="ctr"/>
          <a:lstStyle>
            <a:lvl1pPr marL="114300" indent="0">
              <a:buNone/>
              <a:defRPr/>
            </a:lvl1pPr>
          </a:lstStyle>
          <a:p>
            <a:pPr lvl="0"/>
            <a:r>
              <a:rPr lang="en-US" smtClean="0"/>
              <a:t>Click to edit Master text styles</a:t>
            </a:r>
          </a:p>
        </p:txBody>
      </p:sp>
      <p:sp>
        <p:nvSpPr>
          <p:cNvPr id="18" name="Cont2"/>
          <p:cNvSpPr>
            <a:spLocks noGrp="1"/>
          </p:cNvSpPr>
          <p:nvPr>
            <p:ph sz="quarter" idx="18"/>
          </p:nvPr>
        </p:nvSpPr>
        <p:spPr>
          <a:xfrm>
            <a:off x="3186844" y="1416106"/>
            <a:ext cx="2734767" cy="1581839"/>
          </a:xfrm>
          <a:noFill/>
          <a:ln>
            <a:noFill/>
          </a:ln>
        </p:spPr>
        <p:txBody>
          <a:bodyPr anchor="ctr"/>
          <a:lstStyle>
            <a:lvl1pPr marL="114300" indent="0">
              <a:buNone/>
              <a:defRPr/>
            </a:lvl1pPr>
          </a:lstStyle>
          <a:p>
            <a:pPr lvl="0"/>
            <a:r>
              <a:rPr lang="en-US" smtClean="0"/>
              <a:t>Click to edit Master text styles</a:t>
            </a:r>
          </a:p>
        </p:txBody>
      </p:sp>
      <p:sp>
        <p:nvSpPr>
          <p:cNvPr id="19" name="Cont3"/>
          <p:cNvSpPr>
            <a:spLocks noGrp="1"/>
          </p:cNvSpPr>
          <p:nvPr>
            <p:ph sz="quarter" idx="19"/>
          </p:nvPr>
        </p:nvSpPr>
        <p:spPr>
          <a:xfrm>
            <a:off x="5971700" y="1412776"/>
            <a:ext cx="2734767" cy="1585427"/>
          </a:xfrm>
          <a:noFill/>
          <a:ln>
            <a:noFill/>
          </a:ln>
        </p:spPr>
        <p:txBody>
          <a:bodyPr anchor="ctr"/>
          <a:lstStyle>
            <a:lvl1pPr marL="114300" indent="0">
              <a:buNone/>
              <a:defRPr/>
            </a:lvl1pPr>
          </a:lstStyle>
          <a:p>
            <a:pPr lvl="0"/>
            <a:r>
              <a:rPr lang="en-US" smtClean="0"/>
              <a:t>Click to edit Master text styles</a:t>
            </a:r>
          </a:p>
        </p:txBody>
      </p:sp>
      <p:sp>
        <p:nvSpPr>
          <p:cNvPr id="20" name="Cont4"/>
          <p:cNvSpPr>
            <a:spLocks noGrp="1"/>
          </p:cNvSpPr>
          <p:nvPr>
            <p:ph sz="quarter" idx="20"/>
          </p:nvPr>
        </p:nvSpPr>
        <p:spPr>
          <a:xfrm>
            <a:off x="403628"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1" name="Cont5"/>
          <p:cNvSpPr>
            <a:spLocks noGrp="1"/>
          </p:cNvSpPr>
          <p:nvPr>
            <p:ph sz="quarter" idx="21"/>
          </p:nvPr>
        </p:nvSpPr>
        <p:spPr>
          <a:xfrm>
            <a:off x="3197293"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2" name="Cont6"/>
          <p:cNvSpPr>
            <a:spLocks noGrp="1"/>
          </p:cNvSpPr>
          <p:nvPr>
            <p:ph sz="quarter" idx="22"/>
          </p:nvPr>
        </p:nvSpPr>
        <p:spPr>
          <a:xfrm>
            <a:off x="5971700"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3"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2"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4"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6"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9936996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
    <p:spTree>
      <p:nvGrpSpPr>
        <p:cNvPr id="1" name=""/>
        <p:cNvGrpSpPr/>
        <p:nvPr/>
      </p:nvGrpSpPr>
      <p:grpSpPr>
        <a:xfrm>
          <a:off x="0" y="0"/>
          <a:ext cx="0" cy="0"/>
          <a:chOff x="0" y="0"/>
          <a:chExt cx="0" cy="0"/>
        </a:xfrm>
      </p:grpSpPr>
      <p:sp>
        <p:nvSpPr>
          <p:cNvPr id="3" name="Cont1"/>
          <p:cNvSpPr>
            <a:spLocks noGrp="1"/>
          </p:cNvSpPr>
          <p:nvPr>
            <p:ph sz="quarter" idx="10"/>
          </p:nvPr>
        </p:nvSpPr>
        <p:spPr>
          <a:xfrm>
            <a:off x="395536" y="476672"/>
            <a:ext cx="8352606" cy="6048672"/>
          </a:xfrm>
          <a:noFill/>
          <a:ln>
            <a:noFill/>
          </a:ln>
        </p:spPr>
        <p:txBody>
          <a:bodyPr anchor="t">
            <a:normAutofit/>
          </a:bodyPr>
          <a:lstStyle>
            <a:lvl1pPr marL="114300" indent="0">
              <a:buNone/>
              <a:defRPr sz="1200">
                <a:solidFill>
                  <a:schemeClr val="tx1"/>
                </a:solidFill>
              </a:defRPr>
            </a:lvl1pPr>
            <a:lvl4pPr marL="1051560" indent="0">
              <a:buNone/>
              <a:defRPr/>
            </a:lvl4pPr>
            <a:lvl5pPr marL="1325880" indent="0">
              <a:buNone/>
              <a:defRPr/>
            </a:lvl5pPr>
          </a:lstStyle>
          <a:p>
            <a:pPr lvl="0"/>
            <a:r>
              <a:rPr lang="en-US" smtClean="0"/>
              <a:t>Click to edit Master text styles</a:t>
            </a:r>
          </a:p>
        </p:txBody>
      </p:sp>
      <p:sp>
        <p:nvSpPr>
          <p:cNvPr id="5"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420463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4817493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t>3/27/2015</a:t>
            </a:fld>
            <a:endParaRPr lang="en-US"/>
          </a:p>
        </p:txBody>
      </p:sp>
      <p:sp>
        <p:nvSpPr>
          <p:cNvPr id="9" name="Powered"/>
          <p:cNvSpPr/>
          <p:nvPr userDrawn="1"/>
        </p:nvSpPr>
        <p:spPr>
          <a:xfrm>
            <a:off x="5008303" y="6662171"/>
            <a:ext cx="4032448" cy="195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smtClean="0">
              <a:solidFill>
                <a:schemeClr val="tx1">
                  <a:lumMod val="50000"/>
                  <a:lumOff val="50000"/>
                </a:schemeClr>
              </a:solidFill>
            </a:endParaRPr>
          </a:p>
        </p:txBody>
      </p:sp>
      <p:sp>
        <p:nvSpPr>
          <p:cNvPr id="10" name="Date"/>
          <p:cNvSpPr/>
          <p:nvPr userDrawn="1"/>
        </p:nvSpPr>
        <p:spPr>
          <a:xfrm>
            <a:off x="5796136" y="36532"/>
            <a:ext cx="3240360" cy="18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smtClean="0">
                <a:solidFill>
                  <a:schemeClr val="bg1">
                    <a:lumMod val="65000"/>
                  </a:schemeClr>
                </a:solidFill>
              </a:rPr>
              <a:t>24.03.2015 10:52</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Hvor mange ansatte har din bedrift?</a:t>
            </a:r>
          </a:p>
        </p:txBody>
      </p:sp>
      <p:sp>
        <p:nvSpPr>
          <p:cNvPr id="4" name="Pre"/>
          <p:cNvSpPr>
            <a:spLocks noGrp="1"/>
          </p:cNvSpPr>
          <p:nvPr>
            <p:ph sz="quarter" idx="14"/>
          </p:nvPr>
        </p:nvSpPr>
        <p:spPr/>
        <p:txBody>
          <a:bodyPr/>
          <a:lstStyle/>
          <a:p>
            <a:r>
              <a:rPr lang="en-US"/>
              <a:t>Bedriftsinformasjon</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Hvor mange ansatte har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0-1 ansatte</a:t>
                      </a:r>
                    </a:p>
                  </a:txBody>
                  <a:tcPr>
                    <a:lnL w="0"/>
                    <a:lnR w="0"/>
                    <a:lnT w="12700">
                      <a:solidFill>
                        <a:srgbClr val="B4B4B4"/>
                      </a:solidFill>
                    </a:lnT>
                    <a:lnB w="0"/>
                  </a:tcPr>
                </a:tc>
                <a:tc>
                  <a:txBody>
                    <a:bodyPr/>
                    <a:lstStyle/>
                    <a:p>
                      <a:pPr>
                        <a:defRPr sz="1000"/>
                      </a:pPr>
                      <a:r>
                        <a:rPr/>
                        <a:t>7,3%</a:t>
                      </a:r>
                    </a:p>
                  </a:txBody>
                  <a:tcPr>
                    <a:lnL w="0"/>
                    <a:lnR w="0"/>
                    <a:lnT w="12700">
                      <a:solidFill>
                        <a:srgbClr val="B4B4B4"/>
                      </a:solidFill>
                    </a:lnT>
                    <a:lnB w="0"/>
                  </a:tcPr>
                </a:tc>
              </a:tr>
              <a:tr h="0">
                <a:tc>
                  <a:txBody>
                    <a:bodyPr/>
                    <a:lstStyle/>
                    <a:p>
                      <a:pPr>
                        <a:defRPr sz="1000"/>
                      </a:pPr>
                      <a:r>
                        <a:rPr/>
                        <a:t>2-9 ansatte</a:t>
                      </a:r>
                    </a:p>
                  </a:txBody>
                  <a:tcPr>
                    <a:lnL w="0"/>
                    <a:lnR w="0"/>
                    <a:lnT w="0"/>
                    <a:lnB w="0"/>
                  </a:tcPr>
                </a:tc>
                <a:tc>
                  <a:txBody>
                    <a:bodyPr/>
                    <a:lstStyle/>
                    <a:p>
                      <a:pPr>
                        <a:defRPr sz="1000"/>
                      </a:pPr>
                      <a:r>
                        <a:rPr/>
                        <a:t>29,3%</a:t>
                      </a:r>
                    </a:p>
                  </a:txBody>
                  <a:tcPr>
                    <a:lnL w="0"/>
                    <a:lnR w="0"/>
                    <a:lnT w="0"/>
                    <a:lnB w="0"/>
                  </a:tcPr>
                </a:tc>
              </a:tr>
              <a:tr h="0">
                <a:tc>
                  <a:txBody>
                    <a:bodyPr/>
                    <a:lstStyle/>
                    <a:p>
                      <a:pPr>
                        <a:defRPr sz="1000"/>
                      </a:pPr>
                      <a:r>
                        <a:rPr/>
                        <a:t>10-49 ansatte</a:t>
                      </a:r>
                    </a:p>
                  </a:txBody>
                  <a:tcPr>
                    <a:lnL w="0"/>
                    <a:lnR w="0"/>
                    <a:lnT w="0"/>
                    <a:lnB w="0"/>
                  </a:tcPr>
                </a:tc>
                <a:tc>
                  <a:txBody>
                    <a:bodyPr/>
                    <a:lstStyle/>
                    <a:p>
                      <a:pPr>
                        <a:defRPr sz="1000"/>
                      </a:pPr>
                      <a:r>
                        <a:rPr/>
                        <a:t>26,8%</a:t>
                      </a:r>
                    </a:p>
                  </a:txBody>
                  <a:tcPr>
                    <a:lnL w="0"/>
                    <a:lnR w="0"/>
                    <a:lnT w="0"/>
                    <a:lnB w="0"/>
                  </a:tcPr>
                </a:tc>
              </a:tr>
              <a:tr h="0">
                <a:tc>
                  <a:txBody>
                    <a:bodyPr/>
                    <a:lstStyle/>
                    <a:p>
                      <a:pPr>
                        <a:defRPr sz="1000"/>
                      </a:pPr>
                      <a:r>
                        <a:rPr/>
                        <a:t>50-99 ansatte</a:t>
                      </a:r>
                    </a:p>
                  </a:txBody>
                  <a:tcPr>
                    <a:lnL w="0"/>
                    <a:lnR w="0"/>
                    <a:lnT w="0"/>
                    <a:lnB w="0"/>
                  </a:tcPr>
                </a:tc>
                <a:tc>
                  <a:txBody>
                    <a:bodyPr/>
                    <a:lstStyle/>
                    <a:p>
                      <a:pPr>
                        <a:defRPr sz="1000"/>
                      </a:pPr>
                      <a:r>
                        <a:rPr/>
                        <a:t>4,9%</a:t>
                      </a:r>
                    </a:p>
                  </a:txBody>
                  <a:tcPr>
                    <a:lnL w="0"/>
                    <a:lnR w="0"/>
                    <a:lnT w="0"/>
                    <a:lnB w="0"/>
                  </a:tcPr>
                </a:tc>
              </a:tr>
              <a:tr h="0">
                <a:tc>
                  <a:txBody>
                    <a:bodyPr/>
                    <a:lstStyle/>
                    <a:p>
                      <a:pPr>
                        <a:defRPr sz="1000"/>
                      </a:pPr>
                      <a:r>
                        <a:rPr/>
                        <a:t>100-199 ansatte</a:t>
                      </a:r>
                    </a:p>
                  </a:txBody>
                  <a:tcPr>
                    <a:lnL w="0"/>
                    <a:lnR w="0"/>
                    <a:lnT w="0"/>
                    <a:lnB w="0"/>
                  </a:tcPr>
                </a:tc>
                <a:tc>
                  <a:txBody>
                    <a:bodyPr/>
                    <a:lstStyle/>
                    <a:p>
                      <a:pPr>
                        <a:defRPr sz="1000"/>
                      </a:pPr>
                      <a:r>
                        <a:rPr/>
                        <a:t>14,6%</a:t>
                      </a:r>
                    </a:p>
                  </a:txBody>
                  <a:tcPr>
                    <a:lnL w="0"/>
                    <a:lnR w="0"/>
                    <a:lnT w="0"/>
                    <a:lnB w="0"/>
                  </a:tcPr>
                </a:tc>
              </a:tr>
              <a:tr h="0">
                <a:tc>
                  <a:txBody>
                    <a:bodyPr/>
                    <a:lstStyle/>
                    <a:p>
                      <a:pPr>
                        <a:defRPr sz="1000"/>
                      </a:pPr>
                      <a:r>
                        <a:rPr/>
                        <a:t>200 eller flere ansatte</a:t>
                      </a:r>
                    </a:p>
                  </a:txBody>
                  <a:tcPr>
                    <a:lnL w="0"/>
                    <a:lnR w="0"/>
                    <a:lnT w="0"/>
                    <a:lnB w="12700">
                      <a:solidFill>
                        <a:srgbClr val="B4B4B4"/>
                      </a:solidFill>
                    </a:lnB>
                  </a:tcPr>
                </a:tc>
                <a:tc>
                  <a:txBody>
                    <a:bodyPr/>
                    <a:lstStyle/>
                    <a:p>
                      <a:pPr>
                        <a:defRPr sz="1000"/>
                      </a:pPr>
                      <a:r>
                        <a:rPr/>
                        <a:t>17,1%</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 Hvilken hovedbransje tilhører din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 Hvilken hovedbransje tilhører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487680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Bank/finans/forsikring/revisjon </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r>
              <a:tr h="0">
                <a:tc>
                  <a:txBody>
                    <a:bodyPr/>
                    <a:lstStyle/>
                    <a:p>
                      <a:pPr>
                        <a:defRPr sz="1000"/>
                      </a:pPr>
                      <a:r>
                        <a:rPr/>
                        <a:t>Bygg- og anleggsvirksomhet </a:t>
                      </a:r>
                    </a:p>
                  </a:txBody>
                  <a:tcPr>
                    <a:lnL w="0"/>
                    <a:lnR w="0"/>
                    <a:lnT w="0"/>
                    <a:lnB w="0"/>
                  </a:tcPr>
                </a:tc>
                <a:tc>
                  <a:txBody>
                    <a:bodyPr/>
                    <a:lstStyle/>
                    <a:p>
                      <a:pPr>
                        <a:defRPr sz="1000"/>
                      </a:pPr>
                      <a:r>
                        <a:rPr/>
                        <a:t>0,0%</a:t>
                      </a:r>
                    </a:p>
                  </a:txBody>
                  <a:tcPr>
                    <a:lnL w="0"/>
                    <a:lnR w="0"/>
                    <a:lnT w="0"/>
                    <a:lnB w="0"/>
                  </a:tcPr>
                </a:tc>
              </a:tr>
              <a:tr h="0">
                <a:tc>
                  <a:txBody>
                    <a:bodyPr/>
                    <a:lstStyle/>
                    <a:p>
                      <a:pPr>
                        <a:defRPr sz="1000"/>
                      </a:pPr>
                      <a:r>
                        <a:rPr/>
                        <a:t>Eiendom/teknisk og annen forretningsmessig tjenesteyting </a:t>
                      </a:r>
                    </a:p>
                  </a:txBody>
                  <a:tcPr>
                    <a:lnL w="0"/>
                    <a:lnR w="0"/>
                    <a:lnT w="0"/>
                    <a:lnB w="0"/>
                  </a:tcPr>
                </a:tc>
                <a:tc>
                  <a:txBody>
                    <a:bodyPr/>
                    <a:lstStyle/>
                    <a:p>
                      <a:pPr>
                        <a:defRPr sz="1000"/>
                      </a:pPr>
                      <a:r>
                        <a:rPr/>
                        <a:t>14,3%</a:t>
                      </a:r>
                    </a:p>
                  </a:txBody>
                  <a:tcPr>
                    <a:lnL w="0"/>
                    <a:lnR w="0"/>
                    <a:lnT w="0"/>
                    <a:lnB w="0"/>
                  </a:tcPr>
                </a:tc>
              </a:tr>
              <a:tr h="0">
                <a:tc>
                  <a:txBody>
                    <a:bodyPr/>
                    <a:lstStyle/>
                    <a:p>
                      <a:pPr>
                        <a:defRPr sz="1000"/>
                      </a:pPr>
                      <a:r>
                        <a:rPr/>
                        <a:t>Energi, utenom olje og gass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Helse/life science </a:t>
                      </a:r>
                    </a:p>
                  </a:txBody>
                  <a:tcPr>
                    <a:lnL w="0"/>
                    <a:lnR w="0"/>
                    <a:lnT w="0"/>
                    <a:lnB w="0"/>
                  </a:tcPr>
                </a:tc>
                <a:tc>
                  <a:txBody>
                    <a:bodyPr/>
                    <a:lstStyle/>
                    <a:p>
                      <a:pPr>
                        <a:defRPr sz="1000"/>
                      </a:pPr>
                      <a:r>
                        <a:rPr/>
                        <a:t>0,0%</a:t>
                      </a:r>
                    </a:p>
                  </a:txBody>
                  <a:tcPr>
                    <a:lnL w="0"/>
                    <a:lnR w="0"/>
                    <a:lnT w="0"/>
                    <a:lnB w="0"/>
                  </a:tcPr>
                </a:tc>
              </a:tr>
              <a:tr h="0">
                <a:tc>
                  <a:txBody>
                    <a:bodyPr/>
                    <a:lstStyle/>
                    <a:p>
                      <a:pPr>
                        <a:defRPr sz="1000"/>
                      </a:pPr>
                      <a:r>
                        <a:rPr/>
                        <a:t>Høgskole/universitet/forskning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IT/media/kommunikasjon/tele </a:t>
                      </a:r>
                    </a:p>
                  </a:txBody>
                  <a:tcPr>
                    <a:lnL w="0"/>
                    <a:lnR w="0"/>
                    <a:lnT w="0"/>
                    <a:lnB w="0"/>
                  </a:tcPr>
                </a:tc>
                <a:tc>
                  <a:txBody>
                    <a:bodyPr/>
                    <a:lstStyle/>
                    <a:p>
                      <a:pPr>
                        <a:defRPr sz="1000"/>
                      </a:pPr>
                      <a:r>
                        <a:rPr/>
                        <a:t>4,8%</a:t>
                      </a:r>
                    </a:p>
                  </a:txBody>
                  <a:tcPr>
                    <a:lnL w="0"/>
                    <a:lnR w="0"/>
                    <a:lnT w="0"/>
                    <a:lnB w="0"/>
                  </a:tcPr>
                </a:tc>
              </a:tr>
              <a:tr h="0">
                <a:tc>
                  <a:txBody>
                    <a:bodyPr/>
                    <a:lstStyle/>
                    <a:p>
                      <a:pPr>
                        <a:defRPr sz="1000"/>
                      </a:pPr>
                      <a:r>
                        <a:rPr/>
                        <a:t>Konsulentvirksomhet </a:t>
                      </a:r>
                    </a:p>
                  </a:txBody>
                  <a:tcPr>
                    <a:lnL w="0"/>
                    <a:lnR w="0"/>
                    <a:lnT w="0"/>
                    <a:lnB w="0"/>
                  </a:tcPr>
                </a:tc>
                <a:tc>
                  <a:txBody>
                    <a:bodyPr/>
                    <a:lstStyle/>
                    <a:p>
                      <a:pPr>
                        <a:defRPr sz="1000"/>
                      </a:pPr>
                      <a:r>
                        <a:rPr/>
                        <a:t>14,3%</a:t>
                      </a:r>
                    </a:p>
                  </a:txBody>
                  <a:tcPr>
                    <a:lnL w="0"/>
                    <a:lnR w="0"/>
                    <a:lnT w="0"/>
                    <a:lnB w="0"/>
                  </a:tcPr>
                </a:tc>
              </a:tr>
              <a:tr h="0">
                <a:tc>
                  <a:txBody>
                    <a:bodyPr/>
                    <a:lstStyle/>
                    <a:p>
                      <a:pPr>
                        <a:defRPr sz="1000"/>
                      </a:pPr>
                      <a:r>
                        <a:rPr/>
                        <a:t>Kultur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 Marin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Maritim </a:t>
                      </a:r>
                    </a:p>
                  </a:txBody>
                  <a:tcPr>
                    <a:lnL w="0"/>
                    <a:lnR w="0"/>
                    <a:lnT w="0"/>
                    <a:lnB w="0"/>
                  </a:tcPr>
                </a:tc>
                <a:tc>
                  <a:txBody>
                    <a:bodyPr/>
                    <a:lstStyle/>
                    <a:p>
                      <a:pPr>
                        <a:defRPr sz="1000"/>
                      </a:pPr>
                      <a:r>
                        <a:rPr/>
                        <a:t>4,8%</a:t>
                      </a:r>
                    </a:p>
                  </a:txBody>
                  <a:tcPr>
                    <a:lnL w="0"/>
                    <a:lnR w="0"/>
                    <a:lnT w="0"/>
                    <a:lnB w="0"/>
                  </a:tcPr>
                </a:tc>
              </a:tr>
              <a:tr h="0">
                <a:tc>
                  <a:txBody>
                    <a:bodyPr/>
                    <a:lstStyle/>
                    <a:p>
                      <a:pPr>
                        <a:defRPr sz="1000"/>
                      </a:pPr>
                      <a:r>
                        <a:rPr/>
                        <a:t>Olje og gass </a:t>
                      </a:r>
                    </a:p>
                  </a:txBody>
                  <a:tcPr>
                    <a:lnL w="0"/>
                    <a:lnR w="0"/>
                    <a:lnT w="0"/>
                    <a:lnB w="0"/>
                  </a:tcPr>
                </a:tc>
                <a:tc>
                  <a:txBody>
                    <a:bodyPr/>
                    <a:lstStyle/>
                    <a:p>
                      <a:pPr>
                        <a:defRPr sz="1000"/>
                      </a:pPr>
                      <a:r>
                        <a:rPr/>
                        <a:t>4,8%</a:t>
                      </a:r>
                    </a:p>
                  </a:txBody>
                  <a:tcPr>
                    <a:lnL w="0"/>
                    <a:lnR w="0"/>
                    <a:lnT w="0"/>
                    <a:lnB w="0"/>
                  </a:tcPr>
                </a:tc>
              </a:tr>
              <a:tr h="0">
                <a:tc>
                  <a:txBody>
                    <a:bodyPr/>
                    <a:lstStyle/>
                    <a:p>
                      <a:pPr>
                        <a:defRPr sz="1000"/>
                      </a:pPr>
                      <a:r>
                        <a:rPr/>
                        <a:t>Reiseliv, hotell, restaurant </a:t>
                      </a:r>
                    </a:p>
                  </a:txBody>
                  <a:tcPr>
                    <a:lnL w="0"/>
                    <a:lnR w="0"/>
                    <a:lnT w="0"/>
                    <a:lnB w="0"/>
                  </a:tcPr>
                </a:tc>
                <a:tc>
                  <a:txBody>
                    <a:bodyPr/>
                    <a:lstStyle/>
                    <a:p>
                      <a:pPr>
                        <a:defRPr sz="1000"/>
                      </a:pPr>
                      <a:r>
                        <a:rPr/>
                        <a:t>4,8%</a:t>
                      </a:r>
                    </a:p>
                  </a:txBody>
                  <a:tcPr>
                    <a:lnL w="0"/>
                    <a:lnR w="0"/>
                    <a:lnT w="0"/>
                    <a:lnB w="0"/>
                  </a:tcPr>
                </a:tc>
              </a:tr>
              <a:tr h="0">
                <a:tc>
                  <a:txBody>
                    <a:bodyPr/>
                    <a:lstStyle/>
                    <a:p>
                      <a:pPr>
                        <a:defRPr sz="1000"/>
                      </a:pPr>
                      <a:r>
                        <a:rPr/>
                        <a:t>Transport/logistikk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Varehandel, detalj/engros </a:t>
                      </a:r>
                    </a:p>
                  </a:txBody>
                  <a:tcPr>
                    <a:lnL w="0"/>
                    <a:lnR w="0"/>
                    <a:lnT w="0"/>
                    <a:lnB w="0"/>
                  </a:tcPr>
                </a:tc>
                <a:tc>
                  <a:txBody>
                    <a:bodyPr/>
                    <a:lstStyle/>
                    <a:p>
                      <a:pPr>
                        <a:defRPr sz="1000"/>
                      </a:pPr>
                      <a:r>
                        <a:rPr/>
                        <a:t>9,5%</a:t>
                      </a:r>
                    </a:p>
                  </a:txBody>
                  <a:tcPr>
                    <a:lnL w="0"/>
                    <a:lnR w="0"/>
                    <a:lnT w="0"/>
                    <a:lnB w="0"/>
                  </a:tcPr>
                </a:tc>
              </a:tr>
              <a:tr h="0">
                <a:tc>
                  <a:txBody>
                    <a:bodyPr/>
                    <a:lstStyle/>
                    <a:p>
                      <a:pPr>
                        <a:defRPr sz="1000"/>
                      </a:pPr>
                      <a:r>
                        <a:rPr/>
                        <a:t>Øvrig industri</a:t>
                      </a:r>
                    </a:p>
                  </a:txBody>
                  <a:tcPr>
                    <a:lnL w="0"/>
                    <a:lnR w="0"/>
                    <a:lnT w="0"/>
                    <a:lnB w="0"/>
                  </a:tcPr>
                </a:tc>
                <a:tc>
                  <a:txBody>
                    <a:bodyPr/>
                    <a:lstStyle/>
                    <a:p>
                      <a:pPr>
                        <a:defRPr sz="1000"/>
                      </a:pPr>
                      <a:r>
                        <a:rPr/>
                        <a:t>2,4%</a:t>
                      </a:r>
                    </a:p>
                  </a:txBody>
                  <a:tcPr>
                    <a:lnL w="0"/>
                    <a:lnR w="0"/>
                    <a:lnT w="0"/>
                    <a:lnB w="0"/>
                  </a:tcPr>
                </a:tc>
              </a:tr>
              <a:tr h="0">
                <a:tc>
                  <a:txBody>
                    <a:bodyPr/>
                    <a:lstStyle/>
                    <a:p>
                      <a:pPr>
                        <a:defRPr sz="1000"/>
                      </a:pPr>
                      <a:r>
                        <a:rPr/>
                        <a:t>Offentlig sektor</a:t>
                      </a:r>
                    </a:p>
                  </a:txBody>
                  <a:tcPr>
                    <a:lnL w="0"/>
                    <a:lnR w="0"/>
                    <a:lnT w="0"/>
                    <a:lnB w="0"/>
                  </a:tcPr>
                </a:tc>
                <a:tc>
                  <a:txBody>
                    <a:bodyPr/>
                    <a:lstStyle/>
                    <a:p>
                      <a:pPr>
                        <a:defRPr sz="1000"/>
                      </a:pPr>
                      <a:r>
                        <a:rPr/>
                        <a:t>0,0%</a:t>
                      </a:r>
                    </a:p>
                  </a:txBody>
                  <a:tcPr>
                    <a:lnL w="0"/>
                    <a:lnR w="0"/>
                    <a:lnT w="0"/>
                    <a:lnB w="0"/>
                  </a:tcPr>
                </a:tc>
              </a:tr>
              <a:tr h="0">
                <a:tc>
                  <a:txBody>
                    <a:bodyPr/>
                    <a:lstStyle/>
                    <a:p>
                      <a:pPr>
                        <a:defRPr sz="1000"/>
                      </a:pPr>
                      <a:r>
                        <a:rPr/>
                        <a:t>Annet, spesifiser her</a:t>
                      </a:r>
                    </a:p>
                  </a:txBody>
                  <a:tcPr>
                    <a:lnL w="0"/>
                    <a:lnR w="0"/>
                    <a:lnT w="0"/>
                    <a:lnB w="12700">
                      <a:solidFill>
                        <a:srgbClr val="B4B4B4"/>
                      </a:solidFill>
                    </a:lnB>
                  </a:tcPr>
                </a:tc>
                <a:tc>
                  <a:txBody>
                    <a:bodyPr/>
                    <a:lstStyle/>
                    <a:p>
                      <a:pPr>
                        <a:defRPr sz="1000"/>
                      </a:pPr>
                      <a:r>
                        <a:rPr/>
                        <a:t>14,3%</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 Hvilke(n) næringsforening er du medlem av? </a:t>
            </a:r>
          </a:p>
        </p:txBody>
      </p:sp>
      <p:sp>
        <p:nvSpPr>
          <p:cNvPr id="4" name="Pre"/>
          <p:cNvSpPr>
            <a:spLocks noGrp="1"/>
          </p:cNvSpPr>
          <p:nvPr>
            <p:ph sz="quarter" idx="14"/>
          </p:nvPr>
        </p:nvSpPr>
        <p:spPr/>
        <p:txBody>
          <a:bodyPr/>
          <a:lstStyle/>
          <a:p>
            <a:r>
              <a:rPr lang="en-US"/>
              <a:t>Hvis du er medlem i flere næringsforeninger krysser du av for alle.</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3. Hvilke(n) næringsforening er du medlem av? </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68224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Næringsforeningen i Stavangerregionen</a:t>
                      </a:r>
                    </a:p>
                  </a:txBody>
                  <a:tcPr>
                    <a:lnL w="0"/>
                    <a:lnR w="0"/>
                    <a:lnT w="12700">
                      <a:solidFill>
                        <a:srgbClr val="B4B4B4"/>
                      </a:solidFill>
                    </a:lnT>
                    <a:lnB w="0"/>
                  </a:tcPr>
                </a:tc>
                <a:tc>
                  <a:txBody>
                    <a:bodyPr/>
                    <a:lstStyle/>
                    <a:p>
                      <a:pPr>
                        <a:defRPr sz="1000"/>
                      </a:pPr>
                      <a:r>
                        <a:rPr/>
                        <a:t>4,8%</a:t>
                      </a:r>
                    </a:p>
                  </a:txBody>
                  <a:tcPr>
                    <a:lnL w="0"/>
                    <a:lnR w="0"/>
                    <a:lnT w="12700">
                      <a:solidFill>
                        <a:srgbClr val="B4B4B4"/>
                      </a:solidFill>
                    </a:lnT>
                    <a:lnB w="0"/>
                  </a:tcPr>
                </a:tc>
              </a:tr>
              <a:tr h="0">
                <a:tc>
                  <a:txBody>
                    <a:bodyPr/>
                    <a:lstStyle/>
                    <a:p>
                      <a:pPr>
                        <a:defRPr sz="1000"/>
                      </a:pPr>
                      <a:r>
                        <a:rPr/>
                        <a:t>Haugesundregionens Næringsforening </a:t>
                      </a:r>
                    </a:p>
                  </a:txBody>
                  <a:tcPr>
                    <a:lnL w="0"/>
                    <a:lnR w="0"/>
                    <a:lnT w="0"/>
                    <a:lnB w="0"/>
                  </a:tcPr>
                </a:tc>
                <a:tc>
                  <a:txBody>
                    <a:bodyPr/>
                    <a:lstStyle/>
                    <a:p>
                      <a:pPr>
                        <a:defRPr sz="1000"/>
                      </a:pPr>
                      <a:r>
                        <a:rPr/>
                        <a:t>14,3%</a:t>
                      </a:r>
                    </a:p>
                  </a:txBody>
                  <a:tcPr>
                    <a:lnL w="0"/>
                    <a:lnR w="0"/>
                    <a:lnT w="0"/>
                    <a:lnB w="0"/>
                  </a:tcPr>
                </a:tc>
              </a:tr>
              <a:tr h="0">
                <a:tc>
                  <a:txBody>
                    <a:bodyPr/>
                    <a:lstStyle/>
                    <a:p>
                      <a:pPr>
                        <a:defRPr sz="1000"/>
                      </a:pPr>
                      <a:r>
                        <a:rPr/>
                        <a:t>Bergen Næringsråd</a:t>
                      </a:r>
                    </a:p>
                  </a:txBody>
                  <a:tcPr>
                    <a:lnL w="0"/>
                    <a:lnR w="0"/>
                    <a:lnT w="0"/>
                    <a:lnB w="0"/>
                  </a:tcPr>
                </a:tc>
                <a:tc>
                  <a:txBody>
                    <a:bodyPr/>
                    <a:lstStyle/>
                    <a:p>
                      <a:pPr>
                        <a:defRPr sz="1000"/>
                      </a:pPr>
                      <a:r>
                        <a:rPr/>
                        <a:t>14,3%</a:t>
                      </a:r>
                    </a:p>
                  </a:txBody>
                  <a:tcPr>
                    <a:lnL w="0"/>
                    <a:lnR w="0"/>
                    <a:lnT w="0"/>
                    <a:lnB w="0"/>
                  </a:tcPr>
                </a:tc>
              </a:tr>
              <a:tr h="0">
                <a:tc>
                  <a:txBody>
                    <a:bodyPr/>
                    <a:lstStyle/>
                    <a:p>
                      <a:pPr>
                        <a:defRPr sz="1000"/>
                      </a:pPr>
                      <a:r>
                        <a:rPr/>
                        <a:t>Nordhordland Handverk- og Industrilag</a:t>
                      </a:r>
                    </a:p>
                  </a:txBody>
                  <a:tcPr>
                    <a:lnL w="0"/>
                    <a:lnR w="0"/>
                    <a:lnT w="0"/>
                    <a:lnB w="0"/>
                  </a:tcPr>
                </a:tc>
                <a:tc>
                  <a:txBody>
                    <a:bodyPr/>
                    <a:lstStyle/>
                    <a:p>
                      <a:pPr>
                        <a:defRPr sz="1000"/>
                      </a:pPr>
                      <a:r>
                        <a:rPr/>
                        <a:t>9,5%</a:t>
                      </a:r>
                    </a:p>
                  </a:txBody>
                  <a:tcPr>
                    <a:lnL w="0"/>
                    <a:lnR w="0"/>
                    <a:lnT w="0"/>
                    <a:lnB w="0"/>
                  </a:tcPr>
                </a:tc>
              </a:tr>
              <a:tr h="0">
                <a:tc>
                  <a:txBody>
                    <a:bodyPr/>
                    <a:lstStyle/>
                    <a:p>
                      <a:pPr>
                        <a:defRPr sz="1000"/>
                      </a:pPr>
                      <a:r>
                        <a:rPr/>
                        <a:t>Osterøy Industrilag</a:t>
                      </a:r>
                    </a:p>
                  </a:txBody>
                  <a:tcPr>
                    <a:lnL w="0"/>
                    <a:lnR w="0"/>
                    <a:lnT w="0"/>
                    <a:lnB w="0"/>
                  </a:tcPr>
                </a:tc>
                <a:tc>
                  <a:txBody>
                    <a:bodyPr/>
                    <a:lstStyle/>
                    <a:p>
                      <a:pPr>
                        <a:defRPr sz="1000"/>
                      </a:pPr>
                      <a:r>
                        <a:rPr/>
                        <a:t>0,0%</a:t>
                      </a:r>
                    </a:p>
                  </a:txBody>
                  <a:tcPr>
                    <a:lnL w="0"/>
                    <a:lnR w="0"/>
                    <a:lnT w="0"/>
                    <a:lnB w="0"/>
                  </a:tcPr>
                </a:tc>
              </a:tr>
              <a:tr h="0">
                <a:tc>
                  <a:txBody>
                    <a:bodyPr/>
                    <a:lstStyle/>
                    <a:p>
                      <a:pPr>
                        <a:defRPr sz="1000"/>
                      </a:pPr>
                      <a:r>
                        <a:rPr/>
                        <a:t>Stord Næringsråd</a:t>
                      </a:r>
                    </a:p>
                  </a:txBody>
                  <a:tcPr>
                    <a:lnL w="0"/>
                    <a:lnR w="0"/>
                    <a:lnT w="0"/>
                    <a:lnB w="0"/>
                  </a:tcPr>
                </a:tc>
                <a:tc>
                  <a:txBody>
                    <a:bodyPr/>
                    <a:lstStyle/>
                    <a:p>
                      <a:pPr>
                        <a:defRPr sz="1000"/>
                      </a:pPr>
                      <a:r>
                        <a:rPr/>
                        <a:t>100,0%</a:t>
                      </a:r>
                    </a:p>
                  </a:txBody>
                  <a:tcPr>
                    <a:lnL w="0"/>
                    <a:lnR w="0"/>
                    <a:lnT w="0"/>
                    <a:lnB w="0"/>
                  </a:tcPr>
                </a:tc>
              </a:tr>
              <a:tr h="0">
                <a:tc>
                  <a:txBody>
                    <a:bodyPr/>
                    <a:lstStyle/>
                    <a:p>
                      <a:pPr>
                        <a:defRPr sz="1000"/>
                      </a:pPr>
                      <a:r>
                        <a:rPr/>
                        <a:t>Vest Næringsråd</a:t>
                      </a:r>
                    </a:p>
                  </a:txBody>
                  <a:tcPr>
                    <a:lnL w="0"/>
                    <a:lnR w="0"/>
                    <a:lnT w="0"/>
                    <a:lnB w="0"/>
                  </a:tcPr>
                </a:tc>
                <a:tc>
                  <a:txBody>
                    <a:bodyPr/>
                    <a:lstStyle/>
                    <a:p>
                      <a:pPr>
                        <a:defRPr sz="1000"/>
                      </a:pPr>
                      <a:r>
                        <a:rPr/>
                        <a:t>9,5%</a:t>
                      </a:r>
                    </a:p>
                  </a:txBody>
                  <a:tcPr>
                    <a:lnL w="0"/>
                    <a:lnR w="0"/>
                    <a:lnT w="0"/>
                    <a:lnB w="0"/>
                  </a:tcPr>
                </a:tc>
              </a:tr>
              <a:tr h="0">
                <a:tc>
                  <a:txBody>
                    <a:bodyPr/>
                    <a:lstStyle/>
                    <a:p>
                      <a:pPr>
                        <a:defRPr sz="1000"/>
                      </a:pPr>
                      <a:r>
                        <a:rPr/>
                        <a:t>Fusa Næringslivslag</a:t>
                      </a:r>
                    </a:p>
                  </a:txBody>
                  <a:tcPr>
                    <a:lnL w="0"/>
                    <a:lnR w="0"/>
                    <a:lnT w="0"/>
                    <a:lnB w="0"/>
                  </a:tcPr>
                </a:tc>
                <a:tc>
                  <a:txBody>
                    <a:bodyPr/>
                    <a:lstStyle/>
                    <a:p>
                      <a:pPr>
                        <a:defRPr sz="1000"/>
                      </a:pPr>
                      <a:r>
                        <a:rPr/>
                        <a:t>0,0%</a:t>
                      </a:r>
                    </a:p>
                  </a:txBody>
                  <a:tcPr>
                    <a:lnL w="0"/>
                    <a:lnR w="0"/>
                    <a:lnT w="0"/>
                    <a:lnB w="0"/>
                  </a:tcPr>
                </a:tc>
              </a:tr>
              <a:tr h="0">
                <a:tc>
                  <a:txBody>
                    <a:bodyPr/>
                    <a:lstStyle/>
                    <a:p>
                      <a:pPr>
                        <a:defRPr sz="1000"/>
                      </a:pPr>
                      <a:r>
                        <a:rPr/>
                        <a:t>Etne &amp; Vindafjord Næringsutvikling</a:t>
                      </a:r>
                    </a:p>
                  </a:txBody>
                  <a:tcPr>
                    <a:lnL w="0"/>
                    <a:lnR w="0"/>
                    <a:lnT w="0"/>
                    <a:lnB w="12700">
                      <a:solidFill>
                        <a:srgbClr val="B4B4B4"/>
                      </a:solidFill>
                    </a:lnB>
                  </a:tcPr>
                </a:tc>
                <a:tc>
                  <a:txBody>
                    <a:bodyPr/>
                    <a:lstStyle/>
                    <a:p>
                      <a:pPr>
                        <a:defRPr sz="1000"/>
                      </a:pPr>
                      <a:r>
                        <a:rPr/>
                        <a:t>4,8%</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 Hva vurderer du som regionens største utfordring i et fem års perspektiv? Inntil fire svar</a:t>
            </a:r>
          </a:p>
        </p:txBody>
      </p:sp>
      <p:sp>
        <p:nvSpPr>
          <p:cNvPr id="4" name="Pre"/>
          <p:cNvSpPr>
            <a:spLocks noGrp="1"/>
          </p:cNvSpPr>
          <p:nvPr>
            <p:ph sz="quarter" idx="14"/>
          </p:nvPr>
        </p:nvSpPr>
        <p:spPr/>
        <p:txBody>
          <a:bodyPr/>
          <a:lstStyle/>
          <a:p>
            <a:r>
              <a:rPr lang="en-US"/>
              <a:t>Regionale utfordringer</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 Hva vurderer du som regionens største utfordring i et fem års perspektiv? Inntil fire svar</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390144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Restriksjoner fra statlig nivå (Fylkesmann, departement etc.)</a:t>
                      </a:r>
                    </a:p>
                  </a:txBody>
                  <a:tcPr>
                    <a:lnL w="0"/>
                    <a:lnR w="0"/>
                    <a:lnT w="12700">
                      <a:solidFill>
                        <a:srgbClr val="B4B4B4"/>
                      </a:solidFill>
                    </a:lnT>
                    <a:lnB w="0"/>
                  </a:tcPr>
                </a:tc>
                <a:tc>
                  <a:txBody>
                    <a:bodyPr/>
                    <a:lstStyle/>
                    <a:p>
                      <a:pPr>
                        <a:defRPr sz="1000"/>
                      </a:pPr>
                      <a:r>
                        <a:rPr/>
                        <a:t>19,0%</a:t>
                      </a:r>
                    </a:p>
                  </a:txBody>
                  <a:tcPr>
                    <a:lnL w="0"/>
                    <a:lnR w="0"/>
                    <a:lnT w="12700">
                      <a:solidFill>
                        <a:srgbClr val="B4B4B4"/>
                      </a:solidFill>
                    </a:lnT>
                    <a:lnB w="0"/>
                  </a:tcPr>
                </a:tc>
              </a:tr>
              <a:tr h="0">
                <a:tc>
                  <a:txBody>
                    <a:bodyPr/>
                    <a:lstStyle/>
                    <a:p>
                      <a:pPr>
                        <a:defRPr sz="1000"/>
                      </a:pPr>
                      <a:r>
                        <a:rPr/>
                        <a:t>Tilrettelegging av næringsareal</a:t>
                      </a:r>
                    </a:p>
                  </a:txBody>
                  <a:tcPr>
                    <a:lnL w="0"/>
                    <a:lnR w="0"/>
                    <a:lnT w="0"/>
                    <a:lnB w="0"/>
                  </a:tcPr>
                </a:tc>
                <a:tc>
                  <a:txBody>
                    <a:bodyPr/>
                    <a:lstStyle/>
                    <a:p>
                      <a:pPr>
                        <a:defRPr sz="1000"/>
                      </a:pPr>
                      <a:r>
                        <a:rPr/>
                        <a:t>7,1%</a:t>
                      </a:r>
                    </a:p>
                  </a:txBody>
                  <a:tcPr>
                    <a:lnL w="0"/>
                    <a:lnR w="0"/>
                    <a:lnT w="0"/>
                    <a:lnB w="0"/>
                  </a:tcPr>
                </a:tc>
              </a:tr>
              <a:tr h="0">
                <a:tc>
                  <a:txBody>
                    <a:bodyPr/>
                    <a:lstStyle/>
                    <a:p>
                      <a:pPr>
                        <a:defRPr sz="1000"/>
                      </a:pPr>
                      <a:r>
                        <a:rPr/>
                        <a:t>Tilrettelegging av boligareal</a:t>
                      </a:r>
                    </a:p>
                  </a:txBody>
                  <a:tcPr>
                    <a:lnL w="0"/>
                    <a:lnR w="0"/>
                    <a:lnT w="0"/>
                    <a:lnB w="0"/>
                  </a:tcPr>
                </a:tc>
                <a:tc>
                  <a:txBody>
                    <a:bodyPr/>
                    <a:lstStyle/>
                    <a:p>
                      <a:pPr>
                        <a:defRPr sz="1000"/>
                      </a:pPr>
                      <a:r>
                        <a:rPr/>
                        <a:t>16,7%</a:t>
                      </a:r>
                    </a:p>
                  </a:txBody>
                  <a:tcPr>
                    <a:lnL w="0"/>
                    <a:lnR w="0"/>
                    <a:lnT w="0"/>
                    <a:lnB w="0"/>
                  </a:tcPr>
                </a:tc>
              </a:tr>
              <a:tr h="0">
                <a:tc>
                  <a:txBody>
                    <a:bodyPr/>
                    <a:lstStyle/>
                    <a:p>
                      <a:pPr>
                        <a:defRPr sz="1000"/>
                      </a:pPr>
                      <a:r>
                        <a:rPr/>
                        <a:t>Forbedret kollektivnett (buss og bane)</a:t>
                      </a:r>
                    </a:p>
                  </a:txBody>
                  <a:tcPr>
                    <a:lnL w="0"/>
                    <a:lnR w="0"/>
                    <a:lnT w="0"/>
                    <a:lnB w="0"/>
                  </a:tcPr>
                </a:tc>
                <a:tc>
                  <a:txBody>
                    <a:bodyPr/>
                    <a:lstStyle/>
                    <a:p>
                      <a:pPr>
                        <a:defRPr sz="1000"/>
                      </a:pPr>
                      <a:r>
                        <a:rPr/>
                        <a:t>7,1%</a:t>
                      </a:r>
                    </a:p>
                  </a:txBody>
                  <a:tcPr>
                    <a:lnL w="0"/>
                    <a:lnR w="0"/>
                    <a:lnT w="0"/>
                    <a:lnB w="0"/>
                  </a:tcPr>
                </a:tc>
              </a:tr>
              <a:tr h="0">
                <a:tc>
                  <a:txBody>
                    <a:bodyPr/>
                    <a:lstStyle/>
                    <a:p>
                      <a:pPr>
                        <a:defRPr sz="1000"/>
                      </a:pPr>
                      <a:r>
                        <a:rPr/>
                        <a:t>Å få et fremtidsrettet transportsystem</a:t>
                      </a:r>
                    </a:p>
                  </a:txBody>
                  <a:tcPr>
                    <a:lnL w="0"/>
                    <a:lnR w="0"/>
                    <a:lnT w="0"/>
                    <a:lnB w="0"/>
                  </a:tcPr>
                </a:tc>
                <a:tc>
                  <a:txBody>
                    <a:bodyPr/>
                    <a:lstStyle/>
                    <a:p>
                      <a:pPr>
                        <a:defRPr sz="1000"/>
                      </a:pPr>
                      <a:r>
                        <a:rPr/>
                        <a:t>54,8%</a:t>
                      </a:r>
                    </a:p>
                  </a:txBody>
                  <a:tcPr>
                    <a:lnL w="0"/>
                    <a:lnR w="0"/>
                    <a:lnT w="0"/>
                    <a:lnB w="0"/>
                  </a:tcPr>
                </a:tc>
              </a:tr>
              <a:tr h="0">
                <a:tc>
                  <a:txBody>
                    <a:bodyPr/>
                    <a:lstStyle/>
                    <a:p>
                      <a:pPr>
                        <a:defRPr sz="1000"/>
                      </a:pPr>
                      <a:r>
                        <a:rPr/>
                        <a:t>Forbedre regionalt samarbeid</a:t>
                      </a:r>
                    </a:p>
                  </a:txBody>
                  <a:tcPr>
                    <a:lnL w="0"/>
                    <a:lnR w="0"/>
                    <a:lnT w="0"/>
                    <a:lnB w="0"/>
                  </a:tcPr>
                </a:tc>
                <a:tc>
                  <a:txBody>
                    <a:bodyPr/>
                    <a:lstStyle/>
                    <a:p>
                      <a:pPr>
                        <a:defRPr sz="1000"/>
                      </a:pPr>
                      <a:r>
                        <a:rPr/>
                        <a:t>40,5%</a:t>
                      </a:r>
                    </a:p>
                  </a:txBody>
                  <a:tcPr>
                    <a:lnL w="0"/>
                    <a:lnR w="0"/>
                    <a:lnT w="0"/>
                    <a:lnB w="0"/>
                  </a:tcPr>
                </a:tc>
              </a:tr>
              <a:tr h="0">
                <a:tc>
                  <a:txBody>
                    <a:bodyPr/>
                    <a:lstStyle/>
                    <a:p>
                      <a:pPr>
                        <a:defRPr sz="1000"/>
                      </a:pPr>
                      <a:r>
                        <a:rPr/>
                        <a:t>Rekruttere kompetent arbeidskraft</a:t>
                      </a:r>
                    </a:p>
                  </a:txBody>
                  <a:tcPr>
                    <a:lnL w="0"/>
                    <a:lnR w="0"/>
                    <a:lnT w="0"/>
                    <a:lnB w="0"/>
                  </a:tcPr>
                </a:tc>
                <a:tc>
                  <a:txBody>
                    <a:bodyPr/>
                    <a:lstStyle/>
                    <a:p>
                      <a:pPr>
                        <a:defRPr sz="1000"/>
                      </a:pPr>
                      <a:r>
                        <a:rPr/>
                        <a:t>26,2%</a:t>
                      </a:r>
                    </a:p>
                  </a:txBody>
                  <a:tcPr>
                    <a:lnL w="0"/>
                    <a:lnR w="0"/>
                    <a:lnT w="0"/>
                    <a:lnB w="0"/>
                  </a:tcPr>
                </a:tc>
              </a:tr>
              <a:tr h="0">
                <a:tc>
                  <a:txBody>
                    <a:bodyPr/>
                    <a:lstStyle/>
                    <a:p>
                      <a:pPr>
                        <a:defRPr sz="1000"/>
                      </a:pPr>
                      <a:r>
                        <a:rPr/>
                        <a:t>Øke kvaliteten i grunn- og videregående skole</a:t>
                      </a:r>
                    </a:p>
                  </a:txBody>
                  <a:tcPr>
                    <a:lnL w="0"/>
                    <a:lnR w="0"/>
                    <a:lnT w="0"/>
                    <a:lnB w="0"/>
                  </a:tcPr>
                </a:tc>
                <a:tc>
                  <a:txBody>
                    <a:bodyPr/>
                    <a:lstStyle/>
                    <a:p>
                      <a:pPr>
                        <a:defRPr sz="1000"/>
                      </a:pPr>
                      <a:r>
                        <a:rPr/>
                        <a:t>4,8%</a:t>
                      </a:r>
                    </a:p>
                  </a:txBody>
                  <a:tcPr>
                    <a:lnL w="0"/>
                    <a:lnR w="0"/>
                    <a:lnT w="0"/>
                    <a:lnB w="0"/>
                  </a:tcPr>
                </a:tc>
              </a:tr>
              <a:tr h="0">
                <a:tc>
                  <a:txBody>
                    <a:bodyPr/>
                    <a:lstStyle/>
                    <a:p>
                      <a:pPr>
                        <a:defRPr sz="1000"/>
                      </a:pPr>
                      <a:r>
                        <a:rPr/>
                        <a:t>Øke innovasjons- og omstillingsevne</a:t>
                      </a:r>
                    </a:p>
                  </a:txBody>
                  <a:tcPr>
                    <a:lnL w="0"/>
                    <a:lnR w="0"/>
                    <a:lnT w="0"/>
                    <a:lnB w="0"/>
                  </a:tcPr>
                </a:tc>
                <a:tc>
                  <a:txBody>
                    <a:bodyPr/>
                    <a:lstStyle/>
                    <a:p>
                      <a:pPr>
                        <a:defRPr sz="1000"/>
                      </a:pPr>
                      <a:r>
                        <a:rPr/>
                        <a:t>45,2%</a:t>
                      </a:r>
                    </a:p>
                  </a:txBody>
                  <a:tcPr>
                    <a:lnL w="0"/>
                    <a:lnR w="0"/>
                    <a:lnT w="0"/>
                    <a:lnB w="0"/>
                  </a:tcPr>
                </a:tc>
              </a:tr>
              <a:tr h="0">
                <a:tc>
                  <a:txBody>
                    <a:bodyPr/>
                    <a:lstStyle/>
                    <a:p>
                      <a:pPr>
                        <a:defRPr sz="1000"/>
                      </a:pPr>
                      <a:r>
                        <a:rPr/>
                        <a:t>Klima- og miljøutfordringer</a:t>
                      </a:r>
                    </a:p>
                  </a:txBody>
                  <a:tcPr>
                    <a:lnL w="0"/>
                    <a:lnR w="0"/>
                    <a:lnT w="0"/>
                    <a:lnB w="0"/>
                  </a:tcPr>
                </a:tc>
                <a:tc>
                  <a:txBody>
                    <a:bodyPr/>
                    <a:lstStyle/>
                    <a:p>
                      <a:pPr>
                        <a:defRPr sz="1000"/>
                      </a:pPr>
                      <a:r>
                        <a:rPr/>
                        <a:t>4,8%</a:t>
                      </a:r>
                    </a:p>
                  </a:txBody>
                  <a:tcPr>
                    <a:lnL w="0"/>
                    <a:lnR w="0"/>
                    <a:lnT w="0"/>
                    <a:lnB w="0"/>
                  </a:tcPr>
                </a:tc>
              </a:tr>
              <a:tr h="0">
                <a:tc>
                  <a:txBody>
                    <a:bodyPr/>
                    <a:lstStyle/>
                    <a:p>
                      <a:pPr>
                        <a:defRPr sz="1000"/>
                      </a:pPr>
                      <a:r>
                        <a:rPr/>
                        <a:t>Beholde\øke konkurransekraft på internasjonale markeder</a:t>
                      </a:r>
                    </a:p>
                  </a:txBody>
                  <a:tcPr>
                    <a:lnL w="0"/>
                    <a:lnR w="0"/>
                    <a:lnT w="0"/>
                    <a:lnB w="0"/>
                  </a:tcPr>
                </a:tc>
                <a:tc>
                  <a:txBody>
                    <a:bodyPr/>
                    <a:lstStyle/>
                    <a:p>
                      <a:pPr>
                        <a:defRPr sz="1000"/>
                      </a:pPr>
                      <a:r>
                        <a:rPr/>
                        <a:t>45,2%</a:t>
                      </a:r>
                    </a:p>
                  </a:txBody>
                  <a:tcPr>
                    <a:lnL w="0"/>
                    <a:lnR w="0"/>
                    <a:lnT w="0"/>
                    <a:lnB w="0"/>
                  </a:tcPr>
                </a:tc>
              </a:tr>
              <a:tr h="0">
                <a:tc>
                  <a:txBody>
                    <a:bodyPr/>
                    <a:lstStyle/>
                    <a:p>
                      <a:pPr>
                        <a:defRPr sz="1000"/>
                      </a:pPr>
                      <a:r>
                        <a:rPr/>
                        <a:t>Stigende lønnsnivå</a:t>
                      </a:r>
                    </a:p>
                  </a:txBody>
                  <a:tcPr>
                    <a:lnL w="0"/>
                    <a:lnR w="0"/>
                    <a:lnT w="0"/>
                    <a:lnB w="0"/>
                  </a:tcPr>
                </a:tc>
                <a:tc>
                  <a:txBody>
                    <a:bodyPr/>
                    <a:lstStyle/>
                    <a:p>
                      <a:pPr>
                        <a:defRPr sz="1000"/>
                      </a:pPr>
                      <a:r>
                        <a:rPr/>
                        <a:t>19,0%</a:t>
                      </a:r>
                    </a:p>
                  </a:txBody>
                  <a:tcPr>
                    <a:lnL w="0"/>
                    <a:lnR w="0"/>
                    <a:lnT w="0"/>
                    <a:lnB w="0"/>
                  </a:tcPr>
                </a:tc>
              </a:tr>
              <a:tr h="0">
                <a:tc>
                  <a:txBody>
                    <a:bodyPr/>
                    <a:lstStyle/>
                    <a:p>
                      <a:pPr>
                        <a:defRPr sz="1000"/>
                      </a:pPr>
                      <a:r>
                        <a:rPr/>
                        <a:t>Økt konkurranse fra internasjonale nettaktører</a:t>
                      </a:r>
                    </a:p>
                  </a:txBody>
                  <a:tcPr>
                    <a:lnL w="0"/>
                    <a:lnR w="0"/>
                    <a:lnT w="0"/>
                    <a:lnB w="0"/>
                  </a:tcPr>
                </a:tc>
                <a:tc>
                  <a:txBody>
                    <a:bodyPr/>
                    <a:lstStyle/>
                    <a:p>
                      <a:pPr>
                        <a:defRPr sz="1000"/>
                      </a:pPr>
                      <a:r>
                        <a:rPr/>
                        <a:t>7,1%</a:t>
                      </a:r>
                    </a:p>
                  </a:txBody>
                  <a:tcPr>
                    <a:lnL w="0"/>
                    <a:lnR w="0"/>
                    <a:lnT w="0"/>
                    <a:lnB w="0"/>
                  </a:tcPr>
                </a:tc>
              </a:tr>
              <a:tr h="0">
                <a:tc>
                  <a:txBody>
                    <a:bodyPr/>
                    <a:lstStyle/>
                    <a:p>
                      <a:pPr>
                        <a:defRPr sz="1000"/>
                      </a:pPr>
                      <a:r>
                        <a:rPr/>
                        <a:t>Lav oljepris</a:t>
                      </a:r>
                    </a:p>
                  </a:txBody>
                  <a:tcPr>
                    <a:lnL w="0"/>
                    <a:lnR w="0"/>
                    <a:lnT w="0"/>
                    <a:lnB w="12700">
                      <a:solidFill>
                        <a:srgbClr val="B4B4B4"/>
                      </a:solidFill>
                    </a:lnB>
                  </a:tcPr>
                </a:tc>
                <a:tc>
                  <a:txBody>
                    <a:bodyPr/>
                    <a:lstStyle/>
                    <a:p>
                      <a:pPr>
                        <a:defRPr sz="1000"/>
                      </a:pPr>
                      <a:r>
                        <a:rPr/>
                        <a:t>33,3%</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Hvordan ser det per dato ut til at bedriftens økonomiske resultat blir for 2015?</a:t>
            </a:r>
          </a:p>
        </p:txBody>
      </p:sp>
      <p:sp>
        <p:nvSpPr>
          <p:cNvPr id="4" name="Pre"/>
          <p:cNvSpPr>
            <a:spLocks noGrp="1"/>
          </p:cNvSpPr>
          <p:nvPr>
            <p:ph sz="quarter" idx="14"/>
          </p:nvPr>
        </p:nvSpPr>
        <p:spPr/>
        <p:txBody>
          <a:bodyPr/>
          <a:lstStyle/>
          <a:p>
            <a:r>
              <a:rPr lang="en-US"/>
              <a:t>Økonomisk status og fremtidsutsikter</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Hvordan ser det per dato ut til at bedriftens økonomiske resultat blir for 2015?</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219456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Nedgang på 50 prosent eller mer</a:t>
                      </a:r>
                    </a:p>
                  </a:txBody>
                  <a:tcPr>
                    <a:lnL w="0"/>
                    <a:lnR w="0"/>
                    <a:lnT w="12700">
                      <a:solidFill>
                        <a:srgbClr val="B4B4B4"/>
                      </a:solidFill>
                    </a:lnT>
                    <a:lnB w="0"/>
                  </a:tcPr>
                </a:tc>
                <a:tc>
                  <a:txBody>
                    <a:bodyPr/>
                    <a:lstStyle/>
                    <a:p>
                      <a:pPr>
                        <a:defRPr sz="1000"/>
                      </a:pPr>
                      <a:r>
                        <a:rPr/>
                        <a:t>0,0%</a:t>
                      </a:r>
                    </a:p>
                  </a:txBody>
                  <a:tcPr>
                    <a:lnL w="0"/>
                    <a:lnR w="0"/>
                    <a:lnT w="12700">
                      <a:solidFill>
                        <a:srgbClr val="B4B4B4"/>
                      </a:solidFill>
                    </a:lnT>
                    <a:lnB w="0"/>
                  </a:tcPr>
                </a:tc>
              </a:tr>
              <a:tr h="0">
                <a:tc>
                  <a:txBody>
                    <a:bodyPr/>
                    <a:lstStyle/>
                    <a:p>
                      <a:pPr>
                        <a:defRPr sz="1000"/>
                      </a:pPr>
                      <a:r>
                        <a:rPr/>
                        <a:t>Nedgang 21-49 prosent</a:t>
                      </a:r>
                    </a:p>
                  </a:txBody>
                  <a:tcPr>
                    <a:lnL w="0"/>
                    <a:lnR w="0"/>
                    <a:lnT w="0"/>
                    <a:lnB w="0"/>
                  </a:tcPr>
                </a:tc>
                <a:tc>
                  <a:txBody>
                    <a:bodyPr/>
                    <a:lstStyle/>
                    <a:p>
                      <a:pPr>
                        <a:defRPr sz="1000"/>
                      </a:pPr>
                      <a:r>
                        <a:rPr/>
                        <a:t>7,1%</a:t>
                      </a:r>
                    </a:p>
                  </a:txBody>
                  <a:tcPr>
                    <a:lnL w="0"/>
                    <a:lnR w="0"/>
                    <a:lnT w="0"/>
                    <a:lnB w="0"/>
                  </a:tcPr>
                </a:tc>
              </a:tr>
              <a:tr h="0">
                <a:tc>
                  <a:txBody>
                    <a:bodyPr/>
                    <a:lstStyle/>
                    <a:p>
                      <a:pPr>
                        <a:defRPr sz="1000"/>
                      </a:pPr>
                      <a:r>
                        <a:rPr/>
                        <a:t>Nedgang inntil 20 prosent</a:t>
                      </a:r>
                    </a:p>
                  </a:txBody>
                  <a:tcPr>
                    <a:lnL w="0"/>
                    <a:lnR w="0"/>
                    <a:lnT w="0"/>
                    <a:lnB w="0"/>
                  </a:tcPr>
                </a:tc>
                <a:tc>
                  <a:txBody>
                    <a:bodyPr/>
                    <a:lstStyle/>
                    <a:p>
                      <a:pPr>
                        <a:defRPr sz="1000"/>
                      </a:pPr>
                      <a:r>
                        <a:rPr/>
                        <a:t>16,7%</a:t>
                      </a:r>
                    </a:p>
                  </a:txBody>
                  <a:tcPr>
                    <a:lnL w="0"/>
                    <a:lnR w="0"/>
                    <a:lnT w="0"/>
                    <a:lnB w="0"/>
                  </a:tcPr>
                </a:tc>
              </a:tr>
              <a:tr h="0">
                <a:tc>
                  <a:txBody>
                    <a:bodyPr/>
                    <a:lstStyle/>
                    <a:p>
                      <a:pPr>
                        <a:defRPr sz="1000"/>
                      </a:pPr>
                      <a:r>
                        <a:rPr/>
                        <a:t>Som i 2014</a:t>
                      </a:r>
                    </a:p>
                  </a:txBody>
                  <a:tcPr>
                    <a:lnL w="0"/>
                    <a:lnR w="0"/>
                    <a:lnT w="0"/>
                    <a:lnB w="0"/>
                  </a:tcPr>
                </a:tc>
                <a:tc>
                  <a:txBody>
                    <a:bodyPr/>
                    <a:lstStyle/>
                    <a:p>
                      <a:pPr>
                        <a:defRPr sz="1000"/>
                      </a:pPr>
                      <a:r>
                        <a:rPr/>
                        <a:t>40,5%</a:t>
                      </a:r>
                    </a:p>
                  </a:txBody>
                  <a:tcPr>
                    <a:lnL w="0"/>
                    <a:lnR w="0"/>
                    <a:lnT w="0"/>
                    <a:lnB w="0"/>
                  </a:tcPr>
                </a:tc>
              </a:tr>
              <a:tr h="0">
                <a:tc>
                  <a:txBody>
                    <a:bodyPr/>
                    <a:lstStyle/>
                    <a:p>
                      <a:pPr>
                        <a:defRPr sz="1000"/>
                      </a:pPr>
                      <a:r>
                        <a:rPr/>
                        <a:t>Vekst inntil 20 prosent</a:t>
                      </a:r>
                    </a:p>
                  </a:txBody>
                  <a:tcPr>
                    <a:lnL w="0"/>
                    <a:lnR w="0"/>
                    <a:lnT w="0"/>
                    <a:lnB w="0"/>
                  </a:tcPr>
                </a:tc>
                <a:tc>
                  <a:txBody>
                    <a:bodyPr/>
                    <a:lstStyle/>
                    <a:p>
                      <a:pPr>
                        <a:defRPr sz="1000"/>
                      </a:pPr>
                      <a:r>
                        <a:rPr/>
                        <a:t>31,0%</a:t>
                      </a:r>
                    </a:p>
                  </a:txBody>
                  <a:tcPr>
                    <a:lnL w="0"/>
                    <a:lnR w="0"/>
                    <a:lnT w="0"/>
                    <a:lnB w="0"/>
                  </a:tcPr>
                </a:tc>
              </a:tr>
              <a:tr h="0">
                <a:tc>
                  <a:txBody>
                    <a:bodyPr/>
                    <a:lstStyle/>
                    <a:p>
                      <a:pPr>
                        <a:defRPr sz="1000"/>
                      </a:pPr>
                      <a:r>
                        <a:rPr/>
                        <a:t>Vekst 21-49 prosent </a:t>
                      </a:r>
                    </a:p>
                  </a:txBody>
                  <a:tcPr>
                    <a:lnL w="0"/>
                    <a:lnR w="0"/>
                    <a:lnT w="0"/>
                    <a:lnB w="0"/>
                  </a:tcPr>
                </a:tc>
                <a:tc>
                  <a:txBody>
                    <a:bodyPr/>
                    <a:lstStyle/>
                    <a:p>
                      <a:pPr>
                        <a:defRPr sz="1000"/>
                      </a:pPr>
                      <a:r>
                        <a:rPr/>
                        <a:t>2,4%</a:t>
                      </a:r>
                    </a:p>
                  </a:txBody>
                  <a:tcPr>
                    <a:lnL w="0"/>
                    <a:lnR w="0"/>
                    <a:lnT w="0"/>
                    <a:lnB w="0"/>
                  </a:tcPr>
                </a:tc>
              </a:tr>
              <a:tr h="0">
                <a:tc>
                  <a:txBody>
                    <a:bodyPr/>
                    <a:lstStyle/>
                    <a:p>
                      <a:pPr>
                        <a:defRPr sz="1000"/>
                      </a:pPr>
                      <a:r>
                        <a:rPr/>
                        <a:t>Vekst på 50 prosent eller mer</a:t>
                      </a:r>
                    </a:p>
                  </a:txBody>
                  <a:tcPr>
                    <a:lnL w="0"/>
                    <a:lnR w="0"/>
                    <a:lnT w="0"/>
                    <a:lnB w="12700">
                      <a:solidFill>
                        <a:srgbClr val="B4B4B4"/>
                      </a:solidFill>
                    </a:lnB>
                  </a:tcPr>
                </a:tc>
                <a:tc>
                  <a:txBody>
                    <a:bodyPr/>
                    <a:lstStyle/>
                    <a:p>
                      <a:pPr>
                        <a:defRPr sz="1000"/>
                      </a:pPr>
                      <a:r>
                        <a:rPr/>
                        <a:t>2,4%</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Hvordan vil tallet på ansatte i bedriften utvikle seg det neste året?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Hvordan vil tallet på ansatte i bedriften utvikle seg det neste året?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21920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Flere ansatte</a:t>
                      </a:r>
                    </a:p>
                  </a:txBody>
                  <a:tcPr>
                    <a:lnL w="0"/>
                    <a:lnR w="0"/>
                    <a:lnT w="12700">
                      <a:solidFill>
                        <a:srgbClr val="B4B4B4"/>
                      </a:solidFill>
                    </a:lnT>
                    <a:lnB w="0"/>
                  </a:tcPr>
                </a:tc>
                <a:tc>
                  <a:txBody>
                    <a:bodyPr/>
                    <a:lstStyle/>
                    <a:p>
                      <a:pPr>
                        <a:defRPr sz="1000"/>
                      </a:pPr>
                      <a:r>
                        <a:rPr/>
                        <a:t>23,8%</a:t>
                      </a:r>
                    </a:p>
                  </a:txBody>
                  <a:tcPr>
                    <a:lnL w="0"/>
                    <a:lnR w="0"/>
                    <a:lnT w="12700">
                      <a:solidFill>
                        <a:srgbClr val="B4B4B4"/>
                      </a:solidFill>
                    </a:lnT>
                    <a:lnB w="0"/>
                  </a:tcPr>
                </a:tc>
              </a:tr>
              <a:tr h="0">
                <a:tc>
                  <a:txBody>
                    <a:bodyPr/>
                    <a:lstStyle/>
                    <a:p>
                      <a:pPr>
                        <a:defRPr sz="1000"/>
                      </a:pPr>
                      <a:r>
                        <a:rPr/>
                        <a:t>Tilnærmet som i dag</a:t>
                      </a:r>
                    </a:p>
                  </a:txBody>
                  <a:tcPr>
                    <a:lnL w="0"/>
                    <a:lnR w="0"/>
                    <a:lnT w="0"/>
                    <a:lnB w="0"/>
                  </a:tcPr>
                </a:tc>
                <a:tc>
                  <a:txBody>
                    <a:bodyPr/>
                    <a:lstStyle/>
                    <a:p>
                      <a:pPr>
                        <a:defRPr sz="1000"/>
                      </a:pPr>
                      <a:r>
                        <a:rPr/>
                        <a:t>64,3%</a:t>
                      </a:r>
                    </a:p>
                  </a:txBody>
                  <a:tcPr>
                    <a:lnL w="0"/>
                    <a:lnR w="0"/>
                    <a:lnT w="0"/>
                    <a:lnB w="0"/>
                  </a:tcPr>
                </a:tc>
              </a:tr>
              <a:tr h="0">
                <a:tc>
                  <a:txBody>
                    <a:bodyPr/>
                    <a:lstStyle/>
                    <a:p>
                      <a:pPr>
                        <a:defRPr sz="1000"/>
                      </a:pPr>
                      <a:r>
                        <a:rPr/>
                        <a:t>Færre ansatte</a:t>
                      </a:r>
                    </a:p>
                  </a:txBody>
                  <a:tcPr>
                    <a:lnL w="0"/>
                    <a:lnR w="0"/>
                    <a:lnT w="0"/>
                    <a:lnB w="12700">
                      <a:solidFill>
                        <a:srgbClr val="B4B4B4"/>
                      </a:solidFill>
                    </a:lnB>
                  </a:tcPr>
                </a:tc>
                <a:tc>
                  <a:txBody>
                    <a:bodyPr/>
                    <a:lstStyle/>
                    <a:p>
                      <a:pPr>
                        <a:defRPr sz="1000"/>
                      </a:pPr>
                      <a:r>
                        <a:rPr/>
                        <a:t>11,9%</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7. På en skala fra 1-6, der 1 er svært liten grad og 6 er svært stor grad, i hvor stor grad representerer disse skattene og avgiftene en ulempe for din bedrift?</a:t>
            </a:r>
          </a:p>
        </p:txBody>
      </p:sp>
      <p:sp>
        <p:nvSpPr>
          <p:cNvPr id="4" name="Pre"/>
          <p:cNvSpPr>
            <a:spLocks noGrp="1"/>
          </p:cNvSpPr>
          <p:nvPr>
            <p:ph sz="quarter" idx="14"/>
          </p:nvPr>
        </p:nvSpPr>
        <p:spPr/>
        <p:txBody>
          <a:bodyPr/>
          <a:lstStyle/>
          <a:p>
            <a:r>
              <a:rPr lang="en-US"/>
              <a:t>Skatter og store påvirkningsfaktorer</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7. På en skala fra 1-6, der 1 er svært liten grad og 6 er svært stor grad, i hvor stor grad representerer disse skattene og avgiftene en ulempe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2735792"/>
                <a:gridCol w="2735792"/>
                <a:gridCol w="2735792"/>
              </a:tblGrid>
              <a:tr h="0">
                <a:tc>
                  <a:txBody>
                    <a:bodyPr/>
                    <a:lstStyle/>
                    <a:p>
                      <a:pPr>
                        <a:defRPr sz="1000"/>
                      </a:pPr>
                      <a:r>
                        <a:rPr b="1"/>
                        <a:t>Spørsmål</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a:t>Formueskatt</a:t>
                      </a:r>
                    </a:p>
                  </a:txBody>
                  <a:tcPr>
                    <a:lnL w="0"/>
                    <a:lnR w="0"/>
                    <a:lnT w="12700">
                      <a:solidFill>
                        <a:srgbClr val="B4B4B4"/>
                      </a:solidFill>
                    </a:lnT>
                    <a:lnB w="0"/>
                  </a:tcPr>
                </a:tc>
                <a:tc>
                  <a:txBody>
                    <a:bodyPr/>
                    <a:lstStyle/>
                    <a:p>
                      <a:pPr>
                        <a:defRPr sz="1000"/>
                      </a:pPr>
                      <a:r>
                        <a:rPr/>
                        <a:t>2,34</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r h="0">
                <a:tc>
                  <a:txBody>
                    <a:bodyPr/>
                    <a:lstStyle/>
                    <a:p>
                      <a:pPr>
                        <a:defRPr sz="1000"/>
                      </a:pPr>
                      <a:r>
                        <a:rPr/>
                        <a:t>Selskapsskatt</a:t>
                      </a:r>
                    </a:p>
                  </a:txBody>
                  <a:tcPr>
                    <a:lnL w="0"/>
                    <a:lnR w="0"/>
                    <a:lnT w="0"/>
                    <a:lnB w="0"/>
                  </a:tcPr>
                </a:tc>
                <a:tc>
                  <a:txBody>
                    <a:bodyPr/>
                    <a:lstStyle/>
                    <a:p>
                      <a:pPr>
                        <a:defRPr sz="1000"/>
                      </a:pPr>
                      <a:r>
                        <a:rPr/>
                        <a:t>2,70</a:t>
                      </a:r>
                    </a:p>
                  </a:txBody>
                  <a:tcPr>
                    <a:lnL w="0"/>
                    <a:lnR w="0"/>
                    <a:lnT w="0"/>
                    <a:lnB w="0"/>
                  </a:tcPr>
                </a:tc>
                <a:tc>
                  <a:txBody>
                    <a:bodyPr/>
                    <a:lstStyle/>
                    <a:p>
                      <a:pPr>
                        <a:defRPr sz="1000"/>
                      </a:pPr>
                      <a:r>
                        <a:rPr/>
                        <a:t>40</a:t>
                      </a:r>
                    </a:p>
                  </a:txBody>
                  <a:tcPr>
                    <a:lnL w="0"/>
                    <a:lnR w="0"/>
                    <a:lnT w="0"/>
                    <a:lnB w="0"/>
                  </a:tcPr>
                </a:tc>
              </a:tr>
              <a:tr h="0">
                <a:tc>
                  <a:txBody>
                    <a:bodyPr/>
                    <a:lstStyle/>
                    <a:p>
                      <a:pPr>
                        <a:defRPr sz="1000"/>
                      </a:pPr>
                      <a:r>
                        <a:rPr/>
                        <a:t>Eiendomsskatt</a:t>
                      </a:r>
                    </a:p>
                  </a:txBody>
                  <a:tcPr>
                    <a:lnL w="0"/>
                    <a:lnR w="0"/>
                    <a:lnT w="0"/>
                    <a:lnB w="0"/>
                  </a:tcPr>
                </a:tc>
                <a:tc>
                  <a:txBody>
                    <a:bodyPr/>
                    <a:lstStyle/>
                    <a:p>
                      <a:pPr>
                        <a:defRPr sz="1000"/>
                      </a:pPr>
                      <a:r>
                        <a:rPr/>
                        <a:t>2,56</a:t>
                      </a:r>
                    </a:p>
                  </a:txBody>
                  <a:tcPr>
                    <a:lnL w="0"/>
                    <a:lnR w="0"/>
                    <a:lnT w="0"/>
                    <a:lnB w="0"/>
                  </a:tcPr>
                </a:tc>
                <a:tc>
                  <a:txBody>
                    <a:bodyPr/>
                    <a:lstStyle/>
                    <a:p>
                      <a:pPr>
                        <a:defRPr sz="1000"/>
                      </a:pPr>
                      <a:r>
                        <a:rPr/>
                        <a:t>41</a:t>
                      </a:r>
                    </a:p>
                  </a:txBody>
                  <a:tcPr>
                    <a:lnL w="0"/>
                    <a:lnR w="0"/>
                    <a:lnT w="0"/>
                    <a:lnB w="0"/>
                  </a:tcPr>
                </a:tc>
              </a:tr>
              <a:tr h="0">
                <a:tc>
                  <a:txBody>
                    <a:bodyPr/>
                    <a:lstStyle/>
                    <a:p>
                      <a:pPr>
                        <a:defRPr sz="1000"/>
                      </a:pPr>
                      <a:r>
                        <a:rPr/>
                        <a:t>Arbeidsgiveravgift</a:t>
                      </a:r>
                    </a:p>
                  </a:txBody>
                  <a:tcPr>
                    <a:lnL w="0"/>
                    <a:lnR w="0"/>
                    <a:lnT w="0"/>
                    <a:lnB w="0"/>
                  </a:tcPr>
                </a:tc>
                <a:tc>
                  <a:txBody>
                    <a:bodyPr/>
                    <a:lstStyle/>
                    <a:p>
                      <a:pPr>
                        <a:defRPr sz="1000"/>
                      </a:pPr>
                      <a:r>
                        <a:rPr/>
                        <a:t>3,71</a:t>
                      </a:r>
                    </a:p>
                  </a:txBody>
                  <a:tcPr>
                    <a:lnL w="0"/>
                    <a:lnR w="0"/>
                    <a:lnT w="0"/>
                    <a:lnB w="0"/>
                  </a:tcPr>
                </a:tc>
                <a:tc>
                  <a:txBody>
                    <a:bodyPr/>
                    <a:lstStyle/>
                    <a:p>
                      <a:pPr>
                        <a:defRPr sz="1000"/>
                      </a:pPr>
                      <a:r>
                        <a:rPr/>
                        <a:t>42</a:t>
                      </a:r>
                    </a:p>
                  </a:txBody>
                  <a:tcPr>
                    <a:lnL w="0"/>
                    <a:lnR w="0"/>
                    <a:lnT w="0"/>
                    <a:lnB w="0"/>
                  </a:tcPr>
                </a:tc>
              </a:tr>
              <a:tr h="0">
                <a:tc>
                  <a:txBody>
                    <a:bodyPr/>
                    <a:lstStyle/>
                    <a:p>
                      <a:pPr>
                        <a:defRPr sz="1000"/>
                      </a:pPr>
                      <a:r>
                        <a:rPr/>
                        <a:t>Bompengeavgift</a:t>
                      </a:r>
                    </a:p>
                  </a:txBody>
                  <a:tcPr>
                    <a:lnL w="0"/>
                    <a:lnR w="0"/>
                    <a:lnT w="0"/>
                    <a:lnB w="0"/>
                  </a:tcPr>
                </a:tc>
                <a:tc>
                  <a:txBody>
                    <a:bodyPr/>
                    <a:lstStyle/>
                    <a:p>
                      <a:pPr>
                        <a:defRPr sz="1000"/>
                      </a:pPr>
                      <a:r>
                        <a:rPr/>
                        <a:t>2,83</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Formueskatt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Formueskatt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39,0%</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24,4%</a:t>
                      </a:r>
                    </a:p>
                  </a:txBody>
                  <a:tcPr>
                    <a:lnL w="0"/>
                    <a:lnR w="0"/>
                    <a:lnT w="0"/>
                    <a:lnB w="0"/>
                  </a:tcPr>
                </a:tc>
              </a:tr>
              <a:tr h="0">
                <a:tc>
                  <a:txBody>
                    <a:bodyPr/>
                    <a:lstStyle/>
                    <a:p>
                      <a:pPr>
                        <a:defRPr sz="1000"/>
                      </a:pPr>
                      <a:r>
                        <a:rPr/>
                        <a:t>3</a:t>
                      </a:r>
                    </a:p>
                  </a:txBody>
                  <a:tcPr>
                    <a:lnL w="0"/>
                    <a:lnR w="0"/>
                    <a:lnT w="0"/>
                    <a:lnB w="0"/>
                  </a:tcPr>
                </a:tc>
                <a:tc>
                  <a:txBody>
                    <a:bodyPr/>
                    <a:lstStyle/>
                    <a:p>
                      <a:pPr>
                        <a:defRPr sz="1000"/>
                      </a:pPr>
                      <a:r>
                        <a:rPr/>
                        <a:t>14,6%</a:t>
                      </a:r>
                    </a:p>
                  </a:txBody>
                  <a:tcPr>
                    <a:lnL w="0"/>
                    <a:lnR w="0"/>
                    <a:lnT w="0"/>
                    <a:lnB w="0"/>
                  </a:tcPr>
                </a:tc>
              </a:tr>
              <a:tr h="0">
                <a:tc>
                  <a:txBody>
                    <a:bodyPr/>
                    <a:lstStyle/>
                    <a:p>
                      <a:pPr>
                        <a:defRPr sz="1000"/>
                      </a:pPr>
                      <a:r>
                        <a:rPr/>
                        <a:t>4</a:t>
                      </a:r>
                    </a:p>
                  </a:txBody>
                  <a:tcPr>
                    <a:lnL w="0"/>
                    <a:lnR w="0"/>
                    <a:lnT w="0"/>
                    <a:lnB w="0"/>
                  </a:tcPr>
                </a:tc>
                <a:tc>
                  <a:txBody>
                    <a:bodyPr/>
                    <a:lstStyle/>
                    <a:p>
                      <a:pPr>
                        <a:defRPr sz="1000"/>
                      </a:pPr>
                      <a:r>
                        <a:rPr/>
                        <a:t>9,8%</a:t>
                      </a:r>
                    </a:p>
                  </a:txBody>
                  <a:tcPr>
                    <a:lnL w="0"/>
                    <a:lnR w="0"/>
                    <a:lnT w="0"/>
                    <a:lnB w="0"/>
                  </a:tcPr>
                </a:tc>
              </a:tr>
              <a:tr h="0">
                <a:tc>
                  <a:txBody>
                    <a:bodyPr/>
                    <a:lstStyle/>
                    <a:p>
                      <a:pPr>
                        <a:defRPr sz="1000"/>
                      </a:pPr>
                      <a:r>
                        <a:rPr/>
                        <a:t>5</a:t>
                      </a:r>
                    </a:p>
                  </a:txBody>
                  <a:tcPr>
                    <a:lnL w="0"/>
                    <a:lnR w="0"/>
                    <a:lnT w="0"/>
                    <a:lnB w="0"/>
                  </a:tcPr>
                </a:tc>
                <a:tc>
                  <a:txBody>
                    <a:bodyPr/>
                    <a:lstStyle/>
                    <a:p>
                      <a:pPr>
                        <a:defRPr sz="1000"/>
                      </a:pPr>
                      <a:r>
                        <a:rPr/>
                        <a:t>9,8%</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2,4%</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Selskapsskatt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Selskapsskatt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27,5%</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10,0%</a:t>
                      </a:r>
                    </a:p>
                  </a:txBody>
                  <a:tcPr>
                    <a:lnL w="0"/>
                    <a:lnR w="0"/>
                    <a:lnT w="0"/>
                    <a:lnB w="0"/>
                  </a:tcPr>
                </a:tc>
              </a:tr>
              <a:tr h="0">
                <a:tc>
                  <a:txBody>
                    <a:bodyPr/>
                    <a:lstStyle/>
                    <a:p>
                      <a:pPr>
                        <a:defRPr sz="1000"/>
                      </a:pPr>
                      <a:r>
                        <a:rPr/>
                        <a:t>3</a:t>
                      </a:r>
                    </a:p>
                  </a:txBody>
                  <a:tcPr>
                    <a:lnL w="0"/>
                    <a:lnR w="0"/>
                    <a:lnT w="0"/>
                    <a:lnB w="0"/>
                  </a:tcPr>
                </a:tc>
                <a:tc>
                  <a:txBody>
                    <a:bodyPr/>
                    <a:lstStyle/>
                    <a:p>
                      <a:pPr>
                        <a:defRPr sz="1000"/>
                      </a:pPr>
                      <a:r>
                        <a:rPr/>
                        <a:t>35,0%</a:t>
                      </a:r>
                    </a:p>
                  </a:txBody>
                  <a:tcPr>
                    <a:lnL w="0"/>
                    <a:lnR w="0"/>
                    <a:lnT w="0"/>
                    <a:lnB w="0"/>
                  </a:tcPr>
                </a:tc>
              </a:tr>
              <a:tr h="0">
                <a:tc>
                  <a:txBody>
                    <a:bodyPr/>
                    <a:lstStyle/>
                    <a:p>
                      <a:pPr>
                        <a:defRPr sz="1000"/>
                      </a:pPr>
                      <a:r>
                        <a:rPr/>
                        <a:t>4</a:t>
                      </a:r>
                    </a:p>
                  </a:txBody>
                  <a:tcPr>
                    <a:lnL w="0"/>
                    <a:lnR w="0"/>
                    <a:lnT w="0"/>
                    <a:lnB w="0"/>
                  </a:tcPr>
                </a:tc>
                <a:tc>
                  <a:txBody>
                    <a:bodyPr/>
                    <a:lstStyle/>
                    <a:p>
                      <a:pPr>
                        <a:defRPr sz="1000"/>
                      </a:pPr>
                      <a:r>
                        <a:rPr/>
                        <a:t>22,5%</a:t>
                      </a:r>
                    </a:p>
                  </a:txBody>
                  <a:tcPr>
                    <a:lnL w="0"/>
                    <a:lnR w="0"/>
                    <a:lnT w="0"/>
                    <a:lnB w="0"/>
                  </a:tcPr>
                </a:tc>
              </a:tr>
              <a:tr h="0">
                <a:tc>
                  <a:txBody>
                    <a:bodyPr/>
                    <a:lstStyle/>
                    <a:p>
                      <a:pPr>
                        <a:defRPr sz="1000"/>
                      </a:pPr>
                      <a:r>
                        <a:rPr/>
                        <a:t>5</a:t>
                      </a:r>
                    </a:p>
                  </a:txBody>
                  <a:tcPr>
                    <a:lnL w="0"/>
                    <a:lnR w="0"/>
                    <a:lnT w="0"/>
                    <a:lnB w="0"/>
                  </a:tcPr>
                </a:tc>
                <a:tc>
                  <a:txBody>
                    <a:bodyPr/>
                    <a:lstStyle/>
                    <a:p>
                      <a:pPr>
                        <a:defRPr sz="1000"/>
                      </a:pPr>
                      <a:r>
                        <a:rPr/>
                        <a:t>2,5%</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2,5%</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Eiendomsskatt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Eiendomsskatt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39,0%</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9,8%</a:t>
                      </a:r>
                    </a:p>
                  </a:txBody>
                  <a:tcPr>
                    <a:lnL w="0"/>
                    <a:lnR w="0"/>
                    <a:lnT w="0"/>
                    <a:lnB w="0"/>
                  </a:tcPr>
                </a:tc>
              </a:tr>
              <a:tr h="0">
                <a:tc>
                  <a:txBody>
                    <a:bodyPr/>
                    <a:lstStyle/>
                    <a:p>
                      <a:pPr>
                        <a:defRPr sz="1000"/>
                      </a:pPr>
                      <a:r>
                        <a:rPr/>
                        <a:t>3</a:t>
                      </a:r>
                    </a:p>
                  </a:txBody>
                  <a:tcPr>
                    <a:lnL w="0"/>
                    <a:lnR w="0"/>
                    <a:lnT w="0"/>
                    <a:lnB w="0"/>
                  </a:tcPr>
                </a:tc>
                <a:tc>
                  <a:txBody>
                    <a:bodyPr/>
                    <a:lstStyle/>
                    <a:p>
                      <a:pPr>
                        <a:defRPr sz="1000"/>
                      </a:pPr>
                      <a:r>
                        <a:rPr/>
                        <a:t>24,4%</a:t>
                      </a:r>
                    </a:p>
                  </a:txBody>
                  <a:tcPr>
                    <a:lnL w="0"/>
                    <a:lnR w="0"/>
                    <a:lnT w="0"/>
                    <a:lnB w="0"/>
                  </a:tcPr>
                </a:tc>
              </a:tr>
              <a:tr h="0">
                <a:tc>
                  <a:txBody>
                    <a:bodyPr/>
                    <a:lstStyle/>
                    <a:p>
                      <a:pPr>
                        <a:defRPr sz="1000"/>
                      </a:pPr>
                      <a:r>
                        <a:rPr/>
                        <a:t>4</a:t>
                      </a:r>
                    </a:p>
                  </a:txBody>
                  <a:tcPr>
                    <a:lnL w="0"/>
                    <a:lnR w="0"/>
                    <a:lnT w="0"/>
                    <a:lnB w="0"/>
                  </a:tcPr>
                </a:tc>
                <a:tc>
                  <a:txBody>
                    <a:bodyPr/>
                    <a:lstStyle/>
                    <a:p>
                      <a:pPr>
                        <a:defRPr sz="1000"/>
                      </a:pPr>
                      <a:r>
                        <a:rPr/>
                        <a:t>9,8%</a:t>
                      </a:r>
                    </a:p>
                  </a:txBody>
                  <a:tcPr>
                    <a:lnL w="0"/>
                    <a:lnR w="0"/>
                    <a:lnT w="0"/>
                    <a:lnB w="0"/>
                  </a:tcPr>
                </a:tc>
              </a:tr>
              <a:tr h="0">
                <a:tc>
                  <a:txBody>
                    <a:bodyPr/>
                    <a:lstStyle/>
                    <a:p>
                      <a:pPr>
                        <a:defRPr sz="1000"/>
                      </a:pPr>
                      <a:r>
                        <a:rPr/>
                        <a:t>5</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0,0%</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Arbeidsgiveravgift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Arbeidsgiveravgift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7,1%</a:t>
                      </a:r>
                    </a:p>
                  </a:txBody>
                  <a:tcPr>
                    <a:lnL w="0"/>
                    <a:lnR w="0"/>
                    <a:lnT w="0"/>
                    <a:lnB w="0"/>
                  </a:tcPr>
                </a:tc>
              </a:tr>
              <a:tr h="0">
                <a:tc>
                  <a:txBody>
                    <a:bodyPr/>
                    <a:lstStyle/>
                    <a:p>
                      <a:pPr>
                        <a:defRPr sz="1000"/>
                      </a:pPr>
                      <a:r>
                        <a:rPr/>
                        <a:t>3</a:t>
                      </a:r>
                    </a:p>
                  </a:txBody>
                  <a:tcPr>
                    <a:lnL w="0"/>
                    <a:lnR w="0"/>
                    <a:lnT w="0"/>
                    <a:lnB w="0"/>
                  </a:tcPr>
                </a:tc>
                <a:tc>
                  <a:txBody>
                    <a:bodyPr/>
                    <a:lstStyle/>
                    <a:p>
                      <a:pPr>
                        <a:defRPr sz="1000"/>
                      </a:pPr>
                      <a:r>
                        <a:rPr/>
                        <a:t>19,0%</a:t>
                      </a:r>
                    </a:p>
                  </a:txBody>
                  <a:tcPr>
                    <a:lnL w="0"/>
                    <a:lnR w="0"/>
                    <a:lnT w="0"/>
                    <a:lnB w="0"/>
                  </a:tcPr>
                </a:tc>
              </a:tr>
              <a:tr h="0">
                <a:tc>
                  <a:txBody>
                    <a:bodyPr/>
                    <a:lstStyle/>
                    <a:p>
                      <a:pPr>
                        <a:defRPr sz="1000"/>
                      </a:pPr>
                      <a:r>
                        <a:rPr/>
                        <a:t>4</a:t>
                      </a:r>
                    </a:p>
                  </a:txBody>
                  <a:tcPr>
                    <a:lnL w="0"/>
                    <a:lnR w="0"/>
                    <a:lnT w="0"/>
                    <a:lnB w="0"/>
                  </a:tcPr>
                </a:tc>
                <a:tc>
                  <a:txBody>
                    <a:bodyPr/>
                    <a:lstStyle/>
                    <a:p>
                      <a:pPr>
                        <a:defRPr sz="1000"/>
                      </a:pPr>
                      <a:r>
                        <a:rPr/>
                        <a:t>19,0%</a:t>
                      </a:r>
                    </a:p>
                  </a:txBody>
                  <a:tcPr>
                    <a:lnL w="0"/>
                    <a:lnR w="0"/>
                    <a:lnT w="0"/>
                    <a:lnB w="0"/>
                  </a:tcPr>
                </a:tc>
              </a:tr>
              <a:tr h="0">
                <a:tc>
                  <a:txBody>
                    <a:bodyPr/>
                    <a:lstStyle/>
                    <a:p>
                      <a:pPr>
                        <a:defRPr sz="1000"/>
                      </a:pPr>
                      <a:r>
                        <a:rPr/>
                        <a:t>5</a:t>
                      </a:r>
                    </a:p>
                  </a:txBody>
                  <a:tcPr>
                    <a:lnL w="0"/>
                    <a:lnR w="0"/>
                    <a:lnT w="0"/>
                    <a:lnB w="0"/>
                  </a:tcPr>
                </a:tc>
                <a:tc>
                  <a:txBody>
                    <a:bodyPr/>
                    <a:lstStyle/>
                    <a:p>
                      <a:pPr>
                        <a:defRPr sz="1000"/>
                      </a:pPr>
                      <a:r>
                        <a:rPr/>
                        <a:t>33,3%</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7,1%</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Bompengeavgift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Bompengeavgift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22,5%</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25,0%</a:t>
                      </a:r>
                    </a:p>
                  </a:txBody>
                  <a:tcPr>
                    <a:lnL w="0"/>
                    <a:lnR w="0"/>
                    <a:lnT w="0"/>
                    <a:lnB w="0"/>
                  </a:tcPr>
                </a:tc>
              </a:tr>
              <a:tr h="0">
                <a:tc>
                  <a:txBody>
                    <a:bodyPr/>
                    <a:lstStyle/>
                    <a:p>
                      <a:pPr>
                        <a:defRPr sz="1000"/>
                      </a:pPr>
                      <a:r>
                        <a:rPr/>
                        <a:t>3</a:t>
                      </a:r>
                    </a:p>
                  </a:txBody>
                  <a:tcPr>
                    <a:lnL w="0"/>
                    <a:lnR w="0"/>
                    <a:lnT w="0"/>
                    <a:lnB w="0"/>
                  </a:tcPr>
                </a:tc>
                <a:tc>
                  <a:txBody>
                    <a:bodyPr/>
                    <a:lstStyle/>
                    <a:p>
                      <a:pPr>
                        <a:defRPr sz="1000"/>
                      </a:pPr>
                      <a:r>
                        <a:rPr/>
                        <a:t>20,0%</a:t>
                      </a:r>
                    </a:p>
                  </a:txBody>
                  <a:tcPr>
                    <a:lnL w="0"/>
                    <a:lnR w="0"/>
                    <a:lnT w="0"/>
                    <a:lnB w="0"/>
                  </a:tcPr>
                </a:tc>
              </a:tr>
              <a:tr h="0">
                <a:tc>
                  <a:txBody>
                    <a:bodyPr/>
                    <a:lstStyle/>
                    <a:p>
                      <a:pPr>
                        <a:defRPr sz="1000"/>
                      </a:pPr>
                      <a:r>
                        <a:rPr/>
                        <a:t>4</a:t>
                      </a:r>
                    </a:p>
                  </a:txBody>
                  <a:tcPr>
                    <a:lnL w="0"/>
                    <a:lnR w="0"/>
                    <a:lnT w="0"/>
                    <a:lnB w="0"/>
                  </a:tcPr>
                </a:tc>
                <a:tc>
                  <a:txBody>
                    <a:bodyPr/>
                    <a:lstStyle/>
                    <a:p>
                      <a:pPr>
                        <a:defRPr sz="1000"/>
                      </a:pPr>
                      <a:r>
                        <a:rPr/>
                        <a:t>15,0%</a:t>
                      </a:r>
                    </a:p>
                  </a:txBody>
                  <a:tcPr>
                    <a:lnL w="0"/>
                    <a:lnR w="0"/>
                    <a:lnT w="0"/>
                    <a:lnB w="0"/>
                  </a:tcPr>
                </a:tc>
              </a:tr>
              <a:tr h="0">
                <a:tc>
                  <a:txBody>
                    <a:bodyPr/>
                    <a:lstStyle/>
                    <a:p>
                      <a:pPr>
                        <a:defRPr sz="1000"/>
                      </a:pPr>
                      <a:r>
                        <a:rPr/>
                        <a:t>5</a:t>
                      </a:r>
                    </a:p>
                  </a:txBody>
                  <a:tcPr>
                    <a:lnL w="0"/>
                    <a:lnR w="0"/>
                    <a:lnT w="0"/>
                    <a:lnB w="0"/>
                  </a:tcPr>
                </a:tc>
                <a:tc>
                  <a:txBody>
                    <a:bodyPr/>
                    <a:lstStyle/>
                    <a:p>
                      <a:pPr>
                        <a:defRPr sz="1000"/>
                      </a:pPr>
                      <a:r>
                        <a:rPr/>
                        <a:t>15,0%</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2,5%</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13. På en skala fra 1-6, der 1 er veldig liten påvirkning og 6 er veldig stor påvirkning , hvor stor påvirkning har de nåværende nivåene av disse faktorene for din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13. På en skala fra 1-6, der 1 er veldig liten påvirkning og 6 er veldig stor påvirkning , hvor stor påvirkning har de nåværende nivåene av disse faktorene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219200"/>
        </p:xfrm>
        <a:graphic>
          <a:graphicData uri="http://schemas.openxmlformats.org/drawingml/2006/table">
            <a:tbl>
              <a:tblPr bandRow="1">
                <a:tableStyleId>{5C22544A-7EE6-4342-B048-85BDC9FD1C3A}</a:tableStyleId>
              </a:tblPr>
              <a:tblGrid>
                <a:gridCol w="2735792"/>
                <a:gridCol w="2735792"/>
                <a:gridCol w="2735792"/>
              </a:tblGrid>
              <a:tr h="0">
                <a:tc>
                  <a:txBody>
                    <a:bodyPr/>
                    <a:lstStyle/>
                    <a:p>
                      <a:pPr>
                        <a:defRPr sz="1000"/>
                      </a:pPr>
                      <a:r>
                        <a:rPr b="1"/>
                        <a:t>Spørsmål</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a:t>Den norske kronekursen </a:t>
                      </a:r>
                    </a:p>
                  </a:txBody>
                  <a:tcPr>
                    <a:lnL w="0"/>
                    <a:lnR w="0"/>
                    <a:lnT w="12700">
                      <a:solidFill>
                        <a:srgbClr val="B4B4B4"/>
                      </a:solidFill>
                    </a:lnT>
                    <a:lnB w="0"/>
                  </a:tcPr>
                </a:tc>
                <a:tc>
                  <a:txBody>
                    <a:bodyPr/>
                    <a:lstStyle/>
                    <a:p>
                      <a:pPr>
                        <a:defRPr sz="1000"/>
                      </a:pPr>
                      <a:r>
                        <a:rPr/>
                        <a:t>3,19</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r h="0">
                <a:tc>
                  <a:txBody>
                    <a:bodyPr/>
                    <a:lstStyle/>
                    <a:p>
                      <a:pPr>
                        <a:defRPr sz="1000"/>
                      </a:pPr>
                      <a:r>
                        <a:rPr/>
                        <a:t>Norges Sentralbanks rentenivå</a:t>
                      </a:r>
                    </a:p>
                  </a:txBody>
                  <a:tcPr>
                    <a:lnL w="0"/>
                    <a:lnR w="0"/>
                    <a:lnT w="0"/>
                    <a:lnB w="0"/>
                  </a:tcPr>
                </a:tc>
                <a:tc>
                  <a:txBody>
                    <a:bodyPr/>
                    <a:lstStyle/>
                    <a:p>
                      <a:pPr>
                        <a:defRPr sz="1000"/>
                      </a:pPr>
                      <a:r>
                        <a:rPr/>
                        <a:t>3,27</a:t>
                      </a:r>
                    </a:p>
                  </a:txBody>
                  <a:tcPr>
                    <a:lnL w="0"/>
                    <a:lnR w="0"/>
                    <a:lnT w="0"/>
                    <a:lnB w="0"/>
                  </a:tcPr>
                </a:tc>
                <a:tc>
                  <a:txBody>
                    <a:bodyPr/>
                    <a:lstStyle/>
                    <a:p>
                      <a:pPr>
                        <a:defRPr sz="1000"/>
                      </a:pPr>
                      <a:r>
                        <a:rPr/>
                        <a:t>41</a:t>
                      </a:r>
                    </a:p>
                  </a:txBody>
                  <a:tcPr>
                    <a:lnL w="0"/>
                    <a:lnR w="0"/>
                    <a:lnT w="0"/>
                    <a:lnB w="0"/>
                  </a:tcPr>
                </a:tc>
              </a:tr>
              <a:tr h="0">
                <a:tc>
                  <a:txBody>
                    <a:bodyPr/>
                    <a:lstStyle/>
                    <a:p>
                      <a:pPr>
                        <a:defRPr sz="1000"/>
                      </a:pPr>
                      <a:r>
                        <a:rPr/>
                        <a:t>Bedriftskattenivået i Norge</a:t>
                      </a:r>
                    </a:p>
                  </a:txBody>
                  <a:tcPr>
                    <a:lnL w="0"/>
                    <a:lnR w="0"/>
                    <a:lnT w="0"/>
                    <a:lnB w="0"/>
                  </a:tcPr>
                </a:tc>
                <a:tc>
                  <a:txBody>
                    <a:bodyPr/>
                    <a:lstStyle/>
                    <a:p>
                      <a:pPr>
                        <a:defRPr sz="1000"/>
                      </a:pPr>
                      <a:r>
                        <a:rPr/>
                        <a:t>3,37</a:t>
                      </a:r>
                    </a:p>
                  </a:txBody>
                  <a:tcPr>
                    <a:lnL w="0"/>
                    <a:lnR w="0"/>
                    <a:lnT w="0"/>
                    <a:lnB w="0"/>
                  </a:tcPr>
                </a:tc>
                <a:tc>
                  <a:txBody>
                    <a:bodyPr/>
                    <a:lstStyle/>
                    <a:p>
                      <a:pPr>
                        <a:defRPr sz="1000"/>
                      </a:pPr>
                      <a:r>
                        <a:rPr/>
                        <a:t>41</a:t>
                      </a:r>
                    </a:p>
                  </a:txBody>
                  <a:tcPr>
                    <a:lnL w="0"/>
                    <a:lnR w="0"/>
                    <a:lnT w="0"/>
                    <a:lnB w="0"/>
                  </a:tcPr>
                </a:tc>
              </a:tr>
              <a:tr h="0">
                <a:tc>
                  <a:txBody>
                    <a:bodyPr/>
                    <a:lstStyle/>
                    <a:p>
                      <a:pPr>
                        <a:defRPr sz="1000"/>
                      </a:pPr>
                      <a:r>
                        <a:rPr/>
                        <a:t>Oljeprisen</a:t>
                      </a:r>
                    </a:p>
                  </a:txBody>
                  <a:tcPr>
                    <a:lnL w="0"/>
                    <a:lnR w="0"/>
                    <a:lnT w="0"/>
                    <a:lnB w="0"/>
                  </a:tcPr>
                </a:tc>
                <a:tc>
                  <a:txBody>
                    <a:bodyPr/>
                    <a:lstStyle/>
                    <a:p>
                      <a:pPr>
                        <a:defRPr sz="1000"/>
                      </a:pPr>
                      <a:r>
                        <a:rPr/>
                        <a:t>3,78</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Den norske kronekursen </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Den norske kronekursen </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26,2%</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7,1%</a:t>
                      </a:r>
                    </a:p>
                  </a:txBody>
                  <a:tcPr>
                    <a:lnL w="0"/>
                    <a:lnR w="0"/>
                    <a:lnT w="0"/>
                    <a:lnB w="0"/>
                  </a:tcPr>
                </a:tc>
              </a:tr>
              <a:tr h="0">
                <a:tc>
                  <a:txBody>
                    <a:bodyPr/>
                    <a:lstStyle/>
                    <a:p>
                      <a:pPr>
                        <a:defRPr sz="1000"/>
                      </a:pPr>
                      <a:r>
                        <a:rPr/>
                        <a:t>3</a:t>
                      </a:r>
                    </a:p>
                  </a:txBody>
                  <a:tcPr>
                    <a:lnL w="0"/>
                    <a:lnR w="0"/>
                    <a:lnT w="0"/>
                    <a:lnB w="0"/>
                  </a:tcPr>
                </a:tc>
                <a:tc>
                  <a:txBody>
                    <a:bodyPr/>
                    <a:lstStyle/>
                    <a:p>
                      <a:pPr>
                        <a:defRPr sz="1000"/>
                      </a:pPr>
                      <a:r>
                        <a:rPr/>
                        <a:t>19,0%</a:t>
                      </a:r>
                    </a:p>
                  </a:txBody>
                  <a:tcPr>
                    <a:lnL w="0"/>
                    <a:lnR w="0"/>
                    <a:lnT w="0"/>
                    <a:lnB w="0"/>
                  </a:tcPr>
                </a:tc>
              </a:tr>
              <a:tr h="0">
                <a:tc>
                  <a:txBody>
                    <a:bodyPr/>
                    <a:lstStyle/>
                    <a:p>
                      <a:pPr>
                        <a:defRPr sz="1000"/>
                      </a:pPr>
                      <a:r>
                        <a:rPr/>
                        <a:t>4</a:t>
                      </a:r>
                    </a:p>
                  </a:txBody>
                  <a:tcPr>
                    <a:lnL w="0"/>
                    <a:lnR w="0"/>
                    <a:lnT w="0"/>
                    <a:lnB w="0"/>
                  </a:tcPr>
                </a:tc>
                <a:tc>
                  <a:txBody>
                    <a:bodyPr/>
                    <a:lstStyle/>
                    <a:p>
                      <a:pPr>
                        <a:defRPr sz="1000"/>
                      </a:pPr>
                      <a:r>
                        <a:rPr/>
                        <a:t>23,8%</a:t>
                      </a:r>
                    </a:p>
                  </a:txBody>
                  <a:tcPr>
                    <a:lnL w="0"/>
                    <a:lnR w="0"/>
                    <a:lnT w="0"/>
                    <a:lnB w="0"/>
                  </a:tcPr>
                </a:tc>
              </a:tr>
              <a:tr h="0">
                <a:tc>
                  <a:txBody>
                    <a:bodyPr/>
                    <a:lstStyle/>
                    <a:p>
                      <a:pPr>
                        <a:defRPr sz="1000"/>
                      </a:pPr>
                      <a:r>
                        <a:rPr/>
                        <a:t>5</a:t>
                      </a:r>
                    </a:p>
                  </a:txBody>
                  <a:tcPr>
                    <a:lnL w="0"/>
                    <a:lnR w="0"/>
                    <a:lnT w="0"/>
                    <a:lnB w="0"/>
                  </a:tcPr>
                </a:tc>
                <a:tc>
                  <a:txBody>
                    <a:bodyPr/>
                    <a:lstStyle/>
                    <a:p>
                      <a:pPr>
                        <a:defRPr sz="1000"/>
                      </a:pPr>
                      <a:r>
                        <a:rPr/>
                        <a:t>16,7%</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7,1%</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Norges Sentralbanks rentenivå</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Norges Sentralbanks rentenivå</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17,1%</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3</a:t>
                      </a:r>
                    </a:p>
                  </a:txBody>
                  <a:tcPr>
                    <a:lnL w="0"/>
                    <a:lnR w="0"/>
                    <a:lnT w="0"/>
                    <a:lnB w="0"/>
                  </a:tcPr>
                </a:tc>
                <a:tc>
                  <a:txBody>
                    <a:bodyPr/>
                    <a:lstStyle/>
                    <a:p>
                      <a:pPr>
                        <a:defRPr sz="1000"/>
                      </a:pPr>
                      <a:r>
                        <a:rPr/>
                        <a:t>24,4%</a:t>
                      </a:r>
                    </a:p>
                  </a:txBody>
                  <a:tcPr>
                    <a:lnL w="0"/>
                    <a:lnR w="0"/>
                    <a:lnT w="0"/>
                    <a:lnB w="0"/>
                  </a:tcPr>
                </a:tc>
              </a:tr>
              <a:tr h="0">
                <a:tc>
                  <a:txBody>
                    <a:bodyPr/>
                    <a:lstStyle/>
                    <a:p>
                      <a:pPr>
                        <a:defRPr sz="1000"/>
                      </a:pPr>
                      <a:r>
                        <a:rPr/>
                        <a:t>4</a:t>
                      </a:r>
                    </a:p>
                  </a:txBody>
                  <a:tcPr>
                    <a:lnL w="0"/>
                    <a:lnR w="0"/>
                    <a:lnT w="0"/>
                    <a:lnB w="0"/>
                  </a:tcPr>
                </a:tc>
                <a:tc>
                  <a:txBody>
                    <a:bodyPr/>
                    <a:lstStyle/>
                    <a:p>
                      <a:pPr>
                        <a:defRPr sz="1000"/>
                      </a:pPr>
                      <a:r>
                        <a:rPr/>
                        <a:t>12,2%</a:t>
                      </a:r>
                    </a:p>
                  </a:txBody>
                  <a:tcPr>
                    <a:lnL w="0"/>
                    <a:lnR w="0"/>
                    <a:lnT w="0"/>
                    <a:lnB w="0"/>
                  </a:tcPr>
                </a:tc>
              </a:tr>
              <a:tr h="0">
                <a:tc>
                  <a:txBody>
                    <a:bodyPr/>
                    <a:lstStyle/>
                    <a:p>
                      <a:pPr>
                        <a:defRPr sz="1000"/>
                      </a:pPr>
                      <a:r>
                        <a:rPr/>
                        <a:t>5</a:t>
                      </a:r>
                    </a:p>
                  </a:txBody>
                  <a:tcPr>
                    <a:lnL w="0"/>
                    <a:lnR w="0"/>
                    <a:lnT w="0"/>
                    <a:lnB w="0"/>
                  </a:tcPr>
                </a:tc>
                <a:tc>
                  <a:txBody>
                    <a:bodyPr/>
                    <a:lstStyle/>
                    <a:p>
                      <a:pPr>
                        <a:defRPr sz="1000"/>
                      </a:pPr>
                      <a:r>
                        <a:rPr/>
                        <a:t>22,0%</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7,3%</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Bedriftskattenivået i Norge</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Bedriftskattenivået i Norge</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14,6%</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9,8%</a:t>
                      </a:r>
                    </a:p>
                  </a:txBody>
                  <a:tcPr>
                    <a:lnL w="0"/>
                    <a:lnR w="0"/>
                    <a:lnT w="0"/>
                    <a:lnB w="0"/>
                  </a:tcPr>
                </a:tc>
              </a:tr>
              <a:tr h="0">
                <a:tc>
                  <a:txBody>
                    <a:bodyPr/>
                    <a:lstStyle/>
                    <a:p>
                      <a:pPr>
                        <a:defRPr sz="1000"/>
                      </a:pPr>
                      <a:r>
                        <a:rPr/>
                        <a:t>3</a:t>
                      </a:r>
                    </a:p>
                  </a:txBody>
                  <a:tcPr>
                    <a:lnL w="0"/>
                    <a:lnR w="0"/>
                    <a:lnT w="0"/>
                    <a:lnB w="0"/>
                  </a:tcPr>
                </a:tc>
                <a:tc>
                  <a:txBody>
                    <a:bodyPr/>
                    <a:lstStyle/>
                    <a:p>
                      <a:pPr>
                        <a:defRPr sz="1000"/>
                      </a:pPr>
                      <a:r>
                        <a:rPr/>
                        <a:t>22,0%</a:t>
                      </a:r>
                    </a:p>
                  </a:txBody>
                  <a:tcPr>
                    <a:lnL w="0"/>
                    <a:lnR w="0"/>
                    <a:lnT w="0"/>
                    <a:lnB w="0"/>
                  </a:tcPr>
                </a:tc>
              </a:tr>
              <a:tr h="0">
                <a:tc>
                  <a:txBody>
                    <a:bodyPr/>
                    <a:lstStyle/>
                    <a:p>
                      <a:pPr>
                        <a:defRPr sz="1000"/>
                      </a:pPr>
                      <a:r>
                        <a:rPr/>
                        <a:t>4</a:t>
                      </a:r>
                    </a:p>
                  </a:txBody>
                  <a:tcPr>
                    <a:lnL w="0"/>
                    <a:lnR w="0"/>
                    <a:lnT w="0"/>
                    <a:lnB w="0"/>
                  </a:tcPr>
                </a:tc>
                <a:tc>
                  <a:txBody>
                    <a:bodyPr/>
                    <a:lstStyle/>
                    <a:p>
                      <a:pPr>
                        <a:defRPr sz="1000"/>
                      </a:pPr>
                      <a:r>
                        <a:rPr/>
                        <a:t>34,1%</a:t>
                      </a:r>
                    </a:p>
                  </a:txBody>
                  <a:tcPr>
                    <a:lnL w="0"/>
                    <a:lnR w="0"/>
                    <a:lnT w="0"/>
                    <a:lnB w="0"/>
                  </a:tcPr>
                </a:tc>
              </a:tr>
              <a:tr h="0">
                <a:tc>
                  <a:txBody>
                    <a:bodyPr/>
                    <a:lstStyle/>
                    <a:p>
                      <a:pPr>
                        <a:defRPr sz="1000"/>
                      </a:pPr>
                      <a:r>
                        <a:rPr/>
                        <a:t>5</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2,4%</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Oljeprisen</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Oljeprisen</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5072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1</a:t>
                      </a:r>
                    </a:p>
                  </a:txBody>
                  <a:tcPr>
                    <a:lnL w="0"/>
                    <a:lnR w="0"/>
                    <a:lnT w="12700">
                      <a:solidFill>
                        <a:srgbClr val="B4B4B4"/>
                      </a:solidFill>
                    </a:lnT>
                    <a:lnB w="0"/>
                  </a:tcPr>
                </a:tc>
                <a:tc>
                  <a:txBody>
                    <a:bodyPr/>
                    <a:lstStyle/>
                    <a:p>
                      <a:pPr>
                        <a:defRPr sz="1000"/>
                      </a:pPr>
                      <a:r>
                        <a:rPr/>
                        <a:t>12,2%</a:t>
                      </a:r>
                    </a:p>
                  </a:txBody>
                  <a:tcPr>
                    <a:lnL w="0"/>
                    <a:lnR w="0"/>
                    <a:lnT w="12700">
                      <a:solidFill>
                        <a:srgbClr val="B4B4B4"/>
                      </a:solidFill>
                    </a:lnT>
                    <a:lnB w="0"/>
                  </a:tcPr>
                </a:tc>
              </a:tr>
              <a:tr h="0">
                <a:tc>
                  <a:txBody>
                    <a:bodyPr/>
                    <a:lstStyle/>
                    <a:p>
                      <a:pPr>
                        <a:defRPr sz="1000"/>
                      </a:pPr>
                      <a:r>
                        <a:rPr/>
                        <a:t>2</a:t>
                      </a:r>
                    </a:p>
                  </a:txBody>
                  <a:tcPr>
                    <a:lnL w="0"/>
                    <a:lnR w="0"/>
                    <a:lnT w="0"/>
                    <a:lnB w="0"/>
                  </a:tcPr>
                </a:tc>
                <a:tc>
                  <a:txBody>
                    <a:bodyPr/>
                    <a:lstStyle/>
                    <a:p>
                      <a:pPr>
                        <a:defRPr sz="1000"/>
                      </a:pPr>
                      <a:r>
                        <a:rPr/>
                        <a:t>7,3%</a:t>
                      </a:r>
                    </a:p>
                  </a:txBody>
                  <a:tcPr>
                    <a:lnL w="0"/>
                    <a:lnR w="0"/>
                    <a:lnT w="0"/>
                    <a:lnB w="0"/>
                  </a:tcPr>
                </a:tc>
              </a:tr>
              <a:tr h="0">
                <a:tc>
                  <a:txBody>
                    <a:bodyPr/>
                    <a:lstStyle/>
                    <a:p>
                      <a:pPr>
                        <a:defRPr sz="1000"/>
                      </a:pPr>
                      <a:r>
                        <a:rPr/>
                        <a:t>3</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4</a:t>
                      </a:r>
                    </a:p>
                  </a:txBody>
                  <a:tcPr>
                    <a:lnL w="0"/>
                    <a:lnR w="0"/>
                    <a:lnT w="0"/>
                    <a:lnB w="0"/>
                  </a:tcPr>
                </a:tc>
                <a:tc>
                  <a:txBody>
                    <a:bodyPr/>
                    <a:lstStyle/>
                    <a:p>
                      <a:pPr>
                        <a:defRPr sz="1000"/>
                      </a:pPr>
                      <a:r>
                        <a:rPr/>
                        <a:t>31,7%</a:t>
                      </a:r>
                    </a:p>
                  </a:txBody>
                  <a:tcPr>
                    <a:lnL w="0"/>
                    <a:lnR w="0"/>
                    <a:lnT w="0"/>
                    <a:lnB w="0"/>
                  </a:tcPr>
                </a:tc>
              </a:tr>
              <a:tr h="0">
                <a:tc>
                  <a:txBody>
                    <a:bodyPr/>
                    <a:lstStyle/>
                    <a:p>
                      <a:pPr>
                        <a:defRPr sz="1000"/>
                      </a:pPr>
                      <a:r>
                        <a:rPr/>
                        <a:t>5</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6</a:t>
                      </a:r>
                    </a:p>
                  </a:txBody>
                  <a:tcPr>
                    <a:lnL w="0"/>
                    <a:lnR w="0"/>
                    <a:lnT w="0"/>
                    <a:lnB w="12700">
                      <a:solidFill>
                        <a:srgbClr val="B4B4B4"/>
                      </a:solidFill>
                    </a:lnB>
                  </a:tcPr>
                </a:tc>
                <a:tc>
                  <a:txBody>
                    <a:bodyPr/>
                    <a:lstStyle/>
                    <a:p>
                      <a:pPr>
                        <a:defRPr sz="1000"/>
                      </a:pPr>
                      <a:r>
                        <a:rPr/>
                        <a:t>14,6%</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Har oljeprisen direkte betydning for din bedrift?</a:t>
            </a:r>
          </a:p>
        </p:txBody>
      </p:sp>
      <p:sp>
        <p:nvSpPr>
          <p:cNvPr id="4" name="Pre"/>
          <p:cNvSpPr>
            <a:spLocks noGrp="1"/>
          </p:cNvSpPr>
          <p:nvPr>
            <p:ph sz="quarter" idx="14"/>
          </p:nvPr>
        </p:nvSpPr>
        <p:spPr/>
        <p:txBody>
          <a:bodyPr/>
          <a:lstStyle/>
          <a:p>
            <a:r>
              <a:rPr lang="en-US"/>
              <a:t>Konsekvenser av endringen i oljeprisen</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Har oljeprisen direkte betydning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97536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Ja</a:t>
                      </a:r>
                    </a:p>
                  </a:txBody>
                  <a:tcPr>
                    <a:lnL w="0"/>
                    <a:lnR w="0"/>
                    <a:lnT w="12700">
                      <a:solidFill>
                        <a:srgbClr val="B4B4B4"/>
                      </a:solidFill>
                    </a:lnT>
                    <a:lnB w="0"/>
                  </a:tcPr>
                </a:tc>
                <a:tc>
                  <a:txBody>
                    <a:bodyPr/>
                    <a:lstStyle/>
                    <a:p>
                      <a:pPr>
                        <a:defRPr sz="1000"/>
                      </a:pPr>
                      <a:r>
                        <a:rPr/>
                        <a:t>40,0%</a:t>
                      </a:r>
                    </a:p>
                  </a:txBody>
                  <a:tcPr>
                    <a:lnL w="0"/>
                    <a:lnR w="0"/>
                    <a:lnT w="12700">
                      <a:solidFill>
                        <a:srgbClr val="B4B4B4"/>
                      </a:solidFill>
                    </a:lnT>
                    <a:lnB w="0"/>
                  </a:tcPr>
                </a:tc>
              </a:tr>
              <a:tr h="0">
                <a:tc>
                  <a:txBody>
                    <a:bodyPr/>
                    <a:lstStyle/>
                    <a:p>
                      <a:pPr>
                        <a:defRPr sz="1000"/>
                      </a:pPr>
                      <a:r>
                        <a:rPr/>
                        <a:t>Nei</a:t>
                      </a:r>
                    </a:p>
                  </a:txBody>
                  <a:tcPr>
                    <a:lnL w="0"/>
                    <a:lnR w="0"/>
                    <a:lnT w="0"/>
                    <a:lnB w="12700">
                      <a:solidFill>
                        <a:srgbClr val="B4B4B4"/>
                      </a:solidFill>
                    </a:lnB>
                  </a:tcPr>
                </a:tc>
                <a:tc>
                  <a:txBody>
                    <a:bodyPr/>
                    <a:lstStyle/>
                    <a:p>
                      <a:pPr>
                        <a:defRPr sz="1000"/>
                      </a:pPr>
                      <a:r>
                        <a:rPr/>
                        <a:t>60,0%</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Vurder disse påstandene:</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Vurder disse påstandene:</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521208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vil føre til en omstilling.</a:t>
                      </a:r>
                    </a:p>
                  </a:txBody>
                  <a:tcPr>
                    <a:lnL w="0"/>
                    <a:lnR w="0"/>
                    <a:lnT w="12700">
                      <a:solidFill>
                        <a:srgbClr val="B4B4B4"/>
                      </a:solidFill>
                    </a:lnT>
                    <a:lnB w="0"/>
                  </a:tcPr>
                </a:tc>
                <a:tc>
                  <a:txBody>
                    <a:bodyPr/>
                    <a:lstStyle/>
                    <a:p>
                      <a:pPr>
                        <a:defRPr sz="1000"/>
                      </a:pPr>
                      <a:r>
                        <a:rPr/>
                        <a:t>45,0%</a:t>
                      </a:r>
                    </a:p>
                  </a:txBody>
                  <a:tcPr>
                    <a:lnL w="0"/>
                    <a:lnR w="0"/>
                    <a:lnT w="12700">
                      <a:solidFill>
                        <a:srgbClr val="B4B4B4"/>
                      </a:solidFill>
                    </a:lnT>
                    <a:lnB w="0"/>
                  </a:tcPr>
                </a:tc>
                <a:tc>
                  <a:txBody>
                    <a:bodyPr/>
                    <a:lstStyle/>
                    <a:p>
                      <a:pPr>
                        <a:defRPr sz="1000"/>
                      </a:pPr>
                      <a:r>
                        <a:rPr/>
                        <a:t>37,5%</a:t>
                      </a:r>
                    </a:p>
                  </a:txBody>
                  <a:tcPr>
                    <a:lnL w="0"/>
                    <a:lnR w="0"/>
                    <a:lnT w="12700">
                      <a:solidFill>
                        <a:srgbClr val="B4B4B4"/>
                      </a:solidFill>
                    </a:lnT>
                    <a:lnB w="0"/>
                  </a:tcPr>
                </a:tc>
                <a:tc>
                  <a:txBody>
                    <a:bodyPr/>
                    <a:lstStyle/>
                    <a:p>
                      <a:pPr>
                        <a:defRPr sz="1000"/>
                      </a:pPr>
                      <a:r>
                        <a:rPr/>
                        <a:t>15,0%</a:t>
                      </a:r>
                    </a:p>
                  </a:txBody>
                  <a:tcPr>
                    <a:lnL w="0"/>
                    <a:lnR w="0"/>
                    <a:lnT w="12700">
                      <a:solidFill>
                        <a:srgbClr val="B4B4B4"/>
                      </a:solidFill>
                    </a:lnT>
                    <a:lnB w="0"/>
                  </a:tcPr>
                </a:tc>
                <a:tc>
                  <a:txBody>
                    <a:bodyPr/>
                    <a:lstStyle/>
                    <a:p>
                      <a:pPr>
                        <a:defRPr sz="1000"/>
                      </a:pPr>
                      <a:r>
                        <a:rPr/>
                        <a:t>0,0%</a:t>
                      </a:r>
                    </a:p>
                  </a:txBody>
                  <a:tcPr>
                    <a:lnL w="0"/>
                    <a:lnR w="0"/>
                    <a:lnT w="12700">
                      <a:solidFill>
                        <a:srgbClr val="B4B4B4"/>
                      </a:solidFill>
                    </a:lnT>
                    <a:lnB w="0"/>
                  </a:tcPr>
                </a:tc>
                <a:tc>
                  <a:txBody>
                    <a:bodyPr/>
                    <a:lstStyle/>
                    <a:p>
                      <a:pPr>
                        <a:defRPr sz="1000"/>
                      </a:pPr>
                      <a:r>
                        <a:rPr/>
                        <a:t>2,5%</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r h="0">
                <a:tc>
                  <a:txBody>
                    <a:bodyPr/>
                    <a:lstStyle/>
                    <a:p>
                      <a:pPr>
                        <a:defRPr sz="1000"/>
                      </a:pPr>
                      <a:r>
                        <a:rPr b="1"/>
                        <a:t>Fallet i oljeprisen er en naturlig justering ned fra et høyt nivå.</a:t>
                      </a:r>
                    </a:p>
                  </a:txBody>
                  <a:tcPr>
                    <a:lnL w="0"/>
                    <a:lnR w="0"/>
                    <a:lnT w="0"/>
                    <a:lnB w="0"/>
                  </a:tcPr>
                </a:tc>
                <a:tc>
                  <a:txBody>
                    <a:bodyPr/>
                    <a:lstStyle/>
                    <a:p>
                      <a:pPr>
                        <a:defRPr sz="1000"/>
                      </a:pPr>
                      <a:r>
                        <a:rPr/>
                        <a:t>25,6%</a:t>
                      </a:r>
                    </a:p>
                  </a:txBody>
                  <a:tcPr>
                    <a:lnL w="0"/>
                    <a:lnR w="0"/>
                    <a:lnT w="0"/>
                    <a:lnB w="0"/>
                  </a:tcPr>
                </a:tc>
                <a:tc>
                  <a:txBody>
                    <a:bodyPr/>
                    <a:lstStyle/>
                    <a:p>
                      <a:pPr>
                        <a:defRPr sz="1000"/>
                      </a:pPr>
                      <a:r>
                        <a:rPr/>
                        <a:t>41,0%</a:t>
                      </a:r>
                    </a:p>
                  </a:txBody>
                  <a:tcPr>
                    <a:lnL w="0"/>
                    <a:lnR w="0"/>
                    <a:lnT w="0"/>
                    <a:lnB w="0"/>
                  </a:tcPr>
                </a:tc>
                <a:tc>
                  <a:txBody>
                    <a:bodyPr/>
                    <a:lstStyle/>
                    <a:p>
                      <a:pPr>
                        <a:defRPr sz="1000"/>
                      </a:pPr>
                      <a:r>
                        <a:rPr/>
                        <a:t>30,8%</a:t>
                      </a:r>
                    </a:p>
                  </a:txBody>
                  <a:tcPr>
                    <a:lnL w="0"/>
                    <a:lnR w="0"/>
                    <a:lnT w="0"/>
                    <a:lnB w="0"/>
                  </a:tcPr>
                </a:tc>
                <a:tc>
                  <a:txBody>
                    <a:bodyPr/>
                    <a:lstStyle/>
                    <a:p>
                      <a:pPr>
                        <a:defRPr sz="1000"/>
                      </a:pPr>
                      <a:r>
                        <a:rPr/>
                        <a:t>2,6%</a:t>
                      </a:r>
                    </a:p>
                  </a:txBody>
                  <a:tcPr>
                    <a:lnL w="0"/>
                    <a:lnR w="0"/>
                    <a:lnT w="0"/>
                    <a:lnB w="0"/>
                  </a:tcPr>
                </a:tc>
                <a:tc>
                  <a:txBody>
                    <a:bodyPr/>
                    <a:lstStyle/>
                    <a:p>
                      <a:pPr>
                        <a:defRPr sz="1000"/>
                      </a:pPr>
                      <a:r>
                        <a:rPr/>
                        <a:t>0,0%</a:t>
                      </a:r>
                    </a:p>
                  </a:txBody>
                  <a:tcPr>
                    <a:lnL w="0"/>
                    <a:lnR w="0"/>
                    <a:lnT w="0"/>
                    <a:lnB w="0"/>
                  </a:tcPr>
                </a:tc>
                <a:tc>
                  <a:txBody>
                    <a:bodyPr/>
                    <a:lstStyle/>
                    <a:p>
                      <a:pPr>
                        <a:defRPr sz="1000"/>
                      </a:pPr>
                      <a:r>
                        <a:rPr/>
                        <a:t>39</a:t>
                      </a:r>
                    </a:p>
                  </a:txBody>
                  <a:tcPr>
                    <a:lnL w="0"/>
                    <a:lnR w="0"/>
                    <a:lnT w="0"/>
                    <a:lnB w="0"/>
                  </a:tcPr>
                </a:tc>
              </a:tr>
              <a:tr h="0">
                <a:tc>
                  <a:txBody>
                    <a:bodyPr/>
                    <a:lstStyle/>
                    <a:p>
                      <a:pPr>
                        <a:defRPr sz="1000"/>
                      </a:pPr>
                      <a:r>
                        <a:rPr b="1"/>
                        <a:t>Fallet i oljeprisen vil føre til dype kutt og smertefulle omstillinger.</a:t>
                      </a:r>
                    </a:p>
                  </a:txBody>
                  <a:tcPr>
                    <a:lnL w="0"/>
                    <a:lnR w="0"/>
                    <a:lnT w="0"/>
                    <a:lnB w="0"/>
                  </a:tcPr>
                </a:tc>
                <a:tc>
                  <a:txBody>
                    <a:bodyPr/>
                    <a:lstStyle/>
                    <a:p>
                      <a:pPr>
                        <a:defRPr sz="1000"/>
                      </a:pPr>
                      <a:r>
                        <a:rPr/>
                        <a:t>15,0%</a:t>
                      </a:r>
                    </a:p>
                  </a:txBody>
                  <a:tcPr>
                    <a:lnL w="0"/>
                    <a:lnR w="0"/>
                    <a:lnT w="0"/>
                    <a:lnB w="0"/>
                  </a:tcPr>
                </a:tc>
                <a:tc>
                  <a:txBody>
                    <a:bodyPr/>
                    <a:lstStyle/>
                    <a:p>
                      <a:pPr>
                        <a:defRPr sz="1000"/>
                      </a:pPr>
                      <a:r>
                        <a:rPr/>
                        <a:t>47,5%</a:t>
                      </a:r>
                    </a:p>
                  </a:txBody>
                  <a:tcPr>
                    <a:lnL w="0"/>
                    <a:lnR w="0"/>
                    <a:lnT w="0"/>
                    <a:lnB w="0"/>
                  </a:tcPr>
                </a:tc>
                <a:tc>
                  <a:txBody>
                    <a:bodyPr/>
                    <a:lstStyle/>
                    <a:p>
                      <a:pPr>
                        <a:defRPr sz="1000"/>
                      </a:pPr>
                      <a:r>
                        <a:rPr/>
                        <a:t>20,0%</a:t>
                      </a:r>
                    </a:p>
                  </a:txBody>
                  <a:tcPr>
                    <a:lnL w="0"/>
                    <a:lnR w="0"/>
                    <a:lnT w="0"/>
                    <a:lnB w="0"/>
                  </a:tcPr>
                </a:tc>
                <a:tc>
                  <a:txBody>
                    <a:bodyPr/>
                    <a:lstStyle/>
                    <a:p>
                      <a:pPr>
                        <a:defRPr sz="1000"/>
                      </a:pPr>
                      <a:r>
                        <a:rPr/>
                        <a:t>12,5%</a:t>
                      </a:r>
                    </a:p>
                  </a:txBody>
                  <a:tcPr>
                    <a:lnL w="0"/>
                    <a:lnR w="0"/>
                    <a:lnT w="0"/>
                    <a:lnB w="0"/>
                  </a:tcPr>
                </a:tc>
                <a:tc>
                  <a:txBody>
                    <a:bodyPr/>
                    <a:lstStyle/>
                    <a:p>
                      <a:pPr>
                        <a:defRPr sz="1000"/>
                      </a:pPr>
                      <a:r>
                        <a:rPr/>
                        <a:t>5,0%</a:t>
                      </a:r>
                    </a:p>
                  </a:txBody>
                  <a:tcPr>
                    <a:lnL w="0"/>
                    <a:lnR w="0"/>
                    <a:lnT w="0"/>
                    <a:lnB w="0"/>
                  </a:tcPr>
                </a:tc>
                <a:tc>
                  <a:txBody>
                    <a:bodyPr/>
                    <a:lstStyle/>
                    <a:p>
                      <a:pPr>
                        <a:defRPr sz="1000"/>
                      </a:pPr>
                      <a:r>
                        <a:rPr/>
                        <a:t>40</a:t>
                      </a:r>
                    </a:p>
                  </a:txBody>
                  <a:tcPr>
                    <a:lnL w="0"/>
                    <a:lnR w="0"/>
                    <a:lnT w="0"/>
                    <a:lnB w="0"/>
                  </a:tcPr>
                </a:tc>
              </a:tr>
              <a:tr h="0">
                <a:tc>
                  <a:txBody>
                    <a:bodyPr/>
                    <a:lstStyle/>
                    <a:p>
                      <a:pPr>
                        <a:defRPr sz="1000"/>
                      </a:pPr>
                      <a:r>
                        <a:rPr b="1"/>
                        <a:t>Fallet i oljeprisen har negativ påvirkning på fremtidsutsiktene for min bedrift.</a:t>
                      </a:r>
                    </a:p>
                  </a:txBody>
                  <a:tcPr>
                    <a:lnL w="0"/>
                    <a:lnR w="0"/>
                    <a:lnT w="0"/>
                    <a:lnB w="0"/>
                  </a:tcPr>
                </a:tc>
                <a:tc>
                  <a:txBody>
                    <a:bodyPr/>
                    <a:lstStyle/>
                    <a:p>
                      <a:pPr>
                        <a:defRPr sz="1000"/>
                      </a:pPr>
                      <a:r>
                        <a:rPr/>
                        <a:t>20,0%</a:t>
                      </a:r>
                    </a:p>
                  </a:txBody>
                  <a:tcPr>
                    <a:lnL w="0"/>
                    <a:lnR w="0"/>
                    <a:lnT w="0"/>
                    <a:lnB w="0"/>
                  </a:tcPr>
                </a:tc>
                <a:tc>
                  <a:txBody>
                    <a:bodyPr/>
                    <a:lstStyle/>
                    <a:p>
                      <a:pPr>
                        <a:defRPr sz="1000"/>
                      </a:pPr>
                      <a:r>
                        <a:rPr/>
                        <a:t>32,5%</a:t>
                      </a:r>
                    </a:p>
                  </a:txBody>
                  <a:tcPr>
                    <a:lnL w="0"/>
                    <a:lnR w="0"/>
                    <a:lnT w="0"/>
                    <a:lnB w="0"/>
                  </a:tcPr>
                </a:tc>
                <a:tc>
                  <a:txBody>
                    <a:bodyPr/>
                    <a:lstStyle/>
                    <a:p>
                      <a:pPr>
                        <a:defRPr sz="1000"/>
                      </a:pPr>
                      <a:r>
                        <a:rPr/>
                        <a:t>25,0%</a:t>
                      </a:r>
                    </a:p>
                  </a:txBody>
                  <a:tcPr>
                    <a:lnL w="0"/>
                    <a:lnR w="0"/>
                    <a:lnT w="0"/>
                    <a:lnB w="0"/>
                  </a:tcPr>
                </a:tc>
                <a:tc>
                  <a:txBody>
                    <a:bodyPr/>
                    <a:lstStyle/>
                    <a:p>
                      <a:pPr>
                        <a:defRPr sz="1000"/>
                      </a:pPr>
                      <a:r>
                        <a:rPr/>
                        <a:t>12,5%</a:t>
                      </a:r>
                    </a:p>
                  </a:txBody>
                  <a:tcPr>
                    <a:lnL w="0"/>
                    <a:lnR w="0"/>
                    <a:lnT w="0"/>
                    <a:lnB w="0"/>
                  </a:tcPr>
                </a:tc>
                <a:tc>
                  <a:txBody>
                    <a:bodyPr/>
                    <a:lstStyle/>
                    <a:p>
                      <a:pPr>
                        <a:defRPr sz="1000"/>
                      </a:pPr>
                      <a:r>
                        <a:rPr/>
                        <a:t>10,0%</a:t>
                      </a:r>
                    </a:p>
                  </a:txBody>
                  <a:tcPr>
                    <a:lnL w="0"/>
                    <a:lnR w="0"/>
                    <a:lnT w="0"/>
                    <a:lnB w="0"/>
                  </a:tcPr>
                </a:tc>
                <a:tc>
                  <a:txBody>
                    <a:bodyPr/>
                    <a:lstStyle/>
                    <a:p>
                      <a:pPr>
                        <a:defRPr sz="1000"/>
                      </a:pPr>
                      <a:r>
                        <a:rPr/>
                        <a:t>40</a:t>
                      </a:r>
                    </a:p>
                  </a:txBody>
                  <a:tcPr>
                    <a:lnL w="0"/>
                    <a:lnR w="0"/>
                    <a:lnT w="0"/>
                    <a:lnB w="0"/>
                  </a:tcPr>
                </a:tc>
              </a:tr>
              <a:tr h="0">
                <a:tc>
                  <a:txBody>
                    <a:bodyPr/>
                    <a:lstStyle/>
                    <a:p>
                      <a:pPr>
                        <a:defRPr sz="1000"/>
                      </a:pPr>
                      <a:r>
                        <a:rPr b="1"/>
                        <a:t>Fallet i oljeprisen har negativ påvirkning på fremtidsutsiktene til Vestlandet som helhet.</a:t>
                      </a:r>
                    </a:p>
                  </a:txBody>
                  <a:tcPr>
                    <a:lnL w="0"/>
                    <a:lnR w="0"/>
                    <a:lnT w="0"/>
                    <a:lnB w="0"/>
                  </a:tcPr>
                </a:tc>
                <a:tc>
                  <a:txBody>
                    <a:bodyPr/>
                    <a:lstStyle/>
                    <a:p>
                      <a:pPr>
                        <a:defRPr sz="1000"/>
                      </a:pPr>
                      <a:r>
                        <a:rPr/>
                        <a:t>31,7%</a:t>
                      </a:r>
                    </a:p>
                  </a:txBody>
                  <a:tcPr>
                    <a:lnL w="0"/>
                    <a:lnR w="0"/>
                    <a:lnT w="0"/>
                    <a:lnB w="0"/>
                  </a:tcPr>
                </a:tc>
                <a:tc>
                  <a:txBody>
                    <a:bodyPr/>
                    <a:lstStyle/>
                    <a:p>
                      <a:pPr>
                        <a:defRPr sz="1000"/>
                      </a:pPr>
                      <a:r>
                        <a:rPr/>
                        <a:t>46,3%</a:t>
                      </a:r>
                    </a:p>
                  </a:txBody>
                  <a:tcPr>
                    <a:lnL w="0"/>
                    <a:lnR w="0"/>
                    <a:lnT w="0"/>
                    <a:lnB w="0"/>
                  </a:tcPr>
                </a:tc>
                <a:tc>
                  <a:txBody>
                    <a:bodyPr/>
                    <a:lstStyle/>
                    <a:p>
                      <a:pPr>
                        <a:defRPr sz="1000"/>
                      </a:pPr>
                      <a:r>
                        <a:rPr/>
                        <a:t>7,3%</a:t>
                      </a:r>
                    </a:p>
                  </a:txBody>
                  <a:tcPr>
                    <a:lnL w="0"/>
                    <a:lnR w="0"/>
                    <a:lnT w="0"/>
                    <a:lnB w="0"/>
                  </a:tcPr>
                </a:tc>
                <a:tc>
                  <a:txBody>
                    <a:bodyPr/>
                    <a:lstStyle/>
                    <a:p>
                      <a:pPr>
                        <a:defRPr sz="1000"/>
                      </a:pPr>
                      <a:r>
                        <a:rPr/>
                        <a:t>12,2%</a:t>
                      </a:r>
                    </a:p>
                  </a:txBody>
                  <a:tcPr>
                    <a:lnL w="0"/>
                    <a:lnR w="0"/>
                    <a:lnT w="0"/>
                    <a:lnB w="0"/>
                  </a:tcPr>
                </a:tc>
                <a:tc>
                  <a:txBody>
                    <a:bodyPr/>
                    <a:lstStyle/>
                    <a:p>
                      <a:pPr>
                        <a:defRPr sz="1000"/>
                      </a:pPr>
                      <a:r>
                        <a:rPr/>
                        <a:t>2,4%</a:t>
                      </a:r>
                    </a:p>
                  </a:txBody>
                  <a:tcPr>
                    <a:lnL w="0"/>
                    <a:lnR w="0"/>
                    <a:lnT w="0"/>
                    <a:lnB w="0"/>
                  </a:tcPr>
                </a:tc>
                <a:tc>
                  <a:txBody>
                    <a:bodyPr/>
                    <a:lstStyle/>
                    <a:p>
                      <a:pPr>
                        <a:defRPr sz="1000"/>
                      </a:pPr>
                      <a:r>
                        <a:rPr/>
                        <a:t>41</a:t>
                      </a:r>
                    </a:p>
                  </a:txBody>
                  <a:tcPr>
                    <a:lnL w="0"/>
                    <a:lnR w="0"/>
                    <a:lnT w="0"/>
                    <a:lnB w="0"/>
                  </a:tcPr>
                </a:tc>
              </a:tr>
              <a:tr h="0">
                <a:tc>
                  <a:txBody>
                    <a:bodyPr/>
                    <a:lstStyle/>
                    <a:p>
                      <a:pPr>
                        <a:defRPr sz="1000"/>
                      </a:pPr>
                      <a:r>
                        <a:rPr b="1"/>
                        <a:t>Fallet i oljeprisen er mindre alvorlig for norsk næringsliv enn det media har gitt inntrykk av.</a:t>
                      </a:r>
                    </a:p>
                  </a:txBody>
                  <a:tcPr>
                    <a:lnL w="0"/>
                    <a:lnR w="0"/>
                    <a:lnT w="0"/>
                    <a:lnB w="0"/>
                  </a:tcPr>
                </a:tc>
                <a:tc>
                  <a:txBody>
                    <a:bodyPr/>
                    <a:lstStyle/>
                    <a:p>
                      <a:pPr>
                        <a:defRPr sz="1000"/>
                      </a:pPr>
                      <a:r>
                        <a:rPr/>
                        <a:t>4,9%</a:t>
                      </a:r>
                    </a:p>
                  </a:txBody>
                  <a:tcPr>
                    <a:lnL w="0"/>
                    <a:lnR w="0"/>
                    <a:lnT w="0"/>
                    <a:lnB w="0"/>
                  </a:tcPr>
                </a:tc>
                <a:tc>
                  <a:txBody>
                    <a:bodyPr/>
                    <a:lstStyle/>
                    <a:p>
                      <a:pPr>
                        <a:defRPr sz="1000"/>
                      </a:pPr>
                      <a:r>
                        <a:rPr/>
                        <a:t>39,0%</a:t>
                      </a:r>
                    </a:p>
                  </a:txBody>
                  <a:tcPr>
                    <a:lnL w="0"/>
                    <a:lnR w="0"/>
                    <a:lnT w="0"/>
                    <a:lnB w="0"/>
                  </a:tcPr>
                </a:tc>
                <a:tc>
                  <a:txBody>
                    <a:bodyPr/>
                    <a:lstStyle/>
                    <a:p>
                      <a:pPr>
                        <a:defRPr sz="1000"/>
                      </a:pPr>
                      <a:r>
                        <a:rPr/>
                        <a:t>17,1%</a:t>
                      </a:r>
                    </a:p>
                  </a:txBody>
                  <a:tcPr>
                    <a:lnL w="0"/>
                    <a:lnR w="0"/>
                    <a:lnT w="0"/>
                    <a:lnB w="0"/>
                  </a:tcPr>
                </a:tc>
                <a:tc>
                  <a:txBody>
                    <a:bodyPr/>
                    <a:lstStyle/>
                    <a:p>
                      <a:pPr>
                        <a:defRPr sz="1000"/>
                      </a:pPr>
                      <a:r>
                        <a:rPr/>
                        <a:t>22,0%</a:t>
                      </a:r>
                    </a:p>
                  </a:txBody>
                  <a:tcPr>
                    <a:lnL w="0"/>
                    <a:lnR w="0"/>
                    <a:lnT w="0"/>
                    <a:lnB w="0"/>
                  </a:tcPr>
                </a:tc>
                <a:tc>
                  <a:txBody>
                    <a:bodyPr/>
                    <a:lstStyle/>
                    <a:p>
                      <a:pPr>
                        <a:defRPr sz="1000"/>
                      </a:pPr>
                      <a:r>
                        <a:rPr/>
                        <a:t>17,1%</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Fallet i oljeprisen vil føre til en omstilling.</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Fallet i oljeprisen vil føre til en omstilling.</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45,0%</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37,5%</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15,0%</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0,0%</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2,5%</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Fallet i oljeprisen er en naturlig justering ned fra et høyt nivå.</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Fallet i oljeprisen er en naturlig justering ned fra et høyt nivå.</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25,6%</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41,0%</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30,8%</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2,6%</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0,0%</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39</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Fallet i oljeprisen vil føre til dype kutt og smertefulle omstillinger.</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Fallet i oljeprisen vil føre til dype kutt og smertefulle omstillinger.</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15,0%</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47,5%</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20,0%</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12,5%</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5,0%</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Fallet i oljeprisen har negativ påvirkning på fremtidsutsiktene for min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Fallet i oljeprisen har negativ påvirkning på fremtidsutsiktene for min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20,0%</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32,5%</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25,0%</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12,5%</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10,0%</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Fallet i oljeprisen har negativ påvirkning på fremtidsutsiktene til Vestlandet som helhet.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Fallet i oljeprisen har negativ påvirkning på fremtidsutsiktene til Vestlandet som helhet.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31,7%</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46,3%</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7,3%</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12,2%</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2,4%</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Fallet i oljeprisen er mindre alvorlig for norsk næringsliv enn det media har gitt inntrykk av.</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Fallet i oljeprisen er mindre alvorlig for norsk næringsliv enn det media har gitt inntrykk av.</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0688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Helt enig</a:t>
                      </a:r>
                    </a:p>
                  </a:txBody>
                  <a:tcPr>
                    <a:lnL w="0"/>
                    <a:lnR w="0"/>
                    <a:lnT w="12700">
                      <a:solidFill>
                        <a:srgbClr val="B4B4B4"/>
                      </a:solidFill>
                    </a:lnT>
                    <a:lnB w="0"/>
                  </a:tcPr>
                </a:tc>
                <a:tc>
                  <a:txBody>
                    <a:bodyPr/>
                    <a:lstStyle/>
                    <a:p>
                      <a:pPr>
                        <a:defRPr sz="1000"/>
                      </a:pPr>
                      <a:r>
                        <a:rPr/>
                        <a:t>4,9%</a:t>
                      </a:r>
                    </a:p>
                  </a:txBody>
                  <a:tcPr>
                    <a:lnL w="0"/>
                    <a:lnR w="0"/>
                    <a:lnT w="12700">
                      <a:solidFill>
                        <a:srgbClr val="B4B4B4"/>
                      </a:solidFill>
                    </a:lnT>
                    <a:lnB w="0"/>
                  </a:tcPr>
                </a:tc>
              </a:tr>
              <a:tr h="0">
                <a:tc>
                  <a:txBody>
                    <a:bodyPr/>
                    <a:lstStyle/>
                    <a:p>
                      <a:pPr>
                        <a:defRPr sz="1000"/>
                      </a:pPr>
                      <a:r>
                        <a:rPr/>
                        <a:t>Litt enig</a:t>
                      </a:r>
                    </a:p>
                  </a:txBody>
                  <a:tcPr>
                    <a:lnL w="0"/>
                    <a:lnR w="0"/>
                    <a:lnT w="0"/>
                    <a:lnB w="0"/>
                  </a:tcPr>
                </a:tc>
                <a:tc>
                  <a:txBody>
                    <a:bodyPr/>
                    <a:lstStyle/>
                    <a:p>
                      <a:pPr>
                        <a:defRPr sz="1000"/>
                      </a:pPr>
                      <a:r>
                        <a:rPr/>
                        <a:t>39,0%</a:t>
                      </a:r>
                    </a:p>
                  </a:txBody>
                  <a:tcPr>
                    <a:lnL w="0"/>
                    <a:lnR w="0"/>
                    <a:lnT w="0"/>
                    <a:lnB w="0"/>
                  </a:tcPr>
                </a:tc>
              </a:tr>
              <a:tr h="0">
                <a:tc>
                  <a:txBody>
                    <a:bodyPr/>
                    <a:lstStyle/>
                    <a:p>
                      <a:pPr>
                        <a:defRPr sz="1000"/>
                      </a:pPr>
                      <a:r>
                        <a:rPr/>
                        <a:t>Nøytral</a:t>
                      </a:r>
                    </a:p>
                  </a:txBody>
                  <a:tcPr>
                    <a:lnL w="0"/>
                    <a:lnR w="0"/>
                    <a:lnT w="0"/>
                    <a:lnB w="0"/>
                  </a:tcPr>
                </a:tc>
                <a:tc>
                  <a:txBody>
                    <a:bodyPr/>
                    <a:lstStyle/>
                    <a:p>
                      <a:pPr>
                        <a:defRPr sz="1000"/>
                      </a:pPr>
                      <a:r>
                        <a:rPr/>
                        <a:t>17,1%</a:t>
                      </a:r>
                    </a:p>
                  </a:txBody>
                  <a:tcPr>
                    <a:lnL w="0"/>
                    <a:lnR w="0"/>
                    <a:lnT w="0"/>
                    <a:lnB w="0"/>
                  </a:tcPr>
                </a:tc>
              </a:tr>
              <a:tr h="0">
                <a:tc>
                  <a:txBody>
                    <a:bodyPr/>
                    <a:lstStyle/>
                    <a:p>
                      <a:pPr>
                        <a:defRPr sz="1000"/>
                      </a:pPr>
                      <a:r>
                        <a:rPr/>
                        <a:t>Litt uenig</a:t>
                      </a:r>
                    </a:p>
                  </a:txBody>
                  <a:tcPr>
                    <a:lnL w="0"/>
                    <a:lnR w="0"/>
                    <a:lnT w="0"/>
                    <a:lnB w="0"/>
                  </a:tcPr>
                </a:tc>
                <a:tc>
                  <a:txBody>
                    <a:bodyPr/>
                    <a:lstStyle/>
                    <a:p>
                      <a:pPr>
                        <a:defRPr sz="1000"/>
                      </a:pPr>
                      <a:r>
                        <a:rPr/>
                        <a:t>22,0%</a:t>
                      </a:r>
                    </a:p>
                  </a:txBody>
                  <a:tcPr>
                    <a:lnL w="0"/>
                    <a:lnR w="0"/>
                    <a:lnT w="0"/>
                    <a:lnB w="0"/>
                  </a:tcPr>
                </a:tc>
              </a:tr>
              <a:tr h="0">
                <a:tc>
                  <a:txBody>
                    <a:bodyPr/>
                    <a:lstStyle/>
                    <a:p>
                      <a:pPr>
                        <a:defRPr sz="1000"/>
                      </a:pPr>
                      <a:r>
                        <a:rPr/>
                        <a:t>Helt uenig</a:t>
                      </a:r>
                    </a:p>
                  </a:txBody>
                  <a:tcPr>
                    <a:lnL w="0"/>
                    <a:lnR w="0"/>
                    <a:lnT w="0"/>
                    <a:lnB w="12700">
                      <a:solidFill>
                        <a:srgbClr val="B4B4B4"/>
                      </a:solidFill>
                    </a:lnB>
                  </a:tcPr>
                </a:tc>
                <a:tc>
                  <a:txBody>
                    <a:bodyPr/>
                    <a:lstStyle/>
                    <a:p>
                      <a:pPr>
                        <a:defRPr sz="1000"/>
                      </a:pPr>
                      <a:r>
                        <a:rPr/>
                        <a:t>17,1%</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41</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394960"/>
        </p:xfrm>
        <a:graphic>
          <a:graphicData uri="http://schemas.openxmlformats.org/drawingml/2006/table">
            <a:tbl>
              <a:tblPr>
                <a:tableStyleId>{5C22544A-7EE6-4342-B048-85BDC9FD1C3A}</a:tableStyleId>
              </a:tblPr>
              <a:tblGrid>
                <a:gridCol w="8207375"/>
              </a:tblGrid>
              <a:tr h="0">
                <a:tc>
                  <a:txBody>
                    <a:bodyPr/>
                    <a:lstStyle/>
                    <a:p>
                      <a:pPr>
                        <a:defRPr sz="1000"/>
                      </a:pPr>
                      <a:r>
                        <a:rPr sz="1000"/>
                        <a:t>Usikkerhet om framtiden. Avventende marked og innsparinger hos kunder.</a:t>
                      </a:r>
                    </a:p>
                  </a:txBody>
                  <a:tcPr>
                    <a:lnL w="0"/>
                    <a:lnR w="0"/>
                    <a:solidFill>
                      <a:prstClr val="black">
                        <a:lumOff val="100000"/>
                        <a:lumOff val="100000"/>
                      </a:prstClr>
                    </a:solidFill>
                  </a:tcPr>
                </a:tc>
              </a:tr>
              <a:tr h="0">
                <a:tc>
                  <a:txBody>
                    <a:bodyPr/>
                    <a:lstStyle/>
                    <a:p>
                      <a:pPr>
                        <a:defRPr sz="1000"/>
                      </a:pPr>
                      <a:r>
                        <a:rPr sz="1000"/>
                        <a:t>Tilgang til kompetanse grunnet lokalisering utenfor byene.</a:t>
                      </a:r>
                    </a:p>
                  </a:txBody>
                  <a:tcPr>
                    <a:lnL w="0"/>
                    <a:lnR w="0"/>
                    <a:solidFill>
                      <a:prstClr val="black">
                        <a:lumOff val="100000"/>
                        <a:lumOff val="100000"/>
                      </a:prstClr>
                    </a:solidFill>
                  </a:tcPr>
                </a:tc>
              </a:tr>
              <a:tr h="0">
                <a:tc>
                  <a:txBody>
                    <a:bodyPr/>
                    <a:lstStyle/>
                    <a:p>
                      <a:pPr>
                        <a:defRPr sz="1000"/>
                      </a:pPr>
                      <a:r>
                        <a:rPr sz="1000"/>
                        <a:t>mangel på oppdrag lokalt i oljeretta produksjonsindustri</a:t>
                      </a:r>
                    </a:p>
                  </a:txBody>
                  <a:tcPr>
                    <a:lnL w="0"/>
                    <a:lnR w="0"/>
                    <a:solidFill>
                      <a:prstClr val="black">
                        <a:lumOff val="100000"/>
                        <a:lumOff val="100000"/>
                      </a:prstClr>
                    </a:solidFill>
                  </a:tcPr>
                </a:tc>
              </a:tr>
              <a:tr h="0">
                <a:tc>
                  <a:txBody>
                    <a:bodyPr/>
                    <a:lstStyle/>
                    <a:p>
                      <a:pPr>
                        <a:defRPr sz="1000"/>
                      </a:pPr>
                      <a:r>
                        <a:rPr sz="1000"/>
                        <a:t>bygging av nye plattformer</a:t>
                      </a:r>
                    </a:p>
                  </a:txBody>
                  <a:tcPr>
                    <a:lnL w="0"/>
                    <a:lnR w="0"/>
                    <a:solidFill>
                      <a:prstClr val="black">
                        <a:lumOff val="100000"/>
                        <a:lumOff val="100000"/>
                      </a:prstClr>
                    </a:solidFill>
                  </a:tcPr>
                </a:tc>
              </a:tr>
              <a:tr h="0">
                <a:tc>
                  <a:txBody>
                    <a:bodyPr/>
                    <a:lstStyle/>
                    <a:p>
                      <a:pPr>
                        <a:defRPr sz="1000"/>
                      </a:pPr>
                      <a:r>
                        <a:rPr sz="1000"/>
                        <a:t>Igangsettingen av boliger er viktig for å holde prisstigningen på et rett nivå. Det bygges for boliger i Norfge.</a:t>
                      </a:r>
                    </a:p>
                  </a:txBody>
                  <a:tcPr>
                    <a:lnL w="0"/>
                    <a:lnR w="0"/>
                    <a:solidFill>
                      <a:prstClr val="black">
                        <a:lumOff val="100000"/>
                        <a:lumOff val="100000"/>
                      </a:prstClr>
                    </a:solidFill>
                  </a:tcPr>
                </a:tc>
              </a:tr>
              <a:tr h="0">
                <a:tc>
                  <a:txBody>
                    <a:bodyPr/>
                    <a:lstStyle/>
                    <a:p>
                      <a:pPr>
                        <a:defRPr sz="1000"/>
                      </a:pPr>
                      <a:r>
                        <a:rPr sz="1000"/>
                        <a:t>tregheten i plan- og byggesaksprosesser. Manglende forutberegnelighet og store individueller forskjeller på saksbehandlerne, både i kommunene og ikke minst hos Fylkesmannen.</a:t>
                      </a:r>
                    </a:p>
                  </a:txBody>
                  <a:tcPr>
                    <a:lnL w="0"/>
                    <a:lnR w="0"/>
                    <a:solidFill>
                      <a:prstClr val="black">
                        <a:lumOff val="100000"/>
                        <a:lumOff val="100000"/>
                      </a:prstClr>
                    </a:solidFill>
                  </a:tcPr>
                </a:tc>
              </a:tr>
              <a:tr h="0">
                <a:tc>
                  <a:txBody>
                    <a:bodyPr/>
                    <a:lstStyle/>
                    <a:p>
                      <a:pPr>
                        <a:defRPr sz="1000"/>
                      </a:pPr>
                      <a:r>
                        <a:rPr sz="1000"/>
                        <a:t>Utleie av næringsareal - lav oljepris medfører redusert aktivitet innen olje og gass - og dermed større forsiktighet hos potensielle kunder.</a:t>
                      </a:r>
                    </a:p>
                  </a:txBody>
                  <a:tcPr>
                    <a:lnL w="0"/>
                    <a:lnR w="0"/>
                    <a:solidFill>
                      <a:prstClr val="black">
                        <a:lumOff val="100000"/>
                        <a:lumOff val="100000"/>
                      </a:prstClr>
                    </a:solidFill>
                  </a:tcPr>
                </a:tc>
              </a:tr>
              <a:tr h="0">
                <a:tc>
                  <a:txBody>
                    <a:bodyPr/>
                    <a:lstStyle/>
                    <a:p>
                      <a:pPr>
                        <a:defRPr sz="1000"/>
                      </a:pPr>
                      <a:r>
                        <a:rPr sz="1000"/>
                        <a:t>Rekruttering av rett kompetanse</a:t>
                      </a:r>
                    </a:p>
                  </a:txBody>
                  <a:tcPr>
                    <a:lnL w="0"/>
                    <a:lnR w="0"/>
                    <a:solidFill>
                      <a:prstClr val="black">
                        <a:lumOff val="100000"/>
                        <a:lumOff val="100000"/>
                      </a:prstClr>
                    </a:solidFill>
                  </a:tcPr>
                </a:tc>
              </a:tr>
              <a:tr h="0">
                <a:tc>
                  <a:txBody>
                    <a:bodyPr/>
                    <a:lstStyle/>
                    <a:p>
                      <a:pPr>
                        <a:defRPr sz="1000"/>
                      </a:pPr>
                      <a:r>
                        <a:rPr sz="1000"/>
                        <a:t>I min bedrift arbeider vi med IA-avtalen på organisasjonsnivå. Situasjoner med nedbemanning, permittering og omstilling medfører redusert fokus på våre oppgåver.</a:t>
                      </a:r>
                    </a:p>
                  </a:txBody>
                  <a:tcPr>
                    <a:lnL w="0"/>
                    <a:lnR w="0"/>
                    <a:solidFill>
                      <a:prstClr val="black">
                        <a:lumOff val="100000"/>
                        <a:lumOff val="100000"/>
                      </a:prstClr>
                    </a:solidFill>
                  </a:tcPr>
                </a:tc>
              </a:tr>
              <a:tr h="0">
                <a:tc>
                  <a:txBody>
                    <a:bodyPr/>
                    <a:lstStyle/>
                    <a:p>
                      <a:pPr>
                        <a:defRPr sz="1000"/>
                      </a:pPr>
                      <a:r>
                        <a:rPr sz="1000"/>
                        <a:t>Att utveckla behovet på marknaden og behålla det.</a:t>
                      </a:r>
                    </a:p>
                  </a:txBody>
                  <a:tcPr>
                    <a:lnL w="0"/>
                    <a:lnR w="0"/>
                    <a:solidFill>
                      <a:prstClr val="black">
                        <a:lumOff val="100000"/>
                        <a:lumOff val="100000"/>
                      </a:prstClr>
                    </a:solidFill>
                  </a:tcPr>
                </a:tc>
              </a:tr>
              <a:tr h="0">
                <a:tc>
                  <a:txBody>
                    <a:bodyPr/>
                    <a:lstStyle/>
                    <a:p>
                      <a:pPr>
                        <a:defRPr sz="1000"/>
                      </a:pPr>
                      <a:r>
                        <a:rPr sz="1000"/>
                        <a:t>Tilgang på kapital for unge bustdsøkere.</a:t>
                      </a:r>
                    </a:p>
                    <a:p>
                      <a:r>
                        <a:rPr sz="1000"/>
                        <a:t>Samferdsel, ferje fritt på E-39</a:t>
                      </a:r>
                    </a:p>
                  </a:txBody>
                  <a:tcPr>
                    <a:lnL w="0"/>
                    <a:lnR w="0"/>
                    <a:solidFill>
                      <a:prstClr val="black">
                        <a:lumOff val="100000"/>
                        <a:lumOff val="100000"/>
                      </a:prstClr>
                    </a:solidFill>
                  </a:tcPr>
                </a:tc>
              </a:tr>
              <a:tr h="0">
                <a:tc>
                  <a:txBody>
                    <a:bodyPr/>
                    <a:lstStyle/>
                    <a:p>
                      <a:pPr>
                        <a:defRPr sz="1000"/>
                      </a:pPr>
                      <a:r>
                        <a:rPr sz="1000"/>
                        <a:t>konkurranseevne</a:t>
                      </a:r>
                    </a:p>
                  </a:txBody>
                  <a:tcPr>
                    <a:lnL w="0"/>
                    <a:lnR w="0"/>
                    <a:solidFill>
                      <a:prstClr val="black">
                        <a:lumOff val="100000"/>
                        <a:lumOff val="100000"/>
                      </a:prstClr>
                    </a:solidFill>
                  </a:tcPr>
                </a:tc>
              </a:tr>
              <a:tr h="0">
                <a:tc>
                  <a:txBody>
                    <a:bodyPr/>
                    <a:lstStyle/>
                    <a:p>
                      <a:pPr>
                        <a:defRPr sz="1000"/>
                      </a:pPr>
                      <a:r>
                        <a:rPr sz="1000"/>
                        <a:t>1.0  FÅ TAK I GODE INGENIØRER</a:t>
                      </a:r>
                    </a:p>
                    <a:p>
                      <a:r>
                        <a:rPr sz="1000"/>
                        <a:t>2.0  FÅ BILLIGE TOMTER FOR NYETABLERING</a:t>
                      </a:r>
                    </a:p>
                    <a:p>
                      <a:r>
                        <a:rPr sz="1000"/>
                        <a:t>3.</a:t>
                      </a:r>
                    </a:p>
                  </a:txBody>
                  <a:tcPr>
                    <a:lnL w="0"/>
                    <a:lnR w="0"/>
                    <a:solidFill>
                      <a:prstClr val="black">
                        <a:lumOff val="100000"/>
                        <a:lumOff val="100000"/>
                      </a:prstClr>
                    </a:solidFill>
                  </a:tcPr>
                </a:tc>
              </a:tr>
              <a:tr h="0">
                <a:tc>
                  <a:txBody>
                    <a:bodyPr/>
                    <a:lstStyle/>
                    <a:p>
                      <a:pPr>
                        <a:defRPr sz="1000"/>
                      </a:pPr>
                      <a:r>
                        <a:rPr sz="1000"/>
                        <a:t>Endring av for gode vaner som har blitt opparbeidet gjennom år i takt med utviklingen i Norge.</a:t>
                      </a:r>
                    </a:p>
                  </a:txBody>
                  <a:tcPr>
                    <a:lnL w="0"/>
                    <a:lnR w="0"/>
                    <a:solidFill>
                      <a:prstClr val="black">
                        <a:lumOff val="100000"/>
                        <a:lumOff val="100000"/>
                      </a:prstClr>
                    </a:solidFill>
                  </a:tcPr>
                </a:tc>
              </a:tr>
              <a:tr h="0">
                <a:tc>
                  <a:txBody>
                    <a:bodyPr/>
                    <a:lstStyle/>
                    <a:p>
                      <a:pPr>
                        <a:defRPr sz="1000"/>
                      </a:pPr>
                      <a:r>
                        <a:rPr sz="1000"/>
                        <a:t>Som leverandør til maritim, olje og energi merker me at det er færre oppdrag og nedskjæringer som igjen går ut over vår oppdragsmengde.</a:t>
                      </a:r>
                    </a:p>
                  </a:txBody>
                  <a:tcPr>
                    <a:lnL w="0"/>
                    <a:lnR w="0"/>
                    <a:solidFill>
                      <a:prstClr val="black">
                        <a:lumOff val="100000"/>
                        <a:lumOff val="100000"/>
                      </a:prstClr>
                    </a:solidFill>
                  </a:tcPr>
                </a:tc>
              </a:tr>
              <a:tr h="0">
                <a:tc>
                  <a:txBody>
                    <a:bodyPr/>
                    <a:lstStyle/>
                    <a:p>
                      <a:pPr>
                        <a:defRPr sz="1000"/>
                      </a:pPr>
                      <a:r>
                        <a:rPr sz="1000"/>
                        <a:t>Statlige (politiske) føringer</a:t>
                      </a:r>
                    </a:p>
                  </a:txBody>
                  <a:tcPr>
                    <a:lnL w="0"/>
                    <a:lnR w="0"/>
                    <a:solidFill>
                      <a:prstClr val="black">
                        <a:lumOff val="100000"/>
                        <a:lumOff val="100000"/>
                      </a:prstClr>
                    </a:solidFill>
                  </a:tcPr>
                </a:tc>
              </a:tr>
              <a:tr h="0">
                <a:tc>
                  <a:txBody>
                    <a:bodyPr/>
                    <a:lstStyle/>
                    <a:p>
                      <a:pPr>
                        <a:defRPr sz="1000"/>
                      </a:pPr>
                      <a:r>
                        <a:rPr sz="1000"/>
                        <a:t>Nedgang i ordrer. Konkrranse internasjonalt</a:t>
                      </a:r>
                    </a:p>
                  </a:txBody>
                  <a:tcPr>
                    <a:lnL w="0"/>
                    <a:lnR w="0"/>
                    <a:solidFill>
                      <a:prstClr val="black">
                        <a:lumOff val="100000"/>
                        <a:lumOff val="100000"/>
                      </a:prstClr>
                    </a:solidFill>
                  </a:tcPr>
                </a:tc>
              </a:tr>
              <a:tr h="0">
                <a:tc>
                  <a:txBody>
                    <a:bodyPr/>
                    <a:lstStyle/>
                    <a:p>
                      <a:pPr>
                        <a:defRPr sz="1000"/>
                      </a:pPr>
                      <a:r>
                        <a:rPr sz="1000"/>
                        <a:t>Arbeidsoppdrag</a:t>
                      </a:r>
                    </a:p>
                  </a:txBody>
                  <a:tcPr>
                    <a:lnL w="0"/>
                    <a:lnR w="0"/>
                    <a:solidFill>
                      <a:prstClr val="black">
                        <a:lumOff val="100000"/>
                        <a:lumOff val="100000"/>
                      </a:prstClr>
                    </a:solidFill>
                  </a:tcPr>
                </a:tc>
              </a:tr>
              <a:tr h="0">
                <a:tc>
                  <a:txBody>
                    <a:bodyPr/>
                    <a:lstStyle/>
                    <a:p>
                      <a:pPr>
                        <a:defRPr sz="1000"/>
                      </a:pPr>
                      <a:r>
                        <a:rPr sz="1000"/>
                        <a:t>Regjeringa er uforutsigbar for vår bedrift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4236720"/>
        </p:xfrm>
        <a:graphic>
          <a:graphicData uri="http://schemas.openxmlformats.org/drawingml/2006/table">
            <a:tbl>
              <a:tblPr>
                <a:tableStyleId>{5C22544A-7EE6-4342-B048-85BDC9FD1C3A}</a:tableStyleId>
              </a:tblPr>
              <a:tblGrid>
                <a:gridCol w="8207375"/>
              </a:tblGrid>
              <a:tr h="0">
                <a:tc>
                  <a:txBody>
                    <a:bodyPr/>
                    <a:lstStyle/>
                    <a:p>
                      <a:pPr>
                        <a:defRPr sz="1000"/>
                      </a:pPr>
                      <a:r>
                        <a:rPr sz="1000"/>
                        <a:t>Endre permitteringsregler slik at kunder ikke må si opp ansatte og kompetansen forsvinner.</a:t>
                      </a:r>
                    </a:p>
                  </a:txBody>
                  <a:tcPr>
                    <a:lnL w="0"/>
                    <a:lnR w="0"/>
                    <a:solidFill>
                      <a:prstClr val="black">
                        <a:lumOff val="100000"/>
                        <a:lumOff val="100000"/>
                      </a:prstClr>
                    </a:solidFill>
                  </a:tcPr>
                </a:tc>
              </a:tr>
              <a:tr h="0">
                <a:tc>
                  <a:txBody>
                    <a:bodyPr/>
                    <a:lstStyle/>
                    <a:p>
                      <a:pPr>
                        <a:defRPr sz="1000"/>
                      </a:pPr>
                      <a:r>
                        <a:rPr sz="1000"/>
                        <a:t>Prioritering av norske leverandører til den norske sektoren i oljeutvinning</a:t>
                      </a:r>
                    </a:p>
                  </a:txBody>
                  <a:tcPr>
                    <a:lnL w="0"/>
                    <a:lnR w="0"/>
                    <a:solidFill>
                      <a:prstClr val="black">
                        <a:lumOff val="100000"/>
                        <a:lumOff val="100000"/>
                      </a:prstClr>
                    </a:solidFill>
                  </a:tcPr>
                </a:tc>
              </a:tr>
              <a:tr h="0">
                <a:tc>
                  <a:txBody>
                    <a:bodyPr/>
                    <a:lstStyle/>
                    <a:p>
                      <a:pPr>
                        <a:defRPr sz="1000"/>
                      </a:pPr>
                      <a:r>
                        <a:rPr sz="1000"/>
                        <a:t>åpne flere oljefelt</a:t>
                      </a:r>
                    </a:p>
                  </a:txBody>
                  <a:tcPr>
                    <a:lnL w="0"/>
                    <a:lnR w="0"/>
                    <a:solidFill>
                      <a:prstClr val="black">
                        <a:lumOff val="100000"/>
                        <a:lumOff val="100000"/>
                      </a:prstClr>
                    </a:solidFill>
                  </a:tcPr>
                </a:tc>
              </a:tr>
              <a:tr h="0">
                <a:tc>
                  <a:txBody>
                    <a:bodyPr/>
                    <a:lstStyle/>
                    <a:p>
                      <a:pPr>
                        <a:defRPr sz="1000"/>
                      </a:pPr>
                      <a:r>
                        <a:rPr sz="1000"/>
                        <a:t>Tilrettelegge for raskere og større boligbygging.</a:t>
                      </a:r>
                    </a:p>
                  </a:txBody>
                  <a:tcPr>
                    <a:lnL w="0"/>
                    <a:lnR w="0"/>
                    <a:solidFill>
                      <a:prstClr val="black">
                        <a:lumOff val="100000"/>
                        <a:lumOff val="100000"/>
                      </a:prstClr>
                    </a:solidFill>
                  </a:tcPr>
                </a:tc>
              </a:tr>
              <a:tr h="0">
                <a:tc>
                  <a:txBody>
                    <a:bodyPr/>
                    <a:lstStyle/>
                    <a:p>
                      <a:pPr>
                        <a:defRPr sz="1000"/>
                      </a:pPr>
                      <a:r>
                        <a:rPr sz="1000"/>
                        <a:t>Fortsette den forenklingen som Regjeringen har påbegynt og endre rundskrivet med de "Rikspolitiske retningslinjene" slik at disse blir på linje med den rådene politiske oppfatningen til Regjeringen (i alle fall det den gir uttrykk for). Bergen kommune må endre det interne saksbehandlingsnotatet som Edel Eikeseth laget i sin tid. Det strider mot Plan- og bygningsloven og må behandles deretter.</a:t>
                      </a:r>
                    </a:p>
                  </a:txBody>
                  <a:tcPr>
                    <a:lnL w="0"/>
                    <a:lnR w="0"/>
                    <a:solidFill>
                      <a:prstClr val="black">
                        <a:lumOff val="100000"/>
                        <a:lumOff val="100000"/>
                      </a:prstClr>
                    </a:solidFill>
                  </a:tcPr>
                </a:tc>
              </a:tr>
              <a:tr h="0">
                <a:tc>
                  <a:txBody>
                    <a:bodyPr/>
                    <a:lstStyle/>
                    <a:p>
                      <a:pPr>
                        <a:defRPr sz="1000"/>
                      </a:pPr>
                      <a:r>
                        <a:rPr sz="1000"/>
                        <a:t>Fortgang i utbygging av fastlandssambandet mellom Stavanger og Bergen. Oppgradering av fergeleier og fergemateriell i regionen. Sørge for utbygging/oppgradering  av felt i Nordsjøen, og tilrettelegg for norsk konkurranseevne.</a:t>
                      </a:r>
                    </a:p>
                    <a:p>
                      <a:r>
                        <a:rPr sz="1000"/>
                        <a:t>Gjøre kommunene mer effektive og øke kompetansen.</a:t>
                      </a:r>
                    </a:p>
                  </a:txBody>
                  <a:tcPr>
                    <a:lnL w="0"/>
                    <a:lnR w="0"/>
                    <a:solidFill>
                      <a:prstClr val="black">
                        <a:lumOff val="100000"/>
                        <a:lumOff val="100000"/>
                      </a:prstClr>
                    </a:solidFill>
                  </a:tcPr>
                </a:tc>
              </a:tr>
              <a:tr h="0">
                <a:tc>
                  <a:txBody>
                    <a:bodyPr/>
                    <a:lstStyle/>
                    <a:p>
                      <a:pPr>
                        <a:defRPr sz="1000"/>
                      </a:pPr>
                      <a:r>
                        <a:rPr sz="1000"/>
                        <a:t>Endre permitteringsreglene tilbake til 10 dager og 52 uker. Legge tilrette for omstilling, samarbeid og transport; veier, broer, ferjer.</a:t>
                      </a:r>
                    </a:p>
                  </a:txBody>
                  <a:tcPr>
                    <a:lnL w="0"/>
                    <a:lnR w="0"/>
                    <a:solidFill>
                      <a:prstClr val="black">
                        <a:lumOff val="100000"/>
                        <a:lumOff val="100000"/>
                      </a:prstClr>
                    </a:solidFill>
                  </a:tcPr>
                </a:tc>
              </a:tr>
              <a:tr h="0">
                <a:tc>
                  <a:txBody>
                    <a:bodyPr/>
                    <a:lstStyle/>
                    <a:p>
                      <a:pPr>
                        <a:defRPr sz="1000"/>
                      </a:pPr>
                      <a:r>
                        <a:rPr sz="1000"/>
                        <a:t>Fler kulturella stöten speciellt i etablerings fasen.</a:t>
                      </a:r>
                    </a:p>
                  </a:txBody>
                  <a:tcPr>
                    <a:lnL w="0"/>
                    <a:lnR w="0"/>
                    <a:solidFill>
                      <a:prstClr val="black">
                        <a:lumOff val="100000"/>
                        <a:lumOff val="100000"/>
                      </a:prstClr>
                    </a:solidFill>
                  </a:tcPr>
                </a:tc>
              </a:tr>
              <a:tr h="0">
                <a:tc>
                  <a:txBody>
                    <a:bodyPr/>
                    <a:lstStyle/>
                    <a:p>
                      <a:pPr>
                        <a:defRPr sz="1000"/>
                      </a:pPr>
                      <a:r>
                        <a:rPr sz="1000"/>
                        <a:t>Fortgang med ferjefri E-39</a:t>
                      </a:r>
                    </a:p>
                    <a:p>
                      <a:r>
                        <a:rPr sz="1000"/>
                        <a:t>Flexibilitet når det gjeld utlån til unge lånetakere for å få seg bustad.</a:t>
                      </a:r>
                    </a:p>
                    <a:p>
                      <a:r>
                        <a:rPr sz="1000"/>
                        <a:t>Forenkling av byggeprosseser, mindre byråkrati</a:t>
                      </a:r>
                    </a:p>
                  </a:txBody>
                  <a:tcPr>
                    <a:lnL w="0"/>
                    <a:lnR w="0"/>
                    <a:solidFill>
                      <a:prstClr val="black">
                        <a:lumOff val="100000"/>
                        <a:lumOff val="100000"/>
                      </a:prstClr>
                    </a:solidFill>
                  </a:tcPr>
                </a:tc>
              </a:tr>
              <a:tr h="0">
                <a:tc>
                  <a:txBody>
                    <a:bodyPr/>
                    <a:lstStyle/>
                    <a:p>
                      <a:pPr>
                        <a:defRPr sz="1000"/>
                      </a:pPr>
                      <a:r>
                        <a:rPr sz="1000"/>
                        <a:t>Regulere ned arbeidsinnvandringen.</a:t>
                      </a:r>
                    </a:p>
                  </a:txBody>
                  <a:tcPr>
                    <a:lnL w="0"/>
                    <a:lnR w="0"/>
                    <a:solidFill>
                      <a:prstClr val="black">
                        <a:lumOff val="100000"/>
                        <a:lumOff val="100000"/>
                      </a:prstClr>
                    </a:solidFill>
                  </a:tcPr>
                </a:tc>
              </a:tr>
              <a:tr h="0">
                <a:tc>
                  <a:txBody>
                    <a:bodyPr/>
                    <a:lstStyle/>
                    <a:p>
                      <a:pPr>
                        <a:defRPr sz="1000"/>
                      </a:pPr>
                      <a:r>
                        <a:rPr sz="1000"/>
                        <a:t>Omstilling til andre næringer er vel så viktig no som det var for 15 år siden. På Stord har det skjedd lite omstilling og ein jobber fortsatt lite innenfor andre næringer så som IT og ny energi.</a:t>
                      </a:r>
                    </a:p>
                  </a:txBody>
                  <a:tcPr>
                    <a:lnL w="0"/>
                    <a:lnR w="0"/>
                    <a:solidFill>
                      <a:prstClr val="black">
                        <a:lumOff val="100000"/>
                        <a:lumOff val="100000"/>
                      </a:prstClr>
                    </a:solidFill>
                  </a:tcPr>
                </a:tc>
              </a:tr>
              <a:tr h="0">
                <a:tc>
                  <a:txBody>
                    <a:bodyPr/>
                    <a:lstStyle/>
                    <a:p>
                      <a:pPr>
                        <a:defRPr sz="1000"/>
                      </a:pPr>
                      <a:r>
                        <a:rPr sz="1000"/>
                        <a:t>Gi oppdrag til norske aktørar</a:t>
                      </a:r>
                    </a:p>
                  </a:txBody>
                  <a:tcPr>
                    <a:lnL w="0"/>
                    <a:lnR w="0"/>
                    <a:solidFill>
                      <a:prstClr val="black">
                        <a:lumOff val="100000"/>
                        <a:lumOff val="100000"/>
                      </a:prstClr>
                    </a:solidFill>
                  </a:tcPr>
                </a:tc>
              </a:tr>
              <a:tr h="0">
                <a:tc>
                  <a:txBody>
                    <a:bodyPr/>
                    <a:lstStyle/>
                    <a:p>
                      <a:pPr>
                        <a:defRPr sz="1000"/>
                      </a:pPr>
                      <a:r>
                        <a:rPr sz="1000"/>
                        <a:t>Unngå anbod på våre tenester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I hvor stor grad har denne undersøkelsen vært dekkende for din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I hvor stor grad har denne undersøkelsen vært dekkende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219200"/>
        </p:xfrm>
        <a:graphic>
          <a:graphicData uri="http://schemas.openxmlformats.org/drawingml/2006/table">
            <a:tbl>
              <a:tblPr bandRow="1">
                <a:tableStyleId>{5C22544A-7EE6-4342-B048-85BDC9FD1C3A}</a:tableStyleId>
              </a:tblPr>
              <a:tblGrid>
                <a:gridCol w="4103688"/>
                <a:gridCol w="4103688"/>
              </a:tblGrid>
              <a:tr h="0">
                <a:tc>
                  <a:txBody>
                    <a:bodyPr/>
                    <a:lstStyle/>
                    <a:p>
                      <a:pPr>
                        <a:defRPr sz="1000"/>
                      </a:pPr>
                      <a:r>
                        <a:rPr b="1"/>
                        <a:t>Navn</a:t>
                      </a:r>
                    </a:p>
                  </a:txBody>
                  <a:tcPr>
                    <a:lnL w="0"/>
                    <a:lnR w="0"/>
                    <a:lnT w="0"/>
                    <a:lnB w="12700">
                      <a:solidFill>
                        <a:srgbClr val="B4B4B4"/>
                      </a:solidFill>
                    </a:lnB>
                    <a:solidFill>
                      <a:prstClr val="black">
                        <a:lumOff val="100000"/>
                        <a:lumOff val="100000"/>
                      </a:prstClr>
                    </a:solidFill>
                  </a:tcPr>
                </a:tc>
                <a:tc>
                  <a:txBody>
                    <a:bodyPr/>
                    <a:lstStyle/>
                    <a:p>
                      <a:pPr>
                        <a:defRPr sz="1000"/>
                      </a:pPr>
                      <a:r>
                        <a:rPr b="1"/>
                        <a:t>Prosent</a:t>
                      </a:r>
                    </a:p>
                  </a:txBody>
                  <a:tcPr>
                    <a:lnL w="0"/>
                    <a:lnR w="0"/>
                    <a:lnT w="0"/>
                    <a:lnB w="12700">
                      <a:solidFill>
                        <a:srgbClr val="B4B4B4"/>
                      </a:solidFill>
                    </a:lnB>
                    <a:solidFill>
                      <a:prstClr val="black">
                        <a:lumOff val="100000"/>
                        <a:lumOff val="100000"/>
                      </a:prstClr>
                    </a:solidFill>
                  </a:tcPr>
                </a:tc>
              </a:tr>
              <a:tr h="0">
                <a:tc>
                  <a:txBody>
                    <a:bodyPr/>
                    <a:lstStyle/>
                    <a:p>
                      <a:pPr>
                        <a:defRPr sz="1000"/>
                      </a:pPr>
                      <a:r>
                        <a:rPr/>
                        <a:t>I stor grad</a:t>
                      </a:r>
                    </a:p>
                  </a:txBody>
                  <a:tcPr>
                    <a:lnL w="0"/>
                    <a:lnR w="0"/>
                    <a:lnT w="12700">
                      <a:solidFill>
                        <a:srgbClr val="B4B4B4"/>
                      </a:solidFill>
                    </a:lnT>
                    <a:lnB w="0"/>
                  </a:tcPr>
                </a:tc>
                <a:tc>
                  <a:txBody>
                    <a:bodyPr/>
                    <a:lstStyle/>
                    <a:p>
                      <a:pPr>
                        <a:defRPr sz="1000"/>
                      </a:pPr>
                      <a:r>
                        <a:rPr/>
                        <a:t>16,7%</a:t>
                      </a:r>
                    </a:p>
                  </a:txBody>
                  <a:tcPr>
                    <a:lnL w="0"/>
                    <a:lnR w="0"/>
                    <a:lnT w="12700">
                      <a:solidFill>
                        <a:srgbClr val="B4B4B4"/>
                      </a:solidFill>
                    </a:lnT>
                    <a:lnB w="0"/>
                  </a:tcPr>
                </a:tc>
              </a:tr>
              <a:tr h="0">
                <a:tc>
                  <a:txBody>
                    <a:bodyPr/>
                    <a:lstStyle/>
                    <a:p>
                      <a:pPr>
                        <a:defRPr sz="1000"/>
                      </a:pPr>
                      <a:r>
                        <a:rPr/>
                        <a:t>I middels grad</a:t>
                      </a:r>
                    </a:p>
                  </a:txBody>
                  <a:tcPr>
                    <a:lnL w="0"/>
                    <a:lnR w="0"/>
                    <a:lnT w="0"/>
                    <a:lnB w="0"/>
                  </a:tcPr>
                </a:tc>
                <a:tc>
                  <a:txBody>
                    <a:bodyPr/>
                    <a:lstStyle/>
                    <a:p>
                      <a:pPr>
                        <a:defRPr sz="1000"/>
                      </a:pPr>
                      <a:r>
                        <a:rPr/>
                        <a:t>66,7%</a:t>
                      </a:r>
                    </a:p>
                  </a:txBody>
                  <a:tcPr>
                    <a:lnL w="0"/>
                    <a:lnR w="0"/>
                    <a:lnT w="0"/>
                    <a:lnB w="0"/>
                  </a:tcPr>
                </a:tc>
              </a:tr>
              <a:tr h="0">
                <a:tc>
                  <a:txBody>
                    <a:bodyPr/>
                    <a:lstStyle/>
                    <a:p>
                      <a:pPr>
                        <a:defRPr sz="1000"/>
                      </a:pPr>
                      <a:r>
                        <a:rPr/>
                        <a:t>I liten grad</a:t>
                      </a:r>
                    </a:p>
                  </a:txBody>
                  <a:tcPr>
                    <a:lnL w="0"/>
                    <a:lnR w="0"/>
                    <a:lnT w="0"/>
                    <a:lnB w="12700">
                      <a:solidFill>
                        <a:srgbClr val="B4B4B4"/>
                      </a:solidFill>
                    </a:lnB>
                  </a:tcPr>
                </a:tc>
                <a:tc>
                  <a:txBody>
                    <a:bodyPr/>
                    <a:lstStyle/>
                    <a:p>
                      <a:pPr>
                        <a:defRPr sz="1000"/>
                      </a:pPr>
                      <a:r>
                        <a:rPr/>
                        <a:t>16,7%</a:t>
                      </a:r>
                    </a:p>
                  </a:txBody>
                  <a:tcPr>
                    <a:lnL w="0"/>
                    <a:lnR w="0"/>
                    <a:lnT w="0"/>
                    <a:lnB w="12700">
                      <a:solidFill>
                        <a:srgbClr val="B4B4B4"/>
                      </a:solidFill>
                    </a:lnB>
                  </a:tcPr>
                </a:tc>
              </a:tr>
              <a:tr h="0">
                <a:tc>
                  <a:txBody>
                    <a:bodyPr/>
                    <a:lstStyle/>
                    <a:p>
                      <a:pPr>
                        <a:defRPr sz="1000"/>
                      </a:pPr>
                      <a:r>
                        <a:rPr b="1"/>
                        <a:t>N</a:t>
                      </a:r>
                    </a:p>
                  </a:txBody>
                  <a:tcPr>
                    <a:lnL w="0"/>
                    <a:lnR w="0"/>
                    <a:lnT w="12700">
                      <a:solidFill>
                        <a:srgbClr val="B4B4B4"/>
                      </a:solidFill>
                    </a:lnT>
                    <a:lnB w="0"/>
                  </a:tcPr>
                </a:tc>
                <a:tc>
                  <a:txBody>
                    <a:bodyPr/>
                    <a:lstStyle/>
                    <a:p>
                      <a:pPr>
                        <a:defRPr sz="1000"/>
                      </a:pPr>
                      <a:r>
                        <a:rPr/>
                        <a:t>42</a:t>
                      </a:r>
                    </a:p>
                  </a:txBody>
                  <a:tcPr>
                    <a:lnL w="0"/>
                    <a:lnR w="0"/>
                    <a:lnT w="12700">
                      <a:solidFill>
                        <a:srgbClr val="B4B4B4"/>
                      </a:solidFill>
                    </a:lnT>
                    <a:lnB w="0"/>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18449"/>
  <p:tag name="AS_OS" val="Microsoft Windows NT 6.2.9200.0"/>
  <p:tag name="AS_RELEASE_DATE" val="2013.05.24"/>
  <p:tag name="AS_TITLE" val="Aspose.Slides for .NET 4.0"/>
  <p:tag name="AS_VERSION" val="7.5.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New">
  <a:themeElements>
    <a:clrScheme name="Custom 22">
      <a:dk1>
        <a:sysClr val="windowText" lastClr="000000"/>
      </a:dk1>
      <a:lt1>
        <a:srgbClr val="7F7F7F"/>
      </a:lt1>
      <a:dk2>
        <a:srgbClr val="1F497D"/>
      </a:dk2>
      <a:lt2>
        <a:srgbClr val="EEECE1"/>
      </a:lt2>
      <a:accent1>
        <a:srgbClr val="E5E5E5"/>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Jpan" typeface="ＭＳ 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ant" typeface="新細明體"/>
        <a:font script="Telu" typeface="Gautami"/>
        <a:font script="Ethi" typeface="Nyala"/>
        <a:font script="Jpan" typeface="ＭＳ 明朝"/>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tileRect/>
        </a:gradFill>
        <a:blipFill rotWithShape="1">
          <a:blip xmlns:r="http://schemas.openxmlformats.org/officeDocument/2006/relationships" r:embed="rId1">
            <a:duotone>
              <a:schemeClr val="phClr">
                <a:tint val="97000"/>
              </a:schemeClr>
              <a:schemeClr val="phClr">
                <a:shade val="96000"/>
              </a:schemeClr>
            </a:duotone>
          </a:blip>
          <a:srcRect/>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ThemeNew</Template>
  <TotalTime>790</TotalTime>
  <Words>2260</Words>
  <Application>Microsoft Office PowerPoint</Application>
  <PresentationFormat>Skjermfremvisning (4:3)</PresentationFormat>
  <Paragraphs>643</Paragraphs>
  <Slides>54</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54</vt:i4>
      </vt:variant>
    </vt:vector>
  </HeadingPairs>
  <TitlesOfParts>
    <vt:vector size="60" baseType="lpstr">
      <vt:lpstr>Angsana New</vt:lpstr>
      <vt:lpstr>Arial</vt:lpstr>
      <vt:lpstr>Calibri</vt:lpstr>
      <vt:lpstr>Cambria</vt:lpstr>
      <vt:lpstr>Times New Roman</vt:lpstr>
      <vt:lpstr>ThemeNew</vt:lpstr>
      <vt:lpstr>1. Hvor mange ansatte har din bedrift?</vt:lpstr>
      <vt:lpstr>1. Hvor mange ansatte har din bedrift?</vt:lpstr>
      <vt:lpstr>2. Hvilken hovedbransje tilhører din bedrift?</vt:lpstr>
      <vt:lpstr>2. Hvilken hovedbransje tilhører din bedrift?</vt:lpstr>
      <vt:lpstr>3. Hvilke(n) næringsforening er du medlem av? </vt:lpstr>
      <vt:lpstr>3. Hvilke(n) næringsforening er du medlem av? </vt:lpstr>
      <vt:lpstr>4. Hva vurderer du som regionens største utfordring i et fem års perspektiv? Inntil fire svar</vt:lpstr>
      <vt:lpstr>4. Hva vurderer du som regionens største utfordring i et fem års perspektiv? Inntil fire svar</vt:lpstr>
      <vt:lpstr>5. Hvordan ser det per dato ut til at bedriftens økonomiske resultat blir for 2015?</vt:lpstr>
      <vt:lpstr>5. Hvordan ser det per dato ut til at bedriftens økonomiske resultat blir for 2015?</vt:lpstr>
      <vt:lpstr>6. Hvordan vil tallet på ansatte i bedriften utvikle seg det neste året?</vt:lpstr>
      <vt:lpstr>6. Hvordan vil tallet på ansatte i bedriften utvikle seg det neste året?</vt:lpstr>
      <vt:lpstr>7. På en skala fra 1-6, der 1 er svært liten grad og 6 er svært stor grad, i hvor stor grad representerer disse skattene og avgiftene en ulempe for din bedrift?</vt:lpstr>
      <vt:lpstr>7. På en skala fra 1-6, der 1 er svært liten grad og 6 er svært stor grad, i hvor stor grad representerer disse skattene og avgiftene en ulempe for din bedrift?</vt:lpstr>
      <vt:lpstr>8. Formueskatt</vt:lpstr>
      <vt:lpstr>8. Formueskatt</vt:lpstr>
      <vt:lpstr>9. Selskapsskatt</vt:lpstr>
      <vt:lpstr>9. Selskapsskatt</vt:lpstr>
      <vt:lpstr>10. Eiendomsskatt</vt:lpstr>
      <vt:lpstr>10. Eiendomsskatt</vt:lpstr>
      <vt:lpstr>11. Arbeidsgiveravgift</vt:lpstr>
      <vt:lpstr>11. Arbeidsgiveravgift</vt:lpstr>
      <vt:lpstr>12. Bompengeavgift</vt:lpstr>
      <vt:lpstr>12. Bompengeavgift</vt:lpstr>
      <vt:lpstr>13. På en skala fra 1-6, der 1 er veldig liten påvirkning og 6 er veldig stor påvirkning , hvor stor påvirkning har de nåværende nivåene av disse faktorene for din bedrift?</vt:lpstr>
      <vt:lpstr>13. På en skala fra 1-6, der 1 er veldig liten påvirkning og 6 er veldig stor påvirkning , hvor stor påvirkning har de nåværende nivåene av disse faktorene for din bedrift?</vt:lpstr>
      <vt:lpstr>14. Den norske kronekursen </vt:lpstr>
      <vt:lpstr>14. Den norske kronekursen </vt:lpstr>
      <vt:lpstr>15. Norges Sentralbanks rentenivå</vt:lpstr>
      <vt:lpstr>15. Norges Sentralbanks rentenivå</vt:lpstr>
      <vt:lpstr>16. Bedriftskattenivået i Norge</vt:lpstr>
      <vt:lpstr>16. Bedriftskattenivået i Norge</vt:lpstr>
      <vt:lpstr>17. Oljeprisen</vt:lpstr>
      <vt:lpstr>17. Oljeprisen</vt:lpstr>
      <vt:lpstr>18. Har oljeprisen direkte betydning for din bedrift?</vt:lpstr>
      <vt:lpstr>18. Har oljeprisen direkte betydning for din bedrift?</vt:lpstr>
      <vt:lpstr>19. Vurder disse påstandene:</vt:lpstr>
      <vt:lpstr>19. Vurder disse påstandene:</vt:lpstr>
      <vt:lpstr>20. Fallet i oljeprisen vil føre til en omstilling.</vt:lpstr>
      <vt:lpstr>20. Fallet i oljeprisen vil føre til en omstilling.</vt:lpstr>
      <vt:lpstr>21. Fallet i oljeprisen er en naturlig justering ned fra et høyt nivå.</vt:lpstr>
      <vt:lpstr>21. Fallet i oljeprisen er en naturlig justering ned fra et høyt nivå.</vt:lpstr>
      <vt:lpstr>22. Fallet i oljeprisen vil føre til dype kutt og smertefulle omstillinger.</vt:lpstr>
      <vt:lpstr>22. Fallet i oljeprisen vil føre til dype kutt og smertefulle omstillinger.</vt:lpstr>
      <vt:lpstr>23. Fallet i oljeprisen har negativ påvirkning på fremtidsutsiktene for min bedrift.</vt:lpstr>
      <vt:lpstr>23. Fallet i oljeprisen har negativ påvirkning på fremtidsutsiktene for min bedrift.</vt:lpstr>
      <vt:lpstr>24. Fallet i oljeprisen har negativ påvirkning på fremtidsutsiktene til Vestlandet som helhet.</vt:lpstr>
      <vt:lpstr>24. Fallet i oljeprisen har negativ påvirkning på fremtidsutsiktene til Vestlandet som helhet.</vt:lpstr>
      <vt:lpstr>25. Fallet i oljeprisen er mindre alvorlig for norsk næringsliv enn det media har gitt inntrykk av.</vt:lpstr>
      <vt:lpstr>25. Fallet i oljeprisen er mindre alvorlig for norsk næringsliv enn det media har gitt inntrykk av.</vt:lpstr>
      <vt:lpstr>26. Hva representerer den største utfordringen for din bedrift i øyeblikket? Forklar gjerne hvorfor.</vt:lpstr>
      <vt:lpstr>27. Her ønsker vi at du kommer med en konkret ønskeliste til myndighetene med utgangspunkt i hvilke endringer som best vil hjelpe din bedrift.</vt:lpstr>
      <vt:lpstr>28. I hvor stor grad har denne undersøkelsen vært dekkende for din bedrift?</vt:lpstr>
      <vt:lpstr>28. I hvor stor grad har denne undersøkelsen vært dekkende for din bedrift?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Anne-Grete Sandtorv</cp:lastModifiedBy>
  <cp:revision>380</cp:revision>
  <dcterms:created xsi:type="dcterms:W3CDTF">2013-05-14T13:56:12Z</dcterms:created>
  <dcterms:modified xsi:type="dcterms:W3CDTF">2015-03-27T08:15:59Z</dcterms:modified>
</cp:coreProperties>
</file>