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drawings/drawing1.xml" ContentType="application/vnd.openxmlformats-officedocument.drawingml.chartshapes+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charts/chart8.xml" ContentType="application/vnd.openxmlformats-officedocument.drawingml.chart+xml"/>
  <Override PartName="/ppt/charts/chart9.xml" ContentType="application/vnd.openxmlformats-officedocument.drawingml.chart+xml"/>
  <Override PartName="/ppt/charts/chart10.xml" ContentType="application/vnd.openxmlformats-officedocument.drawingml.chart+xml"/>
  <Override PartName="/ppt/charts/chart11.xml" ContentType="application/vnd.openxmlformats-officedocument.drawingml.chart+xml"/>
  <Override PartName="/ppt/charts/chart12.xml" ContentType="application/vnd.openxmlformats-officedocument.drawingml.chart+xml"/>
  <Override PartName="/ppt/charts/chart13.xml" ContentType="application/vnd.openxmlformats-officedocument.drawingml.chart+xml"/>
  <Override PartName="/ppt/charts/chart14.xml" ContentType="application/vnd.openxmlformats-officedocument.drawingml.chart+xml"/>
  <Override PartName="/ppt/charts/chart15.xml" ContentType="application/vnd.openxmlformats-officedocument.drawingml.chart+xml"/>
  <Override PartName="/ppt/charts/chart16.xml" ContentType="application/vnd.openxmlformats-officedocument.drawingml.chart+xml"/>
  <Override PartName="/ppt/charts/chart17.xml" ContentType="application/vnd.openxmlformats-officedocument.drawingml.chart+xml"/>
  <Override PartName="/ppt/charts/chart18.xml" ContentType="application/vnd.openxmlformats-officedocument.drawingml.chart+xml"/>
  <Override PartName="/ppt/charts/chart19.xml" ContentType="application/vnd.openxmlformats-officedocument.drawingml.chart+xml"/>
  <Override PartName="/ppt/charts/chart20.xml" ContentType="application/vnd.openxmlformats-officedocument.drawingml.chart+xml"/>
  <Override PartName="/ppt/charts/chart21.xml" ContentType="application/vnd.openxmlformats-officedocument.drawingml.chart+xml"/>
  <Override PartName="/ppt/charts/chart22.xml" ContentType="application/vnd.openxmlformats-officedocument.drawingml.chart+xml"/>
  <Override PartName="/ppt/charts/chart23.xml" ContentType="application/vnd.openxmlformats-officedocument.drawingml.chart+xml"/>
  <Override PartName="/ppt/charts/chart24.xml" ContentType="application/vnd.openxmlformats-officedocument.drawingml.chart+xml"/>
  <Override PartName="/ppt/charts/chart25.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3" r:id="rId1"/>
  </p:sldMasterIdLst>
  <p:handoutMasterIdLst>
    <p:handoutMasterId r:id="rId144"/>
  </p:handoutMasterIdLst>
  <p:sldIdLst>
    <p:sldId id="256" r:id="rId2"/>
    <p:sldId id="257" r:id="rId3"/>
    <p:sldId id="258" r:id="rId4"/>
    <p:sldId id="259" r:id="rId5"/>
    <p:sldId id="262" r:id="rId6"/>
    <p:sldId id="263" r:id="rId7"/>
    <p:sldId id="264" r:id="rId8"/>
    <p:sldId id="265" r:id="rId9"/>
    <p:sldId id="266" r:id="rId10"/>
    <p:sldId id="267" r:id="rId11"/>
    <p:sldId id="268" r:id="rId12"/>
    <p:sldId id="269" r:id="rId13"/>
    <p:sldId id="270" r:id="rId14"/>
    <p:sldId id="271" r:id="rId15"/>
    <p:sldId id="272" r:id="rId16"/>
    <p:sldId id="273"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 id="294" r:id="rId38"/>
    <p:sldId id="295" r:id="rId39"/>
    <p:sldId id="296" r:id="rId40"/>
    <p:sldId id="297" r:id="rId41"/>
    <p:sldId id="298" r:id="rId42"/>
    <p:sldId id="299" r:id="rId43"/>
    <p:sldId id="300" r:id="rId44"/>
    <p:sldId id="301" r:id="rId45"/>
    <p:sldId id="302" r:id="rId46"/>
    <p:sldId id="303" r:id="rId47"/>
    <p:sldId id="304" r:id="rId48"/>
    <p:sldId id="305" r:id="rId49"/>
    <p:sldId id="306" r:id="rId50"/>
    <p:sldId id="307" r:id="rId51"/>
    <p:sldId id="308" r:id="rId52"/>
    <p:sldId id="309" r:id="rId53"/>
    <p:sldId id="310" r:id="rId54"/>
    <p:sldId id="311" r:id="rId55"/>
    <p:sldId id="312" r:id="rId56"/>
    <p:sldId id="313" r:id="rId57"/>
    <p:sldId id="314" r:id="rId58"/>
    <p:sldId id="315" r:id="rId59"/>
    <p:sldId id="316" r:id="rId60"/>
    <p:sldId id="317" r:id="rId61"/>
    <p:sldId id="318" r:id="rId62"/>
    <p:sldId id="319" r:id="rId63"/>
    <p:sldId id="320" r:id="rId64"/>
    <p:sldId id="321" r:id="rId65"/>
    <p:sldId id="322" r:id="rId66"/>
    <p:sldId id="323" r:id="rId67"/>
    <p:sldId id="324" r:id="rId68"/>
    <p:sldId id="325" r:id="rId69"/>
    <p:sldId id="326" r:id="rId70"/>
    <p:sldId id="327" r:id="rId71"/>
    <p:sldId id="328" r:id="rId72"/>
    <p:sldId id="329" r:id="rId73"/>
    <p:sldId id="330" r:id="rId74"/>
    <p:sldId id="331" r:id="rId75"/>
    <p:sldId id="332" r:id="rId76"/>
    <p:sldId id="333" r:id="rId77"/>
    <p:sldId id="334" r:id="rId78"/>
    <p:sldId id="335" r:id="rId79"/>
    <p:sldId id="336" r:id="rId80"/>
    <p:sldId id="337" r:id="rId81"/>
    <p:sldId id="338" r:id="rId82"/>
    <p:sldId id="339" r:id="rId83"/>
    <p:sldId id="340" r:id="rId84"/>
    <p:sldId id="341" r:id="rId85"/>
    <p:sldId id="342" r:id="rId86"/>
    <p:sldId id="343" r:id="rId87"/>
    <p:sldId id="344" r:id="rId88"/>
    <p:sldId id="345" r:id="rId89"/>
    <p:sldId id="346" r:id="rId90"/>
    <p:sldId id="347" r:id="rId91"/>
    <p:sldId id="348" r:id="rId92"/>
    <p:sldId id="349" r:id="rId93"/>
    <p:sldId id="350" r:id="rId94"/>
    <p:sldId id="351" r:id="rId95"/>
    <p:sldId id="352" r:id="rId96"/>
    <p:sldId id="353" r:id="rId97"/>
    <p:sldId id="354" r:id="rId98"/>
    <p:sldId id="355" r:id="rId99"/>
    <p:sldId id="356" r:id="rId100"/>
    <p:sldId id="357" r:id="rId101"/>
    <p:sldId id="358" r:id="rId102"/>
    <p:sldId id="359" r:id="rId103"/>
    <p:sldId id="360" r:id="rId104"/>
    <p:sldId id="361" r:id="rId105"/>
    <p:sldId id="362" r:id="rId106"/>
    <p:sldId id="363" r:id="rId107"/>
    <p:sldId id="364" r:id="rId108"/>
    <p:sldId id="365" r:id="rId109"/>
    <p:sldId id="366" r:id="rId110"/>
    <p:sldId id="367" r:id="rId111"/>
    <p:sldId id="368" r:id="rId112"/>
    <p:sldId id="369" r:id="rId113"/>
    <p:sldId id="370" r:id="rId114"/>
    <p:sldId id="371" r:id="rId115"/>
    <p:sldId id="372" r:id="rId116"/>
    <p:sldId id="373" r:id="rId117"/>
    <p:sldId id="374" r:id="rId118"/>
    <p:sldId id="375" r:id="rId119"/>
    <p:sldId id="376" r:id="rId120"/>
    <p:sldId id="377" r:id="rId121"/>
    <p:sldId id="378" r:id="rId122"/>
    <p:sldId id="379" r:id="rId123"/>
    <p:sldId id="380" r:id="rId124"/>
    <p:sldId id="381" r:id="rId125"/>
    <p:sldId id="382" r:id="rId126"/>
    <p:sldId id="383" r:id="rId127"/>
    <p:sldId id="384" r:id="rId128"/>
    <p:sldId id="385" r:id="rId129"/>
    <p:sldId id="386" r:id="rId130"/>
    <p:sldId id="387" r:id="rId131"/>
    <p:sldId id="388" r:id="rId132"/>
    <p:sldId id="389" r:id="rId133"/>
    <p:sldId id="390" r:id="rId134"/>
    <p:sldId id="391" r:id="rId135"/>
    <p:sldId id="392" r:id="rId136"/>
    <p:sldId id="393" r:id="rId137"/>
    <p:sldId id="394" r:id="rId138"/>
    <p:sldId id="395" r:id="rId139"/>
    <p:sldId id="396" r:id="rId140"/>
    <p:sldId id="397" r:id="rId141"/>
    <p:sldId id="398" r:id="rId142"/>
    <p:sldId id="399" r:id="rId143"/>
  </p:sldIdLst>
  <p:sldSz cx="9144000" cy="6858000" type="screen4x3"/>
  <p:notesSz cx="6858000" cy="9144000"/>
  <p:custDataLst>
    <p:tags r:id="rId145"/>
  </p:custDataLst>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F7F7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96" d="100"/>
          <a:sy n="96" d="100"/>
        </p:scale>
        <p:origin x="1066" y="67"/>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notesViewPr>
    <p:cSldViewPr>
      <p:cViewPr varScale="1">
        <p:scale>
          <a:sx n="88" d="100"/>
          <a:sy n="88" d="100"/>
        </p:scale>
        <p:origin x="-3870" y="-120"/>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38" Type="http://schemas.openxmlformats.org/officeDocument/2006/relationships/slide" Target="slides/slide137.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144" Type="http://schemas.openxmlformats.org/officeDocument/2006/relationships/handoutMaster" Target="handoutMasters/handoutMaster1.xml"/><Relationship Id="rId149" Type="http://schemas.openxmlformats.org/officeDocument/2006/relationships/tableStyles" Target="tableStyles.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slide" Target="slides/slide115.xml"/><Relationship Id="rId124" Type="http://schemas.openxmlformats.org/officeDocument/2006/relationships/slide" Target="slides/slide123.xml"/><Relationship Id="rId129" Type="http://schemas.openxmlformats.org/officeDocument/2006/relationships/slide" Target="slides/slide128.xml"/><Relationship Id="rId137" Type="http://schemas.openxmlformats.org/officeDocument/2006/relationships/slide" Target="slides/slide13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32" Type="http://schemas.openxmlformats.org/officeDocument/2006/relationships/slide" Target="slides/slide131.xml"/><Relationship Id="rId140" Type="http://schemas.openxmlformats.org/officeDocument/2006/relationships/slide" Target="slides/slide139.xml"/><Relationship Id="rId145"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30" Type="http://schemas.openxmlformats.org/officeDocument/2006/relationships/slide" Target="slides/slide129.xml"/><Relationship Id="rId135" Type="http://schemas.openxmlformats.org/officeDocument/2006/relationships/slide" Target="slides/slide134.xml"/><Relationship Id="rId143" Type="http://schemas.openxmlformats.org/officeDocument/2006/relationships/slide" Target="slides/slide142.xml"/><Relationship Id="rId148"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_rels/chart3.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package" Target="../embeddings/Microsoft_Excel_Worksheet3.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Worksheet4.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Worksheet5.xlsx"/></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Worksheet6.xlsx"/></Relationships>
</file>

<file path=ppt/charts/_rels/chart7.xml.rels><?xml version="1.0" encoding="UTF-8" standalone="yes"?>
<Relationships xmlns="http://schemas.openxmlformats.org/package/2006/relationships"><Relationship Id="rId1" Type="http://schemas.openxmlformats.org/officeDocument/2006/relationships/package" Target="../embeddings/Microsoft_Excel_Worksheet7.xlsx"/></Relationships>
</file>

<file path=ppt/charts/_rels/chart8.xml.rels><?xml version="1.0" encoding="UTF-8" standalone="yes"?>
<Relationships xmlns="http://schemas.openxmlformats.org/package/2006/relationships"><Relationship Id="rId1" Type="http://schemas.openxmlformats.org/officeDocument/2006/relationships/package" Target="../embeddings/Microsoft_Excel_Worksheet8.xlsx"/></Relationships>
</file>

<file path=ppt/charts/_rels/chart9.xml.rels><?xml version="1.0" encoding="UTF-8" standalone="yes"?>
<Relationships xmlns="http://schemas.openxmlformats.org/package/2006/relationships"><Relationship Id="rId1" Type="http://schemas.openxmlformats.org/officeDocument/2006/relationships/package" Target="../embeddings/Microsoft_Excel_Worksheet9.xlsx"/></Relationships>
</file>

<file path=ppt/charts/_rels/chart10.xml.rels><?xml version="1.0" encoding="UTF-8" standalone="yes"?>
<Relationships xmlns="http://schemas.openxmlformats.org/package/2006/relationships"><Relationship Id="rId1" Type="http://schemas.openxmlformats.org/officeDocument/2006/relationships/package" Target="../embeddings/Microsoft_Excel_Worksheet10.xlsx"/></Relationships>
</file>

<file path=ppt/charts/_rels/chart11.xml.rels><?xml version="1.0" encoding="UTF-8" standalone="yes"?>
<Relationships xmlns="http://schemas.openxmlformats.org/package/2006/relationships"><Relationship Id="rId1" Type="http://schemas.openxmlformats.org/officeDocument/2006/relationships/package" Target="../embeddings/Microsoft_Excel_Worksheet11.xlsx"/></Relationships>
</file>

<file path=ppt/charts/_rels/chart12.xml.rels><?xml version="1.0" encoding="UTF-8" standalone="yes"?>
<Relationships xmlns="http://schemas.openxmlformats.org/package/2006/relationships"><Relationship Id="rId1" Type="http://schemas.openxmlformats.org/officeDocument/2006/relationships/package" Target="../embeddings/Microsoft_Excel_Worksheet12.xlsx"/></Relationships>
</file>

<file path=ppt/charts/_rels/chart13.xml.rels><?xml version="1.0" encoding="UTF-8" standalone="yes"?>
<Relationships xmlns="http://schemas.openxmlformats.org/package/2006/relationships"><Relationship Id="rId1" Type="http://schemas.openxmlformats.org/officeDocument/2006/relationships/package" Target="../embeddings/Microsoft_Excel_Worksheet13.xlsx"/></Relationships>
</file>

<file path=ppt/charts/_rels/chart14.xml.rels><?xml version="1.0" encoding="UTF-8" standalone="yes"?>
<Relationships xmlns="http://schemas.openxmlformats.org/package/2006/relationships"><Relationship Id="rId1" Type="http://schemas.openxmlformats.org/officeDocument/2006/relationships/package" Target="../embeddings/Microsoft_Excel_Worksheet14.xlsx"/></Relationships>
</file>

<file path=ppt/charts/_rels/chart15.xml.rels><?xml version="1.0" encoding="UTF-8" standalone="yes"?>
<Relationships xmlns="http://schemas.openxmlformats.org/package/2006/relationships"><Relationship Id="rId1" Type="http://schemas.openxmlformats.org/officeDocument/2006/relationships/package" Target="../embeddings/Microsoft_Excel_Worksheet15.xlsx"/></Relationships>
</file>

<file path=ppt/charts/_rels/chart16.xml.rels><?xml version="1.0" encoding="UTF-8" standalone="yes"?>
<Relationships xmlns="http://schemas.openxmlformats.org/package/2006/relationships"><Relationship Id="rId1" Type="http://schemas.openxmlformats.org/officeDocument/2006/relationships/package" Target="../embeddings/Microsoft_Excel_Worksheet16.xlsx"/></Relationships>
</file>

<file path=ppt/charts/_rels/chart17.xml.rels><?xml version="1.0" encoding="UTF-8" standalone="yes"?>
<Relationships xmlns="http://schemas.openxmlformats.org/package/2006/relationships"><Relationship Id="rId1" Type="http://schemas.openxmlformats.org/officeDocument/2006/relationships/package" Target="../embeddings/Microsoft_Excel_Worksheet17.xlsx"/></Relationships>
</file>

<file path=ppt/charts/_rels/chart18.xml.rels><?xml version="1.0" encoding="UTF-8" standalone="yes"?>
<Relationships xmlns="http://schemas.openxmlformats.org/package/2006/relationships"><Relationship Id="rId1" Type="http://schemas.openxmlformats.org/officeDocument/2006/relationships/package" Target="../embeddings/Microsoft_Excel_Worksheet18.xlsx"/></Relationships>
</file>

<file path=ppt/charts/_rels/chart19.xml.rels><?xml version="1.0" encoding="UTF-8" standalone="yes"?>
<Relationships xmlns="http://schemas.openxmlformats.org/package/2006/relationships"><Relationship Id="rId1" Type="http://schemas.openxmlformats.org/officeDocument/2006/relationships/package" Target="../embeddings/Microsoft_Excel_Worksheet19.xlsx"/></Relationships>
</file>

<file path=ppt/charts/_rels/chart20.xml.rels><?xml version="1.0" encoding="UTF-8" standalone="yes"?>
<Relationships xmlns="http://schemas.openxmlformats.org/package/2006/relationships"><Relationship Id="rId1" Type="http://schemas.openxmlformats.org/officeDocument/2006/relationships/package" Target="../embeddings/Microsoft_Excel_Worksheet20.xlsx"/></Relationships>
</file>

<file path=ppt/charts/_rels/chart21.xml.rels><?xml version="1.0" encoding="UTF-8" standalone="yes"?>
<Relationships xmlns="http://schemas.openxmlformats.org/package/2006/relationships"><Relationship Id="rId1" Type="http://schemas.openxmlformats.org/officeDocument/2006/relationships/package" Target="../embeddings/Microsoft_Excel_Worksheet21.xlsx"/></Relationships>
</file>

<file path=ppt/charts/_rels/chart22.xml.rels><?xml version="1.0" encoding="UTF-8" standalone="yes"?>
<Relationships xmlns="http://schemas.openxmlformats.org/package/2006/relationships"><Relationship Id="rId1" Type="http://schemas.openxmlformats.org/officeDocument/2006/relationships/package" Target="../embeddings/Microsoft_Excel_Worksheet22.xlsx"/></Relationships>
</file>

<file path=ppt/charts/_rels/chart23.xml.rels><?xml version="1.0" encoding="UTF-8" standalone="yes"?>
<Relationships xmlns="http://schemas.openxmlformats.org/package/2006/relationships"><Relationship Id="rId1" Type="http://schemas.openxmlformats.org/officeDocument/2006/relationships/package" Target="../embeddings/Microsoft_Excel_Worksheet23.xlsx"/></Relationships>
</file>

<file path=ppt/charts/_rels/chart24.xml.rels><?xml version="1.0" encoding="UTF-8" standalone="yes"?>
<Relationships xmlns="http://schemas.openxmlformats.org/package/2006/relationships"><Relationship Id="rId1" Type="http://schemas.openxmlformats.org/officeDocument/2006/relationships/package" Target="../embeddings/Microsoft_Excel_Worksheet24.xlsx"/></Relationships>
</file>

<file path=ppt/charts/_rels/chart25.xml.rels><?xml version="1.0" encoding="UTF-8" standalone="yes"?>
<Relationships xmlns="http://schemas.openxmlformats.org/package/2006/relationships"><Relationship Id="rId1" Type="http://schemas.openxmlformats.org/officeDocument/2006/relationships/package" Target="../embeddings/Microsoft_Excel_Worksheet25.xlsx"/></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nb-NO"/>
  <c:roundedCorners val="1"/>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Hvor mange ansatte har din bedrift?</c:v>
                </c:pt>
              </c:strCache>
            </c:strRef>
          </c:tx>
          <c:spPr>
            <a:solidFill>
              <a:srgbClr val="4682B4"/>
            </a:solidFill>
            <a:ln>
              <a:solidFill>
                <a:srgbClr val="4682B4"/>
              </a:solidFill>
            </a:ln>
          </c:spPr>
          <c:invertIfNegative val="1"/>
          <c:dLbls>
            <c:numFmt formatCode="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Sheet1!$A$2:$A$7</c:f>
              <c:strCache>
                <c:ptCount val="6"/>
                <c:pt idx="0">
                  <c:v>0-1 ansatte</c:v>
                </c:pt>
                <c:pt idx="1">
                  <c:v>2-9 ansatte</c:v>
                </c:pt>
                <c:pt idx="2">
                  <c:v>10-49 ansatte</c:v>
                </c:pt>
                <c:pt idx="3">
                  <c:v>50-99 ansatte</c:v>
                </c:pt>
                <c:pt idx="4">
                  <c:v>100-199 ansatte</c:v>
                </c:pt>
                <c:pt idx="5">
                  <c:v>200 eller flere ansatte</c:v>
                </c:pt>
              </c:strCache>
            </c:strRef>
          </c:cat>
          <c:val>
            <c:numRef>
              <c:f>Sheet1!$B$2:$B$7</c:f>
              <c:numCache>
                <c:formatCode>0.0%</c:formatCode>
                <c:ptCount val="6"/>
                <c:pt idx="0">
                  <c:v>7.7569489334195216</c:v>
                </c:pt>
                <c:pt idx="1">
                  <c:v>21.525533290239174</c:v>
                </c:pt>
                <c:pt idx="2">
                  <c:v>28.636069812540402</c:v>
                </c:pt>
                <c:pt idx="3">
                  <c:v>9.3729799612152558</c:v>
                </c:pt>
                <c:pt idx="4">
                  <c:v>9.0497737556561084</c:v>
                </c:pt>
                <c:pt idx="5">
                  <c:v>23.658694246929542</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4682B4"/>
                    </a:solidFill>
                  </a:ln>
                </c14:spPr>
              </c14:invertSolidFillFmt>
            </c:ext>
          </c:extLst>
        </c:ser>
        <c:ser>
          <c:idx val="0"/>
          <c:order val="1"/>
          <c:tx>
            <c:strRef>
              <c:f>Sheet1!$C$1</c:f>
              <c:strCache>
                <c:ptCount val="1"/>
                <c:pt idx="0">
                  <c:v>Bergen </c:v>
                </c:pt>
              </c:strCache>
            </c:strRef>
          </c:tx>
          <c:spPr>
            <a:solidFill>
              <a:srgbClr val="9ACD32"/>
            </a:solidFill>
            <a:ln>
              <a:solidFill>
                <a:srgbClr val="9ACD32"/>
              </a:solidFill>
            </a:ln>
          </c:spPr>
          <c:invertIfNegative val="1"/>
          <c:dLbls>
            <c:numFmt formatCode="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Sheet1!$A$2:$A$7</c:f>
              <c:strCache>
                <c:ptCount val="6"/>
                <c:pt idx="0">
                  <c:v>0-1 ansatte</c:v>
                </c:pt>
                <c:pt idx="1">
                  <c:v>2-9 ansatte</c:v>
                </c:pt>
                <c:pt idx="2">
                  <c:v>10-49 ansatte</c:v>
                </c:pt>
                <c:pt idx="3">
                  <c:v>50-99 ansatte</c:v>
                </c:pt>
                <c:pt idx="4">
                  <c:v>100-199 ansatte</c:v>
                </c:pt>
                <c:pt idx="5">
                  <c:v>200 eller flere ansatte</c:v>
                </c:pt>
              </c:strCache>
            </c:strRef>
          </c:cat>
          <c:val>
            <c:numRef>
              <c:f>Sheet1!$C$2:$C$7</c:f>
              <c:numCache>
                <c:formatCode>0.0%</c:formatCode>
                <c:ptCount val="6"/>
                <c:pt idx="0">
                  <c:v>5.2542372881355934</c:v>
                </c:pt>
                <c:pt idx="1">
                  <c:v>17.118644067796609</c:v>
                </c:pt>
                <c:pt idx="2">
                  <c:v>28.474576271186439</c:v>
                </c:pt>
                <c:pt idx="3">
                  <c:v>9.3220338983050848</c:v>
                </c:pt>
                <c:pt idx="4">
                  <c:v>10.847457627118644</c:v>
                </c:pt>
                <c:pt idx="5">
                  <c:v>28.983050847457626</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9ACD32"/>
                    </a:solidFill>
                  </a:ln>
                </c14:spPr>
              </c14:invertSolidFillFmt>
            </c:ext>
          </c:extLst>
        </c:ser>
        <c:ser>
          <c:idx val="0"/>
          <c:order val="2"/>
          <c:tx>
            <c:strRef>
              <c:f>Sheet1!$D$1</c:f>
              <c:strCache>
                <c:ptCount val="1"/>
                <c:pt idx="0">
                  <c:v>Haugesund</c:v>
                </c:pt>
              </c:strCache>
            </c:strRef>
          </c:tx>
          <c:spPr>
            <a:solidFill>
              <a:srgbClr val="708090"/>
            </a:solidFill>
            <a:ln>
              <a:solidFill>
                <a:srgbClr val="708090"/>
              </a:solidFill>
            </a:ln>
          </c:spPr>
          <c:invertIfNegative val="1"/>
          <c:dLbls>
            <c:numFmt formatCode="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Sheet1!$A$2:$A$7</c:f>
              <c:strCache>
                <c:ptCount val="6"/>
                <c:pt idx="0">
                  <c:v>0-1 ansatte</c:v>
                </c:pt>
                <c:pt idx="1">
                  <c:v>2-9 ansatte</c:v>
                </c:pt>
                <c:pt idx="2">
                  <c:v>10-49 ansatte</c:v>
                </c:pt>
                <c:pt idx="3">
                  <c:v>50-99 ansatte</c:v>
                </c:pt>
                <c:pt idx="4">
                  <c:v>100-199 ansatte</c:v>
                </c:pt>
                <c:pt idx="5">
                  <c:v>200 eller flere ansatte</c:v>
                </c:pt>
              </c:strCache>
            </c:strRef>
          </c:cat>
          <c:val>
            <c:numRef>
              <c:f>Sheet1!$D$2:$D$7</c:f>
              <c:numCache>
                <c:formatCode>0.0%</c:formatCode>
                <c:ptCount val="6"/>
                <c:pt idx="0">
                  <c:v>9.0909090909090917</c:v>
                </c:pt>
                <c:pt idx="1">
                  <c:v>31.060606060606062</c:v>
                </c:pt>
                <c:pt idx="2">
                  <c:v>28.030303030303031</c:v>
                </c:pt>
                <c:pt idx="3">
                  <c:v>6.0606060606060606</c:v>
                </c:pt>
                <c:pt idx="4">
                  <c:v>6.0606060606060606</c:v>
                </c:pt>
                <c:pt idx="5">
                  <c:v>19.696969696969695</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708090"/>
                    </a:solidFill>
                  </a:ln>
                </c14:spPr>
              </c14:invertSolidFillFmt>
            </c:ext>
          </c:extLst>
        </c:ser>
        <c:ser>
          <c:idx val="0"/>
          <c:order val="3"/>
          <c:tx>
            <c:strRef>
              <c:f>Sheet1!$E$1</c:f>
              <c:strCache>
                <c:ptCount val="1"/>
                <c:pt idx="0">
                  <c:v>Stavanger</c:v>
                </c:pt>
              </c:strCache>
            </c:strRef>
          </c:tx>
          <c:spPr>
            <a:solidFill>
              <a:srgbClr val="CD853F"/>
            </a:solidFill>
            <a:ln>
              <a:solidFill>
                <a:srgbClr val="CD853F"/>
              </a:solidFill>
            </a:ln>
          </c:spPr>
          <c:invertIfNegative val="1"/>
          <c:dLbls>
            <c:numFmt formatCode="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Sheet1!$A$2:$A$7</c:f>
              <c:strCache>
                <c:ptCount val="6"/>
                <c:pt idx="0">
                  <c:v>0-1 ansatte</c:v>
                </c:pt>
                <c:pt idx="1">
                  <c:v>2-9 ansatte</c:v>
                </c:pt>
                <c:pt idx="2">
                  <c:v>10-49 ansatte</c:v>
                </c:pt>
                <c:pt idx="3">
                  <c:v>50-99 ansatte</c:v>
                </c:pt>
                <c:pt idx="4">
                  <c:v>100-199 ansatte</c:v>
                </c:pt>
                <c:pt idx="5">
                  <c:v>200 eller flere ansatte</c:v>
                </c:pt>
              </c:strCache>
            </c:strRef>
          </c:cat>
          <c:val>
            <c:numRef>
              <c:f>Sheet1!$E$2:$E$7</c:f>
              <c:numCache>
                <c:formatCode>0.0%</c:formatCode>
                <c:ptCount val="6"/>
                <c:pt idx="0">
                  <c:v>7.8717201166180759</c:v>
                </c:pt>
                <c:pt idx="1">
                  <c:v>19.387755102040817</c:v>
                </c:pt>
                <c:pt idx="2">
                  <c:v>28.862973760932945</c:v>
                </c:pt>
                <c:pt idx="3">
                  <c:v>10.349854227405247</c:v>
                </c:pt>
                <c:pt idx="4">
                  <c:v>8.8921282798833818</c:v>
                </c:pt>
                <c:pt idx="5">
                  <c:v>24.635568513119534</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CD853F"/>
                    </a:solidFill>
                  </a:ln>
                </c14:spPr>
              </c14:invertSolidFillFmt>
            </c:ext>
          </c:extLst>
        </c:ser>
        <c:ser>
          <c:idx val="0"/>
          <c:order val="4"/>
          <c:tx>
            <c:strRef>
              <c:f>Sheet1!$F$1</c:f>
              <c:strCache>
                <c:ptCount val="1"/>
                <c:pt idx="0">
                  <c:v>Stord</c:v>
                </c:pt>
              </c:strCache>
            </c:strRef>
          </c:tx>
          <c:spPr>
            <a:solidFill>
              <a:srgbClr val="B22222"/>
            </a:solidFill>
            <a:ln>
              <a:solidFill>
                <a:srgbClr val="B22222"/>
              </a:solidFill>
            </a:ln>
          </c:spPr>
          <c:invertIfNegative val="1"/>
          <c:dLbls>
            <c:numFmt formatCode="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Sheet1!$A$2:$A$7</c:f>
              <c:strCache>
                <c:ptCount val="6"/>
                <c:pt idx="0">
                  <c:v>0-1 ansatte</c:v>
                </c:pt>
                <c:pt idx="1">
                  <c:v>2-9 ansatte</c:v>
                </c:pt>
                <c:pt idx="2">
                  <c:v>10-49 ansatte</c:v>
                </c:pt>
                <c:pt idx="3">
                  <c:v>50-99 ansatte</c:v>
                </c:pt>
                <c:pt idx="4">
                  <c:v>100-199 ansatte</c:v>
                </c:pt>
                <c:pt idx="5">
                  <c:v>200 eller flere ansatte</c:v>
                </c:pt>
              </c:strCache>
            </c:strRef>
          </c:cat>
          <c:val>
            <c:numRef>
              <c:f>Sheet1!$F$2:$F$7</c:f>
              <c:numCache>
                <c:formatCode>0.0%</c:formatCode>
                <c:ptCount val="6"/>
                <c:pt idx="0">
                  <c:v>7.3170731707317076</c:v>
                </c:pt>
                <c:pt idx="1">
                  <c:v>29.26829268292683</c:v>
                </c:pt>
                <c:pt idx="2">
                  <c:v>26.829268292682926</c:v>
                </c:pt>
                <c:pt idx="3">
                  <c:v>4.8780487804878048</c:v>
                </c:pt>
                <c:pt idx="4">
                  <c:v>14.634146341463415</c:v>
                </c:pt>
                <c:pt idx="5">
                  <c:v>17.073170731707318</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B22222"/>
                    </a:solidFill>
                  </a:ln>
                </c14:spPr>
              </c14:invertSolidFillFmt>
            </c:ext>
          </c:extLst>
        </c:ser>
        <c:dLbls>
          <c:showLegendKey val="0"/>
          <c:showVal val="0"/>
          <c:showCatName val="0"/>
          <c:showSerName val="0"/>
          <c:showPercent val="0"/>
          <c:showBubbleSize val="0"/>
        </c:dLbls>
        <c:gapWidth val="40"/>
        <c:axId val="153244488"/>
        <c:axId val="140174792"/>
      </c:barChart>
      <c:valAx>
        <c:axId val="140174792"/>
        <c:scaling>
          <c:orientation val="minMax"/>
          <c:max val="100"/>
        </c:scaling>
        <c:delete val="0"/>
        <c:axPos val="b"/>
        <c:majorGridlines>
          <c:spPr>
            <a:ln w="12700" cmpd="sng">
              <a:solidFill>
                <a:srgbClr val="D3D3D3"/>
              </a:solidFill>
              <a:prstDash val="solid"/>
            </a:ln>
          </c:spPr>
        </c:majorGridlines>
        <c:title>
          <c:tx>
            <c:rich>
              <a:bodyPr/>
              <a:lstStyle/>
              <a:p>
                <a:pPr>
                  <a:defRPr sz="1000"/>
                </a:pPr>
                <a:r>
                  <a:rPr lang="nb-NO"/>
                  <a:t>Prosent</a:t>
                </a:r>
              </a:p>
            </c:rich>
          </c:tx>
          <c:layout/>
          <c:overlay val="0"/>
        </c:title>
        <c:numFmt formatCode="0%" sourceLinked="0"/>
        <c:majorTickMark val="cross"/>
        <c:minorTickMark val="cross"/>
        <c:tickLblPos val="nextTo"/>
        <c:spPr>
          <a:ln>
            <a:noFill/>
          </a:ln>
        </c:spPr>
        <c:txPr>
          <a:bodyPr/>
          <a:lstStyle/>
          <a:p>
            <a:pPr>
              <a:defRPr sz="1000"/>
            </a:pPr>
            <a:endParaRPr lang="nb-NO"/>
          </a:p>
        </c:txPr>
        <c:crossAx val="153244488"/>
        <c:crosses val="max"/>
        <c:crossBetween val="between"/>
        <c:dispUnits>
          <c:builtInUnit val="hundreds"/>
        </c:dispUnits>
      </c:valAx>
      <c:catAx>
        <c:axId val="153244488"/>
        <c:scaling>
          <c:orientation val="maxMin"/>
        </c:scaling>
        <c:delete val="0"/>
        <c:axPos val="l"/>
        <c:numFmt formatCode="General" sourceLinked="1"/>
        <c:majorTickMark val="cross"/>
        <c:minorTickMark val="cross"/>
        <c:tickLblPos val="nextTo"/>
        <c:spPr>
          <a:ln>
            <a:noFill/>
          </a:ln>
        </c:spPr>
        <c:txPr>
          <a:bodyPr/>
          <a:lstStyle/>
          <a:p>
            <a:pPr>
              <a:defRPr sz="1000"/>
            </a:pPr>
            <a:endParaRPr lang="nb-NO"/>
          </a:p>
        </c:txPr>
        <c:crossAx val="140174792"/>
        <c:crosses val="autoZero"/>
        <c:auto val="1"/>
        <c:lblAlgn val="ctr"/>
        <c:lblOffset val="100"/>
        <c:noMultiLvlLbl val="1"/>
      </c:catAx>
    </c:plotArea>
    <c:legend>
      <c:legendPos val="r"/>
      <c:layout/>
      <c:overlay val="0"/>
      <c:txPr>
        <a:bodyPr/>
        <a:lstStyle/>
        <a:p>
          <a:pPr>
            <a:defRPr sz="1000"/>
          </a:pPr>
          <a:endParaRPr lang="nb-NO"/>
        </a:p>
      </c:txPr>
    </c:legend>
    <c:plotVisOnly val="1"/>
    <c:dispBlanksAs val="zero"/>
    <c:showDLblsOverMax val="1"/>
  </c:chart>
  <c:txPr>
    <a:bodyPr/>
    <a:lstStyle/>
    <a:p>
      <a:pPr>
        <a:defRPr sz="1800"/>
      </a:pPr>
      <a:endParaRPr lang="nb-NO"/>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1"/>
  <c:lang val="nb-NO"/>
  <c:roundedCorners val="1"/>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Hvilken hovedbransje tilhører din bedrift?</c:v>
                </c:pt>
              </c:strCache>
            </c:strRef>
          </c:tx>
          <c:spPr>
            <a:solidFill>
              <a:srgbClr val="4682B4"/>
            </a:solidFill>
            <a:ln>
              <a:solidFill>
                <a:srgbClr val="4682B4"/>
              </a:solidFill>
            </a:ln>
          </c:spPr>
          <c:invertIfNegative val="1"/>
          <c:dLbls>
            <c:numFmt formatCode="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Sheet1!$A$2:$A$19</c:f>
              <c:strCache>
                <c:ptCount val="18"/>
                <c:pt idx="0">
                  <c:v>Bank/finans/forsikring/revisjon </c:v>
                </c:pt>
                <c:pt idx="1">
                  <c:v>Bygg- og anleggsvirksomhet </c:v>
                </c:pt>
                <c:pt idx="2">
                  <c:v>Eiendom/teknisk og annen forretningsmessig tjenesteyting </c:v>
                </c:pt>
                <c:pt idx="3">
                  <c:v>Energi, utenom olje og gass </c:v>
                </c:pt>
                <c:pt idx="4">
                  <c:v>Helse/life science </c:v>
                </c:pt>
                <c:pt idx="5">
                  <c:v>Høgskole/universitet/forskning </c:v>
                </c:pt>
                <c:pt idx="6">
                  <c:v>IT/media/kommunikasjon/tele </c:v>
                </c:pt>
                <c:pt idx="7">
                  <c:v>Konsulentvirksomhet </c:v>
                </c:pt>
                <c:pt idx="8">
                  <c:v>Kultur </c:v>
                </c:pt>
                <c:pt idx="9">
                  <c:v> Marin </c:v>
                </c:pt>
                <c:pt idx="10">
                  <c:v>Maritim </c:v>
                </c:pt>
                <c:pt idx="11">
                  <c:v>Olje og gass </c:v>
                </c:pt>
                <c:pt idx="12">
                  <c:v>Reiseliv, hotell, restaurant </c:v>
                </c:pt>
                <c:pt idx="13">
                  <c:v>Transport/logistikk </c:v>
                </c:pt>
                <c:pt idx="14">
                  <c:v>Varehandel, detalj/engros </c:v>
                </c:pt>
                <c:pt idx="15">
                  <c:v>Øvrig industri</c:v>
                </c:pt>
                <c:pt idx="16">
                  <c:v>Offentlig sektor</c:v>
                </c:pt>
                <c:pt idx="17">
                  <c:v>Annet, spesifiser her</c:v>
                </c:pt>
              </c:strCache>
            </c:strRef>
          </c:cat>
          <c:val>
            <c:numRef>
              <c:f>Sheet1!$B$2:$B$19</c:f>
              <c:numCache>
                <c:formatCode>0.0%</c:formatCode>
                <c:ptCount val="18"/>
                <c:pt idx="0">
                  <c:v>8.8699080157687256</c:v>
                </c:pt>
                <c:pt idx="1">
                  <c:v>12.02365308804205</c:v>
                </c:pt>
                <c:pt idx="2">
                  <c:v>5.3219448094612352</c:v>
                </c:pt>
                <c:pt idx="3">
                  <c:v>1.1169513797634691</c:v>
                </c:pt>
                <c:pt idx="4">
                  <c:v>1.5768725361366622</c:v>
                </c:pt>
                <c:pt idx="5">
                  <c:v>1.7082785808147174</c:v>
                </c:pt>
                <c:pt idx="6">
                  <c:v>6.3074901445466489</c:v>
                </c:pt>
                <c:pt idx="7">
                  <c:v>12.417871222076215</c:v>
                </c:pt>
                <c:pt idx="8">
                  <c:v>1.971090670170828</c:v>
                </c:pt>
                <c:pt idx="9">
                  <c:v>1.4454664914586071</c:v>
                </c:pt>
                <c:pt idx="10">
                  <c:v>2.6938239159001314</c:v>
                </c:pt>
                <c:pt idx="11">
                  <c:v>14.651773981603153</c:v>
                </c:pt>
                <c:pt idx="12">
                  <c:v>2.8252299605781865</c:v>
                </c:pt>
                <c:pt idx="13">
                  <c:v>4.0078843626806835</c:v>
                </c:pt>
                <c:pt idx="14">
                  <c:v>6.2417871222076213</c:v>
                </c:pt>
                <c:pt idx="15">
                  <c:v>4.0078843626806835</c:v>
                </c:pt>
                <c:pt idx="16">
                  <c:v>3.6136662286465175</c:v>
                </c:pt>
                <c:pt idx="17">
                  <c:v>9.1984231274638635</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4682B4"/>
                    </a:solidFill>
                  </a:ln>
                </c14:spPr>
              </c14:invertSolidFillFmt>
            </c:ext>
          </c:extLst>
        </c:ser>
        <c:ser>
          <c:idx val="0"/>
          <c:order val="1"/>
          <c:tx>
            <c:strRef>
              <c:f>Sheet1!$C$1</c:f>
              <c:strCache>
                <c:ptCount val="1"/>
                <c:pt idx="0">
                  <c:v>Bergen </c:v>
                </c:pt>
              </c:strCache>
            </c:strRef>
          </c:tx>
          <c:spPr>
            <a:solidFill>
              <a:srgbClr val="9ACD32"/>
            </a:solidFill>
            <a:ln>
              <a:solidFill>
                <a:srgbClr val="9ACD32"/>
              </a:solidFill>
            </a:ln>
          </c:spPr>
          <c:invertIfNegative val="1"/>
          <c:dLbls>
            <c:numFmt formatCode="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Sheet1!$A$2:$A$19</c:f>
              <c:strCache>
                <c:ptCount val="18"/>
                <c:pt idx="0">
                  <c:v>Bank/finans/forsikring/revisjon </c:v>
                </c:pt>
                <c:pt idx="1">
                  <c:v>Bygg- og anleggsvirksomhet </c:v>
                </c:pt>
                <c:pt idx="2">
                  <c:v>Eiendom/teknisk og annen forretningsmessig tjenesteyting </c:v>
                </c:pt>
                <c:pt idx="3">
                  <c:v>Energi, utenom olje og gass </c:v>
                </c:pt>
                <c:pt idx="4">
                  <c:v>Helse/life science </c:v>
                </c:pt>
                <c:pt idx="5">
                  <c:v>Høgskole/universitet/forskning </c:v>
                </c:pt>
                <c:pt idx="6">
                  <c:v>IT/media/kommunikasjon/tele </c:v>
                </c:pt>
                <c:pt idx="7">
                  <c:v>Konsulentvirksomhet </c:v>
                </c:pt>
                <c:pt idx="8">
                  <c:v>Kultur </c:v>
                </c:pt>
                <c:pt idx="9">
                  <c:v> Marin </c:v>
                </c:pt>
                <c:pt idx="10">
                  <c:v>Maritim </c:v>
                </c:pt>
                <c:pt idx="11">
                  <c:v>Olje og gass </c:v>
                </c:pt>
                <c:pt idx="12">
                  <c:v>Reiseliv, hotell, restaurant </c:v>
                </c:pt>
                <c:pt idx="13">
                  <c:v>Transport/logistikk </c:v>
                </c:pt>
                <c:pt idx="14">
                  <c:v>Varehandel, detalj/engros </c:v>
                </c:pt>
                <c:pt idx="15">
                  <c:v>Øvrig industri</c:v>
                </c:pt>
                <c:pt idx="16">
                  <c:v>Offentlig sektor</c:v>
                </c:pt>
                <c:pt idx="17">
                  <c:v>Annet, spesifiser her</c:v>
                </c:pt>
              </c:strCache>
            </c:strRef>
          </c:cat>
          <c:val>
            <c:numRef>
              <c:f>Sheet1!$C$2:$C$19</c:f>
              <c:numCache>
                <c:formatCode>0.0%</c:formatCode>
                <c:ptCount val="18"/>
                <c:pt idx="0">
                  <c:v>13.888888888888889</c:v>
                </c:pt>
                <c:pt idx="1">
                  <c:v>10.069444444444445</c:v>
                </c:pt>
                <c:pt idx="2">
                  <c:v>5.9027777777777777</c:v>
                </c:pt>
                <c:pt idx="3">
                  <c:v>1.2152777777777777</c:v>
                </c:pt>
                <c:pt idx="4">
                  <c:v>1.5625</c:v>
                </c:pt>
                <c:pt idx="5">
                  <c:v>2.0833333333333335</c:v>
                </c:pt>
                <c:pt idx="6">
                  <c:v>6.770833333333333</c:v>
                </c:pt>
                <c:pt idx="7">
                  <c:v>14.583333333333334</c:v>
                </c:pt>
                <c:pt idx="8">
                  <c:v>2.0833333333333335</c:v>
                </c:pt>
                <c:pt idx="9">
                  <c:v>1.5625</c:v>
                </c:pt>
                <c:pt idx="10">
                  <c:v>3.4722222222222223</c:v>
                </c:pt>
                <c:pt idx="11">
                  <c:v>10.416666666666666</c:v>
                </c:pt>
                <c:pt idx="12">
                  <c:v>1.7361111111111112</c:v>
                </c:pt>
                <c:pt idx="13">
                  <c:v>3.6458333333333335</c:v>
                </c:pt>
                <c:pt idx="14">
                  <c:v>6.0763888888888893</c:v>
                </c:pt>
                <c:pt idx="15">
                  <c:v>3.125</c:v>
                </c:pt>
                <c:pt idx="16">
                  <c:v>3.6458333333333335</c:v>
                </c:pt>
                <c:pt idx="17">
                  <c:v>8.1597222222222214</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9ACD32"/>
                    </a:solidFill>
                  </a:ln>
                </c14:spPr>
              </c14:invertSolidFillFmt>
            </c:ext>
          </c:extLst>
        </c:ser>
        <c:ser>
          <c:idx val="0"/>
          <c:order val="2"/>
          <c:tx>
            <c:strRef>
              <c:f>Sheet1!$D$1</c:f>
              <c:strCache>
                <c:ptCount val="1"/>
                <c:pt idx="0">
                  <c:v>Haugesund</c:v>
                </c:pt>
              </c:strCache>
            </c:strRef>
          </c:tx>
          <c:spPr>
            <a:solidFill>
              <a:srgbClr val="708090"/>
            </a:solidFill>
            <a:ln>
              <a:solidFill>
                <a:srgbClr val="708090"/>
              </a:solidFill>
            </a:ln>
          </c:spPr>
          <c:invertIfNegative val="1"/>
          <c:dLbls>
            <c:numFmt formatCode="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Sheet1!$A$2:$A$19</c:f>
              <c:strCache>
                <c:ptCount val="18"/>
                <c:pt idx="0">
                  <c:v>Bank/finans/forsikring/revisjon </c:v>
                </c:pt>
                <c:pt idx="1">
                  <c:v>Bygg- og anleggsvirksomhet </c:v>
                </c:pt>
                <c:pt idx="2">
                  <c:v>Eiendom/teknisk og annen forretningsmessig tjenesteyting </c:v>
                </c:pt>
                <c:pt idx="3">
                  <c:v>Energi, utenom olje og gass </c:v>
                </c:pt>
                <c:pt idx="4">
                  <c:v>Helse/life science </c:v>
                </c:pt>
                <c:pt idx="5">
                  <c:v>Høgskole/universitet/forskning </c:v>
                </c:pt>
                <c:pt idx="6">
                  <c:v>IT/media/kommunikasjon/tele </c:v>
                </c:pt>
                <c:pt idx="7">
                  <c:v>Konsulentvirksomhet </c:v>
                </c:pt>
                <c:pt idx="8">
                  <c:v>Kultur </c:v>
                </c:pt>
                <c:pt idx="9">
                  <c:v> Marin </c:v>
                </c:pt>
                <c:pt idx="10">
                  <c:v>Maritim </c:v>
                </c:pt>
                <c:pt idx="11">
                  <c:v>Olje og gass </c:v>
                </c:pt>
                <c:pt idx="12">
                  <c:v>Reiseliv, hotell, restaurant </c:v>
                </c:pt>
                <c:pt idx="13">
                  <c:v>Transport/logistikk </c:v>
                </c:pt>
                <c:pt idx="14">
                  <c:v>Varehandel, detalj/engros </c:v>
                </c:pt>
                <c:pt idx="15">
                  <c:v>Øvrig industri</c:v>
                </c:pt>
                <c:pt idx="16">
                  <c:v>Offentlig sektor</c:v>
                </c:pt>
                <c:pt idx="17">
                  <c:v>Annet, spesifiser her</c:v>
                </c:pt>
              </c:strCache>
            </c:strRef>
          </c:cat>
          <c:val>
            <c:numRef>
              <c:f>Sheet1!$D$2:$D$19</c:f>
              <c:numCache>
                <c:formatCode>0.0%</c:formatCode>
                <c:ptCount val="18"/>
                <c:pt idx="0">
                  <c:v>9.1603053435114496</c:v>
                </c:pt>
                <c:pt idx="1">
                  <c:v>14.503816793893129</c:v>
                </c:pt>
                <c:pt idx="2">
                  <c:v>7.6335877862595423</c:v>
                </c:pt>
                <c:pt idx="3">
                  <c:v>2.2900763358778624</c:v>
                </c:pt>
                <c:pt idx="4">
                  <c:v>1.5267175572519085</c:v>
                </c:pt>
                <c:pt idx="5">
                  <c:v>0.76335877862595425</c:v>
                </c:pt>
                <c:pt idx="6">
                  <c:v>6.106870229007634</c:v>
                </c:pt>
                <c:pt idx="7">
                  <c:v>12.213740458015268</c:v>
                </c:pt>
                <c:pt idx="8">
                  <c:v>0</c:v>
                </c:pt>
                <c:pt idx="9">
                  <c:v>0.76335877862595425</c:v>
                </c:pt>
                <c:pt idx="10">
                  <c:v>3.8167938931297711</c:v>
                </c:pt>
                <c:pt idx="11">
                  <c:v>6.106870229007634</c:v>
                </c:pt>
                <c:pt idx="12">
                  <c:v>3.053435114503817</c:v>
                </c:pt>
                <c:pt idx="13">
                  <c:v>4.5801526717557248</c:v>
                </c:pt>
                <c:pt idx="14">
                  <c:v>9.9236641221374047</c:v>
                </c:pt>
                <c:pt idx="15">
                  <c:v>6.106870229007634</c:v>
                </c:pt>
                <c:pt idx="16">
                  <c:v>3.053435114503817</c:v>
                </c:pt>
                <c:pt idx="17">
                  <c:v>8.3969465648854964</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708090"/>
                    </a:solidFill>
                  </a:ln>
                </c14:spPr>
              </c14:invertSolidFillFmt>
            </c:ext>
          </c:extLst>
        </c:ser>
        <c:ser>
          <c:idx val="0"/>
          <c:order val="3"/>
          <c:tx>
            <c:strRef>
              <c:f>Sheet1!$E$1</c:f>
              <c:strCache>
                <c:ptCount val="1"/>
                <c:pt idx="0">
                  <c:v>Stavanger</c:v>
                </c:pt>
              </c:strCache>
            </c:strRef>
          </c:tx>
          <c:spPr>
            <a:solidFill>
              <a:srgbClr val="CD853F"/>
            </a:solidFill>
            <a:ln>
              <a:solidFill>
                <a:srgbClr val="CD853F"/>
              </a:solidFill>
            </a:ln>
          </c:spPr>
          <c:invertIfNegative val="1"/>
          <c:dLbls>
            <c:numFmt formatCode="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Sheet1!$A$2:$A$19</c:f>
              <c:strCache>
                <c:ptCount val="18"/>
                <c:pt idx="0">
                  <c:v>Bank/finans/forsikring/revisjon </c:v>
                </c:pt>
                <c:pt idx="1">
                  <c:v>Bygg- og anleggsvirksomhet </c:v>
                </c:pt>
                <c:pt idx="2">
                  <c:v>Eiendom/teknisk og annen forretningsmessig tjenesteyting </c:v>
                </c:pt>
                <c:pt idx="3">
                  <c:v>Energi, utenom olje og gass </c:v>
                </c:pt>
                <c:pt idx="4">
                  <c:v>Helse/life science </c:v>
                </c:pt>
                <c:pt idx="5">
                  <c:v>Høgskole/universitet/forskning </c:v>
                </c:pt>
                <c:pt idx="6">
                  <c:v>IT/media/kommunikasjon/tele </c:v>
                </c:pt>
                <c:pt idx="7">
                  <c:v>Konsulentvirksomhet </c:v>
                </c:pt>
                <c:pt idx="8">
                  <c:v>Kultur </c:v>
                </c:pt>
                <c:pt idx="9">
                  <c:v> Marin </c:v>
                </c:pt>
                <c:pt idx="10">
                  <c:v>Maritim </c:v>
                </c:pt>
                <c:pt idx="11">
                  <c:v>Olje og gass </c:v>
                </c:pt>
                <c:pt idx="12">
                  <c:v>Reiseliv, hotell, restaurant </c:v>
                </c:pt>
                <c:pt idx="13">
                  <c:v>Transport/logistikk </c:v>
                </c:pt>
                <c:pt idx="14">
                  <c:v>Varehandel, detalj/engros </c:v>
                </c:pt>
                <c:pt idx="15">
                  <c:v>Øvrig industri</c:v>
                </c:pt>
                <c:pt idx="16">
                  <c:v>Offentlig sektor</c:v>
                </c:pt>
                <c:pt idx="17">
                  <c:v>Annet, spesifiser her</c:v>
                </c:pt>
              </c:strCache>
            </c:strRef>
          </c:cat>
          <c:val>
            <c:numRef>
              <c:f>Sheet1!$E$2:$E$19</c:f>
              <c:numCache>
                <c:formatCode>0.0%</c:formatCode>
                <c:ptCount val="18"/>
                <c:pt idx="0">
                  <c:v>6.7647058823529411</c:v>
                </c:pt>
                <c:pt idx="1">
                  <c:v>12.352941176470589</c:v>
                </c:pt>
                <c:pt idx="2">
                  <c:v>4.8529411764705879</c:v>
                </c:pt>
                <c:pt idx="3">
                  <c:v>0.44117647058823528</c:v>
                </c:pt>
                <c:pt idx="4">
                  <c:v>1.911764705882353</c:v>
                </c:pt>
                <c:pt idx="5">
                  <c:v>1.4705882352941178</c:v>
                </c:pt>
                <c:pt idx="6">
                  <c:v>7.2058823529411766</c:v>
                </c:pt>
                <c:pt idx="7">
                  <c:v>12.058823529411764</c:v>
                </c:pt>
                <c:pt idx="8">
                  <c:v>2.3529411764705883</c:v>
                </c:pt>
                <c:pt idx="9">
                  <c:v>1.1764705882352942</c:v>
                </c:pt>
                <c:pt idx="10">
                  <c:v>1.4705882352941178</c:v>
                </c:pt>
                <c:pt idx="11">
                  <c:v>18.529411764705884</c:v>
                </c:pt>
                <c:pt idx="12">
                  <c:v>3.6764705882352939</c:v>
                </c:pt>
                <c:pt idx="13">
                  <c:v>4.117647058823529</c:v>
                </c:pt>
                <c:pt idx="14">
                  <c:v>5.882352941176471</c:v>
                </c:pt>
                <c:pt idx="15">
                  <c:v>3.5294117647058822</c:v>
                </c:pt>
                <c:pt idx="16">
                  <c:v>4.117647058823529</c:v>
                </c:pt>
                <c:pt idx="17">
                  <c:v>8.0882352941176467</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CD853F"/>
                    </a:solidFill>
                  </a:ln>
                </c14:spPr>
              </c14:invertSolidFillFmt>
            </c:ext>
          </c:extLst>
        </c:ser>
        <c:ser>
          <c:idx val="0"/>
          <c:order val="4"/>
          <c:tx>
            <c:strRef>
              <c:f>Sheet1!$F$1</c:f>
              <c:strCache>
                <c:ptCount val="1"/>
                <c:pt idx="0">
                  <c:v>Stord</c:v>
                </c:pt>
              </c:strCache>
            </c:strRef>
          </c:tx>
          <c:spPr>
            <a:solidFill>
              <a:srgbClr val="B22222"/>
            </a:solidFill>
            <a:ln>
              <a:solidFill>
                <a:srgbClr val="B22222"/>
              </a:solidFill>
            </a:ln>
          </c:spPr>
          <c:invertIfNegative val="1"/>
          <c:dLbls>
            <c:numFmt formatCode="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Sheet1!$A$2:$A$19</c:f>
              <c:strCache>
                <c:ptCount val="18"/>
                <c:pt idx="0">
                  <c:v>Bank/finans/forsikring/revisjon </c:v>
                </c:pt>
                <c:pt idx="1">
                  <c:v>Bygg- og anleggsvirksomhet </c:v>
                </c:pt>
                <c:pt idx="2">
                  <c:v>Eiendom/teknisk og annen forretningsmessig tjenesteyting </c:v>
                </c:pt>
                <c:pt idx="3">
                  <c:v>Energi, utenom olje og gass </c:v>
                </c:pt>
                <c:pt idx="4">
                  <c:v>Helse/life science </c:v>
                </c:pt>
                <c:pt idx="5">
                  <c:v>Høgskole/universitet/forskning </c:v>
                </c:pt>
                <c:pt idx="6">
                  <c:v>IT/media/kommunikasjon/tele </c:v>
                </c:pt>
                <c:pt idx="7">
                  <c:v>Konsulentvirksomhet </c:v>
                </c:pt>
                <c:pt idx="8">
                  <c:v>Kultur </c:v>
                </c:pt>
                <c:pt idx="9">
                  <c:v> Marin </c:v>
                </c:pt>
                <c:pt idx="10">
                  <c:v>Maritim </c:v>
                </c:pt>
                <c:pt idx="11">
                  <c:v>Olje og gass </c:v>
                </c:pt>
                <c:pt idx="12">
                  <c:v>Reiseliv, hotell, restaurant </c:v>
                </c:pt>
                <c:pt idx="13">
                  <c:v>Transport/logistikk </c:v>
                </c:pt>
                <c:pt idx="14">
                  <c:v>Varehandel, detalj/engros </c:v>
                </c:pt>
                <c:pt idx="15">
                  <c:v>Øvrig industri</c:v>
                </c:pt>
                <c:pt idx="16">
                  <c:v>Offentlig sektor</c:v>
                </c:pt>
                <c:pt idx="17">
                  <c:v>Annet, spesifiser her</c:v>
                </c:pt>
              </c:strCache>
            </c:strRef>
          </c:cat>
          <c:val>
            <c:numRef>
              <c:f>Sheet1!$F$2:$F$19</c:f>
              <c:numCache>
                <c:formatCode>0.0%</c:formatCode>
                <c:ptCount val="18"/>
                <c:pt idx="0">
                  <c:v>14.285714285714286</c:v>
                </c:pt>
                <c:pt idx="1">
                  <c:v>0</c:v>
                </c:pt>
                <c:pt idx="2">
                  <c:v>14.285714285714286</c:v>
                </c:pt>
                <c:pt idx="3">
                  <c:v>2.3809523809523809</c:v>
                </c:pt>
                <c:pt idx="4">
                  <c:v>0</c:v>
                </c:pt>
                <c:pt idx="5">
                  <c:v>2.3809523809523809</c:v>
                </c:pt>
                <c:pt idx="6">
                  <c:v>4.7619047619047619</c:v>
                </c:pt>
                <c:pt idx="7">
                  <c:v>14.285714285714286</c:v>
                </c:pt>
                <c:pt idx="8">
                  <c:v>2.3809523809523809</c:v>
                </c:pt>
                <c:pt idx="9">
                  <c:v>2.3809523809523809</c:v>
                </c:pt>
                <c:pt idx="10">
                  <c:v>4.7619047619047619</c:v>
                </c:pt>
                <c:pt idx="11">
                  <c:v>4.7619047619047619</c:v>
                </c:pt>
                <c:pt idx="12">
                  <c:v>4.7619047619047619</c:v>
                </c:pt>
                <c:pt idx="13">
                  <c:v>2.3809523809523809</c:v>
                </c:pt>
                <c:pt idx="14">
                  <c:v>9.5238095238095237</c:v>
                </c:pt>
                <c:pt idx="15">
                  <c:v>2.3809523809523809</c:v>
                </c:pt>
                <c:pt idx="16">
                  <c:v>0</c:v>
                </c:pt>
                <c:pt idx="17">
                  <c:v>14.285714285714286</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B22222"/>
                    </a:solidFill>
                  </a:ln>
                </c14:spPr>
              </c14:invertSolidFillFmt>
            </c:ext>
          </c:extLst>
        </c:ser>
        <c:dLbls>
          <c:showLegendKey val="0"/>
          <c:showVal val="0"/>
          <c:showCatName val="0"/>
          <c:showSerName val="0"/>
          <c:showPercent val="0"/>
          <c:showBubbleSize val="0"/>
        </c:dLbls>
        <c:gapWidth val="40"/>
        <c:axId val="153245272"/>
        <c:axId val="153246840"/>
      </c:barChart>
      <c:valAx>
        <c:axId val="153246840"/>
        <c:scaling>
          <c:orientation val="minMax"/>
          <c:max val="100"/>
        </c:scaling>
        <c:delete val="0"/>
        <c:axPos val="b"/>
        <c:majorGridlines>
          <c:spPr>
            <a:ln w="12700" cmpd="sng">
              <a:solidFill>
                <a:srgbClr val="D3D3D3"/>
              </a:solidFill>
              <a:prstDash val="solid"/>
            </a:ln>
          </c:spPr>
        </c:majorGridlines>
        <c:numFmt formatCode="0%" sourceLinked="0"/>
        <c:majorTickMark val="cross"/>
        <c:minorTickMark val="cross"/>
        <c:tickLblPos val="nextTo"/>
        <c:spPr>
          <a:ln>
            <a:noFill/>
          </a:ln>
        </c:spPr>
        <c:txPr>
          <a:bodyPr/>
          <a:lstStyle/>
          <a:p>
            <a:pPr>
              <a:defRPr sz="1000"/>
            </a:pPr>
            <a:endParaRPr lang="nb-NO"/>
          </a:p>
        </c:txPr>
        <c:crossAx val="153245272"/>
        <c:crosses val="max"/>
        <c:crossBetween val="between"/>
        <c:dispUnits>
          <c:builtInUnit val="hundreds"/>
        </c:dispUnits>
      </c:valAx>
      <c:catAx>
        <c:axId val="153245272"/>
        <c:scaling>
          <c:orientation val="maxMin"/>
        </c:scaling>
        <c:delete val="0"/>
        <c:axPos val="l"/>
        <c:numFmt formatCode="General" sourceLinked="1"/>
        <c:majorTickMark val="cross"/>
        <c:minorTickMark val="cross"/>
        <c:tickLblPos val="nextTo"/>
        <c:spPr>
          <a:ln>
            <a:noFill/>
          </a:ln>
        </c:spPr>
        <c:txPr>
          <a:bodyPr/>
          <a:lstStyle/>
          <a:p>
            <a:pPr>
              <a:defRPr sz="1000"/>
            </a:pPr>
            <a:endParaRPr lang="nb-NO"/>
          </a:p>
        </c:txPr>
        <c:crossAx val="153246840"/>
        <c:crosses val="autoZero"/>
        <c:auto val="1"/>
        <c:lblAlgn val="ctr"/>
        <c:lblOffset val="100"/>
        <c:noMultiLvlLbl val="1"/>
      </c:catAx>
    </c:plotArea>
    <c:legend>
      <c:legendPos val="r"/>
      <c:overlay val="0"/>
      <c:txPr>
        <a:bodyPr/>
        <a:lstStyle/>
        <a:p>
          <a:pPr>
            <a:defRPr sz="1000"/>
          </a:pPr>
          <a:endParaRPr lang="nb-NO"/>
        </a:p>
      </c:txPr>
    </c:legend>
    <c:plotVisOnly val="1"/>
    <c:dispBlanksAs val="zero"/>
    <c:showDLblsOverMax val="1"/>
  </c:chart>
  <c:txPr>
    <a:bodyPr/>
    <a:lstStyle/>
    <a:p>
      <a:pPr>
        <a:defRPr sz="1800"/>
      </a:pPr>
      <a:endParaRPr lang="nb-NO"/>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1"/>
  <c:lang val="nb-NO"/>
  <c:roundedCorners val="1"/>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Hva vurderer du som regionens største utfordring i et fem års perspektiv? Inntil fire svar</c:v>
                </c:pt>
              </c:strCache>
            </c:strRef>
          </c:tx>
          <c:spPr>
            <a:solidFill>
              <a:srgbClr val="4682B4"/>
            </a:solidFill>
            <a:ln>
              <a:solidFill>
                <a:srgbClr val="4682B4"/>
              </a:solidFill>
            </a:ln>
          </c:spPr>
          <c:invertIfNegative val="1"/>
          <c:dLbls>
            <c:numFmt formatCode="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Sheet1!$A$2:$A$15</c:f>
              <c:strCache>
                <c:ptCount val="14"/>
                <c:pt idx="0">
                  <c:v>Restriksjoner fra statlig nivå (Fylkesmann, departement etc.)</c:v>
                </c:pt>
                <c:pt idx="1">
                  <c:v>Tilrettelegging av næringsareal</c:v>
                </c:pt>
                <c:pt idx="2">
                  <c:v>Tilrettelegging av boligareal</c:v>
                </c:pt>
                <c:pt idx="3">
                  <c:v>Forbedret kollektivnett (buss og bane)</c:v>
                </c:pt>
                <c:pt idx="4">
                  <c:v>Å få et fremtidsrettet transportsystem</c:v>
                </c:pt>
                <c:pt idx="5">
                  <c:v>Forbedre regionalt samarbeid</c:v>
                </c:pt>
                <c:pt idx="6">
                  <c:v>Rekruttere kompetent arbeidskraft</c:v>
                </c:pt>
                <c:pt idx="7">
                  <c:v>Øke kvaliteten i grunn- og videregående skole</c:v>
                </c:pt>
                <c:pt idx="8">
                  <c:v>Øke innovasjons- og omstillingsevne</c:v>
                </c:pt>
                <c:pt idx="9">
                  <c:v>Klima- og miljøutfordringer</c:v>
                </c:pt>
                <c:pt idx="10">
                  <c:v>Beholde\øke konkurransekraft på internasjonale markeder</c:v>
                </c:pt>
                <c:pt idx="11">
                  <c:v>Stigende lønnsnivå</c:v>
                </c:pt>
                <c:pt idx="12">
                  <c:v>Økt konkurranse fra internasjonale nettaktører</c:v>
                </c:pt>
                <c:pt idx="13">
                  <c:v>Lav oljepris</c:v>
                </c:pt>
              </c:strCache>
            </c:strRef>
          </c:cat>
          <c:val>
            <c:numRef>
              <c:f>Sheet1!$B$2:$B$15</c:f>
              <c:numCache>
                <c:formatCode>0.0%</c:formatCode>
                <c:ptCount val="14"/>
                <c:pt idx="0">
                  <c:v>17.794970986460349</c:v>
                </c:pt>
                <c:pt idx="1">
                  <c:v>11.605415860735009</c:v>
                </c:pt>
                <c:pt idx="2">
                  <c:v>18.24629271437782</c:v>
                </c:pt>
                <c:pt idx="3">
                  <c:v>25.274016763378466</c:v>
                </c:pt>
                <c:pt idx="4">
                  <c:v>49.065119277885238</c:v>
                </c:pt>
                <c:pt idx="5">
                  <c:v>20.245003223726627</c:v>
                </c:pt>
                <c:pt idx="6">
                  <c:v>27.595099935525468</c:v>
                </c:pt>
                <c:pt idx="7">
                  <c:v>10.767246937459703</c:v>
                </c:pt>
                <c:pt idx="8">
                  <c:v>43.004513217279175</c:v>
                </c:pt>
                <c:pt idx="9">
                  <c:v>14.313346228239846</c:v>
                </c:pt>
                <c:pt idx="10">
                  <c:v>27.014829142488718</c:v>
                </c:pt>
                <c:pt idx="11">
                  <c:v>22.952933591231464</c:v>
                </c:pt>
                <c:pt idx="12">
                  <c:v>8.2527401676337853</c:v>
                </c:pt>
                <c:pt idx="13">
                  <c:v>40.490006447453254</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4682B4"/>
                    </a:solidFill>
                  </a:ln>
                </c14:spPr>
              </c14:invertSolidFillFmt>
            </c:ext>
          </c:extLst>
        </c:ser>
        <c:ser>
          <c:idx val="0"/>
          <c:order val="1"/>
          <c:tx>
            <c:strRef>
              <c:f>Sheet1!$C$1</c:f>
              <c:strCache>
                <c:ptCount val="1"/>
                <c:pt idx="0">
                  <c:v>Bergen </c:v>
                </c:pt>
              </c:strCache>
            </c:strRef>
          </c:tx>
          <c:spPr>
            <a:solidFill>
              <a:srgbClr val="9ACD32"/>
            </a:solidFill>
            <a:ln>
              <a:solidFill>
                <a:srgbClr val="9ACD32"/>
              </a:solidFill>
            </a:ln>
          </c:spPr>
          <c:invertIfNegative val="1"/>
          <c:dLbls>
            <c:numFmt formatCode="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Sheet1!$A$2:$A$15</c:f>
              <c:strCache>
                <c:ptCount val="14"/>
                <c:pt idx="0">
                  <c:v>Restriksjoner fra statlig nivå (Fylkesmann, departement etc.)</c:v>
                </c:pt>
                <c:pt idx="1">
                  <c:v>Tilrettelegging av næringsareal</c:v>
                </c:pt>
                <c:pt idx="2">
                  <c:v>Tilrettelegging av boligareal</c:v>
                </c:pt>
                <c:pt idx="3">
                  <c:v>Forbedret kollektivnett (buss og bane)</c:v>
                </c:pt>
                <c:pt idx="4">
                  <c:v>Å få et fremtidsrettet transportsystem</c:v>
                </c:pt>
                <c:pt idx="5">
                  <c:v>Forbedre regionalt samarbeid</c:v>
                </c:pt>
                <c:pt idx="6">
                  <c:v>Rekruttere kompetent arbeidskraft</c:v>
                </c:pt>
                <c:pt idx="7">
                  <c:v>Øke kvaliteten i grunn- og videregående skole</c:v>
                </c:pt>
                <c:pt idx="8">
                  <c:v>Øke innovasjons- og omstillingsevne</c:v>
                </c:pt>
                <c:pt idx="9">
                  <c:v>Klima- og miljøutfordringer</c:v>
                </c:pt>
                <c:pt idx="10">
                  <c:v>Beholde\øke konkurransekraft på internasjonale markeder</c:v>
                </c:pt>
                <c:pt idx="11">
                  <c:v>Stigende lønnsnivå</c:v>
                </c:pt>
                <c:pt idx="12">
                  <c:v>Økt konkurranse fra internasjonale nettaktører</c:v>
                </c:pt>
                <c:pt idx="13">
                  <c:v>Lav oljepris</c:v>
                </c:pt>
              </c:strCache>
            </c:strRef>
          </c:cat>
          <c:val>
            <c:numRef>
              <c:f>Sheet1!$C$2:$C$15</c:f>
              <c:numCache>
                <c:formatCode>0.0%</c:formatCode>
                <c:ptCount val="14"/>
                <c:pt idx="0">
                  <c:v>16.243654822335024</c:v>
                </c:pt>
                <c:pt idx="1">
                  <c:v>11.167512690355331</c:v>
                </c:pt>
                <c:pt idx="2">
                  <c:v>21.319796954314722</c:v>
                </c:pt>
                <c:pt idx="3">
                  <c:v>24.196277495769881</c:v>
                </c:pt>
                <c:pt idx="4">
                  <c:v>45.17766497461929</c:v>
                </c:pt>
                <c:pt idx="5">
                  <c:v>17.766497461928935</c:v>
                </c:pt>
                <c:pt idx="6">
                  <c:v>29.272419627749578</c:v>
                </c:pt>
                <c:pt idx="7">
                  <c:v>10.998307952622673</c:v>
                </c:pt>
                <c:pt idx="8">
                  <c:v>45.008460236886634</c:v>
                </c:pt>
                <c:pt idx="9">
                  <c:v>20.981387478849406</c:v>
                </c:pt>
                <c:pt idx="10">
                  <c:v>26.395939086294415</c:v>
                </c:pt>
                <c:pt idx="11">
                  <c:v>21.996615905245346</c:v>
                </c:pt>
                <c:pt idx="12">
                  <c:v>9.8138747884940774</c:v>
                </c:pt>
                <c:pt idx="13">
                  <c:v>35.194585448392552</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9ACD32"/>
                    </a:solidFill>
                  </a:ln>
                </c14:spPr>
              </c14:invertSolidFillFmt>
            </c:ext>
          </c:extLst>
        </c:ser>
        <c:ser>
          <c:idx val="0"/>
          <c:order val="2"/>
          <c:tx>
            <c:strRef>
              <c:f>Sheet1!$D$1</c:f>
              <c:strCache>
                <c:ptCount val="1"/>
                <c:pt idx="0">
                  <c:v>Haugesund</c:v>
                </c:pt>
              </c:strCache>
            </c:strRef>
          </c:tx>
          <c:spPr>
            <a:solidFill>
              <a:srgbClr val="708090"/>
            </a:solidFill>
            <a:ln>
              <a:solidFill>
                <a:srgbClr val="708090"/>
              </a:solidFill>
            </a:ln>
          </c:spPr>
          <c:invertIfNegative val="1"/>
          <c:dLbls>
            <c:numFmt formatCode="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Sheet1!$A$2:$A$15</c:f>
              <c:strCache>
                <c:ptCount val="14"/>
                <c:pt idx="0">
                  <c:v>Restriksjoner fra statlig nivå (Fylkesmann, departement etc.)</c:v>
                </c:pt>
                <c:pt idx="1">
                  <c:v>Tilrettelegging av næringsareal</c:v>
                </c:pt>
                <c:pt idx="2">
                  <c:v>Tilrettelegging av boligareal</c:v>
                </c:pt>
                <c:pt idx="3">
                  <c:v>Forbedret kollektivnett (buss og bane)</c:v>
                </c:pt>
                <c:pt idx="4">
                  <c:v>Å få et fremtidsrettet transportsystem</c:v>
                </c:pt>
                <c:pt idx="5">
                  <c:v>Forbedre regionalt samarbeid</c:v>
                </c:pt>
                <c:pt idx="6">
                  <c:v>Rekruttere kompetent arbeidskraft</c:v>
                </c:pt>
                <c:pt idx="7">
                  <c:v>Øke kvaliteten i grunn- og videregående skole</c:v>
                </c:pt>
                <c:pt idx="8">
                  <c:v>Øke innovasjons- og omstillingsevne</c:v>
                </c:pt>
                <c:pt idx="9">
                  <c:v>Klima- og miljøutfordringer</c:v>
                </c:pt>
                <c:pt idx="10">
                  <c:v>Beholde\øke konkurransekraft på internasjonale markeder</c:v>
                </c:pt>
                <c:pt idx="11">
                  <c:v>Stigende lønnsnivå</c:v>
                </c:pt>
                <c:pt idx="12">
                  <c:v>Økt konkurranse fra internasjonale nettaktører</c:v>
                </c:pt>
                <c:pt idx="13">
                  <c:v>Lav oljepris</c:v>
                </c:pt>
              </c:strCache>
            </c:strRef>
          </c:cat>
          <c:val>
            <c:numRef>
              <c:f>Sheet1!$D$2:$D$15</c:f>
              <c:numCache>
                <c:formatCode>0.0%</c:formatCode>
                <c:ptCount val="14"/>
                <c:pt idx="0">
                  <c:v>24.81203007518797</c:v>
                </c:pt>
                <c:pt idx="1">
                  <c:v>12.781954887218046</c:v>
                </c:pt>
                <c:pt idx="2">
                  <c:v>10.526315789473685</c:v>
                </c:pt>
                <c:pt idx="3">
                  <c:v>14.285714285714286</c:v>
                </c:pt>
                <c:pt idx="4">
                  <c:v>49.624060150375939</c:v>
                </c:pt>
                <c:pt idx="5">
                  <c:v>37.593984962406012</c:v>
                </c:pt>
                <c:pt idx="6">
                  <c:v>35.338345864661655</c:v>
                </c:pt>
                <c:pt idx="7">
                  <c:v>11.278195488721805</c:v>
                </c:pt>
                <c:pt idx="8">
                  <c:v>38.345864661654133</c:v>
                </c:pt>
                <c:pt idx="9">
                  <c:v>8.2706766917293226</c:v>
                </c:pt>
                <c:pt idx="10">
                  <c:v>24.81203007518797</c:v>
                </c:pt>
                <c:pt idx="11">
                  <c:v>24.81203007518797</c:v>
                </c:pt>
                <c:pt idx="12">
                  <c:v>12.030075187969924</c:v>
                </c:pt>
                <c:pt idx="13">
                  <c:v>35.338345864661655</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708090"/>
                    </a:solidFill>
                  </a:ln>
                </c14:spPr>
              </c14:invertSolidFillFmt>
            </c:ext>
          </c:extLst>
        </c:ser>
        <c:ser>
          <c:idx val="0"/>
          <c:order val="3"/>
          <c:tx>
            <c:strRef>
              <c:f>Sheet1!$E$1</c:f>
              <c:strCache>
                <c:ptCount val="1"/>
                <c:pt idx="0">
                  <c:v>Stavanger</c:v>
                </c:pt>
              </c:strCache>
            </c:strRef>
          </c:tx>
          <c:spPr>
            <a:solidFill>
              <a:srgbClr val="CD853F"/>
            </a:solidFill>
            <a:ln>
              <a:solidFill>
                <a:srgbClr val="CD853F"/>
              </a:solidFill>
            </a:ln>
          </c:spPr>
          <c:invertIfNegative val="1"/>
          <c:dLbls>
            <c:numFmt formatCode="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Sheet1!$A$2:$A$15</c:f>
              <c:strCache>
                <c:ptCount val="14"/>
                <c:pt idx="0">
                  <c:v>Restriksjoner fra statlig nivå (Fylkesmann, departement etc.)</c:v>
                </c:pt>
                <c:pt idx="1">
                  <c:v>Tilrettelegging av næringsareal</c:v>
                </c:pt>
                <c:pt idx="2">
                  <c:v>Tilrettelegging av boligareal</c:v>
                </c:pt>
                <c:pt idx="3">
                  <c:v>Forbedret kollektivnett (buss og bane)</c:v>
                </c:pt>
                <c:pt idx="4">
                  <c:v>Å få et fremtidsrettet transportsystem</c:v>
                </c:pt>
                <c:pt idx="5">
                  <c:v>Forbedre regionalt samarbeid</c:v>
                </c:pt>
                <c:pt idx="6">
                  <c:v>Rekruttere kompetent arbeidskraft</c:v>
                </c:pt>
                <c:pt idx="7">
                  <c:v>Øke kvaliteten i grunn- og videregående skole</c:v>
                </c:pt>
                <c:pt idx="8">
                  <c:v>Øke innovasjons- og omstillingsevne</c:v>
                </c:pt>
                <c:pt idx="9">
                  <c:v>Klima- og miljøutfordringer</c:v>
                </c:pt>
                <c:pt idx="10">
                  <c:v>Beholde\øke konkurransekraft på internasjonale markeder</c:v>
                </c:pt>
                <c:pt idx="11">
                  <c:v>Stigende lønnsnivå</c:v>
                </c:pt>
                <c:pt idx="12">
                  <c:v>Økt konkurranse fra internasjonale nettaktører</c:v>
                </c:pt>
                <c:pt idx="13">
                  <c:v>Lav oljepris</c:v>
                </c:pt>
              </c:strCache>
            </c:strRef>
          </c:cat>
          <c:val>
            <c:numRef>
              <c:f>Sheet1!$E$2:$E$15</c:f>
              <c:numCache>
                <c:formatCode>0.0%</c:formatCode>
                <c:ptCount val="14"/>
                <c:pt idx="0">
                  <c:v>16.545718432510885</c:v>
                </c:pt>
                <c:pt idx="1">
                  <c:v>9.7242380261248194</c:v>
                </c:pt>
                <c:pt idx="2">
                  <c:v>16.545718432510885</c:v>
                </c:pt>
                <c:pt idx="3">
                  <c:v>29.753265602322205</c:v>
                </c:pt>
                <c:pt idx="4">
                  <c:v>53.410740203193036</c:v>
                </c:pt>
                <c:pt idx="5">
                  <c:v>19.158200290275762</c:v>
                </c:pt>
                <c:pt idx="6">
                  <c:v>21.915820029027575</c:v>
                </c:pt>
                <c:pt idx="7">
                  <c:v>10.014513788098693</c:v>
                </c:pt>
                <c:pt idx="8">
                  <c:v>45.137880986937589</c:v>
                </c:pt>
                <c:pt idx="9">
                  <c:v>11.901306240928882</c:v>
                </c:pt>
                <c:pt idx="10">
                  <c:v>27.576197387518143</c:v>
                </c:pt>
                <c:pt idx="11">
                  <c:v>21.915820029027575</c:v>
                </c:pt>
                <c:pt idx="12">
                  <c:v>5.9506531204644411</c:v>
                </c:pt>
                <c:pt idx="13">
                  <c:v>49.492017416545721</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CD853F"/>
                    </a:solidFill>
                  </a:ln>
                </c14:spPr>
              </c14:invertSolidFillFmt>
            </c:ext>
          </c:extLst>
        </c:ser>
        <c:ser>
          <c:idx val="0"/>
          <c:order val="4"/>
          <c:tx>
            <c:strRef>
              <c:f>Sheet1!$F$1</c:f>
              <c:strCache>
                <c:ptCount val="1"/>
                <c:pt idx="0">
                  <c:v>Stord</c:v>
                </c:pt>
              </c:strCache>
            </c:strRef>
          </c:tx>
          <c:spPr>
            <a:solidFill>
              <a:srgbClr val="B22222"/>
            </a:solidFill>
            <a:ln>
              <a:solidFill>
                <a:srgbClr val="B22222"/>
              </a:solidFill>
            </a:ln>
          </c:spPr>
          <c:invertIfNegative val="1"/>
          <c:dLbls>
            <c:numFmt formatCode="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Sheet1!$A$2:$A$15</c:f>
              <c:strCache>
                <c:ptCount val="14"/>
                <c:pt idx="0">
                  <c:v>Restriksjoner fra statlig nivå (Fylkesmann, departement etc.)</c:v>
                </c:pt>
                <c:pt idx="1">
                  <c:v>Tilrettelegging av næringsareal</c:v>
                </c:pt>
                <c:pt idx="2">
                  <c:v>Tilrettelegging av boligareal</c:v>
                </c:pt>
                <c:pt idx="3">
                  <c:v>Forbedret kollektivnett (buss og bane)</c:v>
                </c:pt>
                <c:pt idx="4">
                  <c:v>Å få et fremtidsrettet transportsystem</c:v>
                </c:pt>
                <c:pt idx="5">
                  <c:v>Forbedre regionalt samarbeid</c:v>
                </c:pt>
                <c:pt idx="6">
                  <c:v>Rekruttere kompetent arbeidskraft</c:v>
                </c:pt>
                <c:pt idx="7">
                  <c:v>Øke kvaliteten i grunn- og videregående skole</c:v>
                </c:pt>
                <c:pt idx="8">
                  <c:v>Øke innovasjons- og omstillingsevne</c:v>
                </c:pt>
                <c:pt idx="9">
                  <c:v>Klima- og miljøutfordringer</c:v>
                </c:pt>
                <c:pt idx="10">
                  <c:v>Beholde\øke konkurransekraft på internasjonale markeder</c:v>
                </c:pt>
                <c:pt idx="11">
                  <c:v>Stigende lønnsnivå</c:v>
                </c:pt>
                <c:pt idx="12">
                  <c:v>Økt konkurranse fra internasjonale nettaktører</c:v>
                </c:pt>
                <c:pt idx="13">
                  <c:v>Lav oljepris</c:v>
                </c:pt>
              </c:strCache>
            </c:strRef>
          </c:cat>
          <c:val>
            <c:numRef>
              <c:f>Sheet1!$F$2:$F$15</c:f>
              <c:numCache>
                <c:formatCode>0.0%</c:formatCode>
                <c:ptCount val="14"/>
                <c:pt idx="0">
                  <c:v>19.047619047619047</c:v>
                </c:pt>
                <c:pt idx="1">
                  <c:v>7.1428571428571432</c:v>
                </c:pt>
                <c:pt idx="2">
                  <c:v>16.666666666666668</c:v>
                </c:pt>
                <c:pt idx="3">
                  <c:v>7.1428571428571432</c:v>
                </c:pt>
                <c:pt idx="4">
                  <c:v>54.761904761904759</c:v>
                </c:pt>
                <c:pt idx="5">
                  <c:v>40.476190476190474</c:v>
                </c:pt>
                <c:pt idx="6">
                  <c:v>26.19047619047619</c:v>
                </c:pt>
                <c:pt idx="7">
                  <c:v>4.7619047619047619</c:v>
                </c:pt>
                <c:pt idx="8">
                  <c:v>45.238095238095241</c:v>
                </c:pt>
                <c:pt idx="9">
                  <c:v>4.7619047619047619</c:v>
                </c:pt>
                <c:pt idx="10">
                  <c:v>45.238095238095241</c:v>
                </c:pt>
                <c:pt idx="11">
                  <c:v>19.047619047619047</c:v>
                </c:pt>
                <c:pt idx="12">
                  <c:v>7.1428571428571432</c:v>
                </c:pt>
                <c:pt idx="13">
                  <c:v>33.333333333333336</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B22222"/>
                    </a:solidFill>
                  </a:ln>
                </c14:spPr>
              </c14:invertSolidFillFmt>
            </c:ext>
          </c:extLst>
        </c:ser>
        <c:dLbls>
          <c:showLegendKey val="0"/>
          <c:showVal val="0"/>
          <c:showCatName val="0"/>
          <c:showSerName val="0"/>
          <c:showPercent val="0"/>
          <c:showBubbleSize val="0"/>
        </c:dLbls>
        <c:gapWidth val="40"/>
        <c:axId val="153244880"/>
        <c:axId val="153243312"/>
      </c:barChart>
      <c:valAx>
        <c:axId val="153243312"/>
        <c:scaling>
          <c:orientation val="minMax"/>
          <c:max val="100"/>
        </c:scaling>
        <c:delete val="0"/>
        <c:axPos val="b"/>
        <c:majorGridlines>
          <c:spPr>
            <a:ln w="12700" cmpd="sng">
              <a:solidFill>
                <a:srgbClr val="D3D3D3"/>
              </a:solidFill>
              <a:prstDash val="solid"/>
            </a:ln>
          </c:spPr>
        </c:majorGridlines>
        <c:title>
          <c:tx>
            <c:rich>
              <a:bodyPr/>
              <a:lstStyle/>
              <a:p>
                <a:pPr>
                  <a:defRPr sz="1000"/>
                </a:pPr>
                <a:r>
                  <a:rPr lang="nb-NO"/>
                  <a:t>Prosent</a:t>
                </a:r>
              </a:p>
            </c:rich>
          </c:tx>
          <c:overlay val="0"/>
        </c:title>
        <c:numFmt formatCode="0%" sourceLinked="0"/>
        <c:majorTickMark val="cross"/>
        <c:minorTickMark val="cross"/>
        <c:tickLblPos val="nextTo"/>
        <c:spPr>
          <a:ln>
            <a:noFill/>
          </a:ln>
        </c:spPr>
        <c:txPr>
          <a:bodyPr/>
          <a:lstStyle/>
          <a:p>
            <a:pPr>
              <a:defRPr sz="1000"/>
            </a:pPr>
            <a:endParaRPr lang="nb-NO"/>
          </a:p>
        </c:txPr>
        <c:crossAx val="153244880"/>
        <c:crosses val="max"/>
        <c:crossBetween val="between"/>
        <c:dispUnits>
          <c:builtInUnit val="hundreds"/>
        </c:dispUnits>
      </c:valAx>
      <c:catAx>
        <c:axId val="153244880"/>
        <c:scaling>
          <c:orientation val="maxMin"/>
        </c:scaling>
        <c:delete val="0"/>
        <c:axPos val="l"/>
        <c:numFmt formatCode="General" sourceLinked="1"/>
        <c:majorTickMark val="cross"/>
        <c:minorTickMark val="cross"/>
        <c:tickLblPos val="nextTo"/>
        <c:spPr>
          <a:ln>
            <a:noFill/>
          </a:ln>
        </c:spPr>
        <c:txPr>
          <a:bodyPr/>
          <a:lstStyle/>
          <a:p>
            <a:pPr>
              <a:defRPr sz="1000"/>
            </a:pPr>
            <a:endParaRPr lang="nb-NO"/>
          </a:p>
        </c:txPr>
        <c:crossAx val="153243312"/>
        <c:crosses val="autoZero"/>
        <c:auto val="1"/>
        <c:lblAlgn val="ctr"/>
        <c:lblOffset val="100"/>
        <c:noMultiLvlLbl val="1"/>
      </c:catAx>
    </c:plotArea>
    <c:legend>
      <c:legendPos val="r"/>
      <c:overlay val="0"/>
      <c:txPr>
        <a:bodyPr/>
        <a:lstStyle/>
        <a:p>
          <a:pPr>
            <a:defRPr sz="1000"/>
          </a:pPr>
          <a:endParaRPr lang="nb-NO"/>
        </a:p>
      </c:txPr>
    </c:legend>
    <c:plotVisOnly val="1"/>
    <c:dispBlanksAs val="zero"/>
    <c:showDLblsOverMax val="1"/>
  </c:chart>
  <c:txPr>
    <a:bodyPr/>
    <a:lstStyle/>
    <a:p>
      <a:pPr>
        <a:defRPr sz="1800"/>
      </a:pPr>
      <a:endParaRPr lang="nb-NO"/>
    </a:p>
  </c:txPr>
  <c:externalData r:id="rId1">
    <c:autoUpdate val="0"/>
  </c:externalData>
  <c:userShapes r:id="rId2"/>
</c:chartSpace>
</file>

<file path=ppt/charts/chart4.xml><?xml version="1.0" encoding="utf-8"?>
<c:chartSpace xmlns:c="http://schemas.openxmlformats.org/drawingml/2006/chart" xmlns:a="http://schemas.openxmlformats.org/drawingml/2006/main" xmlns:r="http://schemas.openxmlformats.org/officeDocument/2006/relationships">
  <c:date1904 val="1"/>
  <c:lang val="nb-NO"/>
  <c:roundedCorners val="1"/>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Hvordan ser det per dato ut til at bedriftens økonomiske resultat blir for 2015?</c:v>
                </c:pt>
              </c:strCache>
            </c:strRef>
          </c:tx>
          <c:spPr>
            <a:solidFill>
              <a:srgbClr val="4682B4"/>
            </a:solidFill>
            <a:ln>
              <a:solidFill>
                <a:srgbClr val="4682B4"/>
              </a:solidFill>
            </a:ln>
          </c:spPr>
          <c:invertIfNegative val="1"/>
          <c:dLbls>
            <c:numFmt formatCode="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Sheet1!$A$2:$A$8</c:f>
              <c:strCache>
                <c:ptCount val="7"/>
                <c:pt idx="0">
                  <c:v>Nedgang på 50 prosent eller mer</c:v>
                </c:pt>
                <c:pt idx="1">
                  <c:v>Nedgang 21-49 prosent</c:v>
                </c:pt>
                <c:pt idx="2">
                  <c:v>Nedgang inntil 20 prosent</c:v>
                </c:pt>
                <c:pt idx="3">
                  <c:v>Som i 2014</c:v>
                </c:pt>
                <c:pt idx="4">
                  <c:v>Vekst inntil 20 prosent</c:v>
                </c:pt>
                <c:pt idx="5">
                  <c:v>Vekst 21-49 prosent </c:v>
                </c:pt>
                <c:pt idx="6">
                  <c:v>Vekst på 50 prosent eller mer</c:v>
                </c:pt>
              </c:strCache>
            </c:strRef>
          </c:cat>
          <c:val>
            <c:numRef>
              <c:f>Sheet1!$B$2:$B$8</c:f>
              <c:numCache>
                <c:formatCode>0.0%</c:formatCode>
                <c:ptCount val="7"/>
                <c:pt idx="0">
                  <c:v>1.9493177387914229</c:v>
                </c:pt>
                <c:pt idx="1">
                  <c:v>6.5627030539311244</c:v>
                </c:pt>
                <c:pt idx="2">
                  <c:v>17.673814165042234</c:v>
                </c:pt>
                <c:pt idx="3">
                  <c:v>46.913580246913583</c:v>
                </c:pt>
                <c:pt idx="4">
                  <c:v>21.572449642625081</c:v>
                </c:pt>
                <c:pt idx="5">
                  <c:v>3.1189083820662766</c:v>
                </c:pt>
                <c:pt idx="6">
                  <c:v>2.2092267706302793</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4682B4"/>
                    </a:solidFill>
                  </a:ln>
                </c14:spPr>
              </c14:invertSolidFillFmt>
            </c:ext>
          </c:extLst>
        </c:ser>
        <c:ser>
          <c:idx val="0"/>
          <c:order val="1"/>
          <c:tx>
            <c:strRef>
              <c:f>Sheet1!$C$1</c:f>
              <c:strCache>
                <c:ptCount val="1"/>
                <c:pt idx="0">
                  <c:v>Bergen </c:v>
                </c:pt>
              </c:strCache>
            </c:strRef>
          </c:tx>
          <c:spPr>
            <a:solidFill>
              <a:srgbClr val="9ACD32"/>
            </a:solidFill>
            <a:ln>
              <a:solidFill>
                <a:srgbClr val="9ACD32"/>
              </a:solidFill>
            </a:ln>
          </c:spPr>
          <c:invertIfNegative val="1"/>
          <c:dLbls>
            <c:numFmt formatCode="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Sheet1!$A$2:$A$8</c:f>
              <c:strCache>
                <c:ptCount val="7"/>
                <c:pt idx="0">
                  <c:v>Nedgang på 50 prosent eller mer</c:v>
                </c:pt>
                <c:pt idx="1">
                  <c:v>Nedgang 21-49 prosent</c:v>
                </c:pt>
                <c:pt idx="2">
                  <c:v>Nedgang inntil 20 prosent</c:v>
                </c:pt>
                <c:pt idx="3">
                  <c:v>Som i 2014</c:v>
                </c:pt>
                <c:pt idx="4">
                  <c:v>Vekst inntil 20 prosent</c:v>
                </c:pt>
                <c:pt idx="5">
                  <c:v>Vekst 21-49 prosent </c:v>
                </c:pt>
                <c:pt idx="6">
                  <c:v>Vekst på 50 prosent eller mer</c:v>
                </c:pt>
              </c:strCache>
            </c:strRef>
          </c:cat>
          <c:val>
            <c:numRef>
              <c:f>Sheet1!$C$2:$C$8</c:f>
              <c:numCache>
                <c:formatCode>0.0%</c:formatCode>
                <c:ptCount val="7"/>
                <c:pt idx="0">
                  <c:v>1.0291595197255574</c:v>
                </c:pt>
                <c:pt idx="1">
                  <c:v>6.0034305317324188</c:v>
                </c:pt>
                <c:pt idx="2">
                  <c:v>16.295025728987994</c:v>
                </c:pt>
                <c:pt idx="3">
                  <c:v>46.655231560891941</c:v>
                </c:pt>
                <c:pt idx="4">
                  <c:v>24.528301886792452</c:v>
                </c:pt>
                <c:pt idx="5">
                  <c:v>3.6020583190394513</c:v>
                </c:pt>
                <c:pt idx="6">
                  <c:v>1.8867924528301887</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9ACD32"/>
                    </a:solidFill>
                  </a:ln>
                </c14:spPr>
              </c14:invertSolidFillFmt>
            </c:ext>
          </c:extLst>
        </c:ser>
        <c:ser>
          <c:idx val="0"/>
          <c:order val="2"/>
          <c:tx>
            <c:strRef>
              <c:f>Sheet1!$D$1</c:f>
              <c:strCache>
                <c:ptCount val="1"/>
                <c:pt idx="0">
                  <c:v>Haugesund</c:v>
                </c:pt>
              </c:strCache>
            </c:strRef>
          </c:tx>
          <c:spPr>
            <a:solidFill>
              <a:srgbClr val="708090"/>
            </a:solidFill>
            <a:ln>
              <a:solidFill>
                <a:srgbClr val="708090"/>
              </a:solidFill>
            </a:ln>
          </c:spPr>
          <c:invertIfNegative val="1"/>
          <c:dLbls>
            <c:numFmt formatCode="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Sheet1!$A$2:$A$8</c:f>
              <c:strCache>
                <c:ptCount val="7"/>
                <c:pt idx="0">
                  <c:v>Nedgang på 50 prosent eller mer</c:v>
                </c:pt>
                <c:pt idx="1">
                  <c:v>Nedgang 21-49 prosent</c:v>
                </c:pt>
                <c:pt idx="2">
                  <c:v>Nedgang inntil 20 prosent</c:v>
                </c:pt>
                <c:pt idx="3">
                  <c:v>Som i 2014</c:v>
                </c:pt>
                <c:pt idx="4">
                  <c:v>Vekst inntil 20 prosent</c:v>
                </c:pt>
                <c:pt idx="5">
                  <c:v>Vekst 21-49 prosent </c:v>
                </c:pt>
                <c:pt idx="6">
                  <c:v>Vekst på 50 prosent eller mer</c:v>
                </c:pt>
              </c:strCache>
            </c:strRef>
          </c:cat>
          <c:val>
            <c:numRef>
              <c:f>Sheet1!$D$2:$D$8</c:f>
              <c:numCache>
                <c:formatCode>0.0%</c:formatCode>
                <c:ptCount val="7"/>
                <c:pt idx="0">
                  <c:v>0</c:v>
                </c:pt>
                <c:pt idx="1">
                  <c:v>5.9701492537313436</c:v>
                </c:pt>
                <c:pt idx="2">
                  <c:v>9.7014925373134329</c:v>
                </c:pt>
                <c:pt idx="3">
                  <c:v>51.492537313432834</c:v>
                </c:pt>
                <c:pt idx="4">
                  <c:v>24.626865671641792</c:v>
                </c:pt>
                <c:pt idx="5">
                  <c:v>5.2238805970149258</c:v>
                </c:pt>
                <c:pt idx="6">
                  <c:v>2.9850746268656718</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708090"/>
                    </a:solidFill>
                  </a:ln>
                </c14:spPr>
              </c14:invertSolidFillFmt>
            </c:ext>
          </c:extLst>
        </c:ser>
        <c:ser>
          <c:idx val="0"/>
          <c:order val="3"/>
          <c:tx>
            <c:strRef>
              <c:f>Sheet1!$E$1</c:f>
              <c:strCache>
                <c:ptCount val="1"/>
                <c:pt idx="0">
                  <c:v>Stavanger</c:v>
                </c:pt>
              </c:strCache>
            </c:strRef>
          </c:tx>
          <c:spPr>
            <a:solidFill>
              <a:srgbClr val="CD853F"/>
            </a:solidFill>
            <a:ln>
              <a:solidFill>
                <a:srgbClr val="CD853F"/>
              </a:solidFill>
            </a:ln>
          </c:spPr>
          <c:invertIfNegative val="1"/>
          <c:dLbls>
            <c:numFmt formatCode="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Sheet1!$A$2:$A$8</c:f>
              <c:strCache>
                <c:ptCount val="7"/>
                <c:pt idx="0">
                  <c:v>Nedgang på 50 prosent eller mer</c:v>
                </c:pt>
                <c:pt idx="1">
                  <c:v>Nedgang 21-49 prosent</c:v>
                </c:pt>
                <c:pt idx="2">
                  <c:v>Nedgang inntil 20 prosent</c:v>
                </c:pt>
                <c:pt idx="3">
                  <c:v>Som i 2014</c:v>
                </c:pt>
                <c:pt idx="4">
                  <c:v>Vekst inntil 20 prosent</c:v>
                </c:pt>
                <c:pt idx="5">
                  <c:v>Vekst 21-49 prosent </c:v>
                </c:pt>
                <c:pt idx="6">
                  <c:v>Vekst på 50 prosent eller mer</c:v>
                </c:pt>
              </c:strCache>
            </c:strRef>
          </c:cat>
          <c:val>
            <c:numRef>
              <c:f>Sheet1!$E$2:$E$8</c:f>
              <c:numCache>
                <c:formatCode>0.0%</c:formatCode>
                <c:ptCount val="7"/>
                <c:pt idx="0">
                  <c:v>2.7737226277372264</c:v>
                </c:pt>
                <c:pt idx="1">
                  <c:v>7.445255474452555</c:v>
                </c:pt>
                <c:pt idx="2">
                  <c:v>20.729927007299271</c:v>
                </c:pt>
                <c:pt idx="3">
                  <c:v>46.277372262773724</c:v>
                </c:pt>
                <c:pt idx="4">
                  <c:v>18.248175182481752</c:v>
                </c:pt>
                <c:pt idx="5">
                  <c:v>2.335766423357664</c:v>
                </c:pt>
                <c:pt idx="6">
                  <c:v>2.1897810218978102</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CD853F"/>
                    </a:solidFill>
                  </a:ln>
                </c14:spPr>
              </c14:invertSolidFillFmt>
            </c:ext>
          </c:extLst>
        </c:ser>
        <c:ser>
          <c:idx val="0"/>
          <c:order val="4"/>
          <c:tx>
            <c:strRef>
              <c:f>Sheet1!$F$1</c:f>
              <c:strCache>
                <c:ptCount val="1"/>
                <c:pt idx="0">
                  <c:v>Stord</c:v>
                </c:pt>
              </c:strCache>
            </c:strRef>
          </c:tx>
          <c:spPr>
            <a:solidFill>
              <a:srgbClr val="B22222"/>
            </a:solidFill>
            <a:ln>
              <a:solidFill>
                <a:srgbClr val="B22222"/>
              </a:solidFill>
            </a:ln>
          </c:spPr>
          <c:invertIfNegative val="1"/>
          <c:dLbls>
            <c:numFmt formatCode="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Sheet1!$A$2:$A$8</c:f>
              <c:strCache>
                <c:ptCount val="7"/>
                <c:pt idx="0">
                  <c:v>Nedgang på 50 prosent eller mer</c:v>
                </c:pt>
                <c:pt idx="1">
                  <c:v>Nedgang 21-49 prosent</c:v>
                </c:pt>
                <c:pt idx="2">
                  <c:v>Nedgang inntil 20 prosent</c:v>
                </c:pt>
                <c:pt idx="3">
                  <c:v>Som i 2014</c:v>
                </c:pt>
                <c:pt idx="4">
                  <c:v>Vekst inntil 20 prosent</c:v>
                </c:pt>
                <c:pt idx="5">
                  <c:v>Vekst 21-49 prosent </c:v>
                </c:pt>
                <c:pt idx="6">
                  <c:v>Vekst på 50 prosent eller mer</c:v>
                </c:pt>
              </c:strCache>
            </c:strRef>
          </c:cat>
          <c:val>
            <c:numRef>
              <c:f>Sheet1!$F$2:$F$8</c:f>
              <c:numCache>
                <c:formatCode>0.0%</c:formatCode>
                <c:ptCount val="7"/>
                <c:pt idx="0">
                  <c:v>0</c:v>
                </c:pt>
                <c:pt idx="1">
                  <c:v>7.1428571428571432</c:v>
                </c:pt>
                <c:pt idx="2">
                  <c:v>16.666666666666668</c:v>
                </c:pt>
                <c:pt idx="3">
                  <c:v>40.476190476190474</c:v>
                </c:pt>
                <c:pt idx="4">
                  <c:v>30.952380952380953</c:v>
                </c:pt>
                <c:pt idx="5">
                  <c:v>2.3809523809523809</c:v>
                </c:pt>
                <c:pt idx="6">
                  <c:v>2.3809523809523809</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B22222"/>
                    </a:solidFill>
                  </a:ln>
                </c14:spPr>
              </c14:invertSolidFillFmt>
            </c:ext>
          </c:extLst>
        </c:ser>
        <c:dLbls>
          <c:showLegendKey val="0"/>
          <c:showVal val="0"/>
          <c:showCatName val="0"/>
          <c:showSerName val="0"/>
          <c:showPercent val="0"/>
          <c:showBubbleSize val="0"/>
        </c:dLbls>
        <c:gapWidth val="40"/>
        <c:axId val="149696008"/>
        <c:axId val="148217912"/>
      </c:barChart>
      <c:valAx>
        <c:axId val="148217912"/>
        <c:scaling>
          <c:orientation val="minMax"/>
          <c:max val="100"/>
        </c:scaling>
        <c:delete val="0"/>
        <c:axPos val="b"/>
        <c:majorGridlines>
          <c:spPr>
            <a:ln w="12700" cmpd="sng">
              <a:solidFill>
                <a:srgbClr val="D3D3D3"/>
              </a:solidFill>
              <a:prstDash val="solid"/>
            </a:ln>
          </c:spPr>
        </c:majorGridlines>
        <c:title>
          <c:tx>
            <c:rich>
              <a:bodyPr/>
              <a:lstStyle/>
              <a:p>
                <a:pPr>
                  <a:defRPr sz="1000"/>
                </a:pPr>
                <a:r>
                  <a:rPr lang="nb-NO"/>
                  <a:t>Prosent</a:t>
                </a:r>
              </a:p>
            </c:rich>
          </c:tx>
          <c:overlay val="0"/>
        </c:title>
        <c:numFmt formatCode="0%" sourceLinked="0"/>
        <c:majorTickMark val="cross"/>
        <c:minorTickMark val="cross"/>
        <c:tickLblPos val="nextTo"/>
        <c:spPr>
          <a:ln>
            <a:noFill/>
          </a:ln>
        </c:spPr>
        <c:txPr>
          <a:bodyPr/>
          <a:lstStyle/>
          <a:p>
            <a:pPr>
              <a:defRPr sz="1000"/>
            </a:pPr>
            <a:endParaRPr lang="nb-NO"/>
          </a:p>
        </c:txPr>
        <c:crossAx val="149696008"/>
        <c:crosses val="max"/>
        <c:crossBetween val="between"/>
        <c:dispUnits>
          <c:builtInUnit val="hundreds"/>
        </c:dispUnits>
      </c:valAx>
      <c:catAx>
        <c:axId val="149696008"/>
        <c:scaling>
          <c:orientation val="maxMin"/>
        </c:scaling>
        <c:delete val="0"/>
        <c:axPos val="l"/>
        <c:numFmt formatCode="General" sourceLinked="1"/>
        <c:majorTickMark val="cross"/>
        <c:minorTickMark val="cross"/>
        <c:tickLblPos val="nextTo"/>
        <c:spPr>
          <a:ln>
            <a:noFill/>
          </a:ln>
        </c:spPr>
        <c:txPr>
          <a:bodyPr/>
          <a:lstStyle/>
          <a:p>
            <a:pPr>
              <a:defRPr sz="1000"/>
            </a:pPr>
            <a:endParaRPr lang="nb-NO"/>
          </a:p>
        </c:txPr>
        <c:crossAx val="148217912"/>
        <c:crosses val="autoZero"/>
        <c:auto val="1"/>
        <c:lblAlgn val="ctr"/>
        <c:lblOffset val="100"/>
        <c:noMultiLvlLbl val="1"/>
      </c:catAx>
    </c:plotArea>
    <c:legend>
      <c:legendPos val="r"/>
      <c:overlay val="0"/>
      <c:txPr>
        <a:bodyPr/>
        <a:lstStyle/>
        <a:p>
          <a:pPr>
            <a:defRPr sz="1000"/>
          </a:pPr>
          <a:endParaRPr lang="nb-NO"/>
        </a:p>
      </c:txPr>
    </c:legend>
    <c:plotVisOnly val="1"/>
    <c:dispBlanksAs val="zero"/>
    <c:showDLblsOverMax val="1"/>
  </c:chart>
  <c:txPr>
    <a:bodyPr/>
    <a:lstStyle/>
    <a:p>
      <a:pPr>
        <a:defRPr sz="1800"/>
      </a:pPr>
      <a:endParaRPr lang="nb-NO"/>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1"/>
  <c:lang val="nb-NO"/>
  <c:roundedCorners val="1"/>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Hvordan vil tallet på ansatte i bedriften utvikle seg det neste året?</c:v>
                </c:pt>
              </c:strCache>
            </c:strRef>
          </c:tx>
          <c:spPr>
            <a:solidFill>
              <a:srgbClr val="4682B4"/>
            </a:solidFill>
            <a:ln>
              <a:solidFill>
                <a:srgbClr val="4682B4"/>
              </a:solidFill>
            </a:ln>
          </c:spPr>
          <c:invertIfNegative val="1"/>
          <c:dLbls>
            <c:numFmt formatCode="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Sheet1!$A$2:$A$4</c:f>
              <c:strCache>
                <c:ptCount val="3"/>
                <c:pt idx="0">
                  <c:v>Flere ansatte</c:v>
                </c:pt>
                <c:pt idx="1">
                  <c:v>Tilnærmet som i dag</c:v>
                </c:pt>
                <c:pt idx="2">
                  <c:v>Færre ansatte</c:v>
                </c:pt>
              </c:strCache>
            </c:strRef>
          </c:cat>
          <c:val>
            <c:numRef>
              <c:f>Sheet1!$B$2:$B$4</c:f>
              <c:numCache>
                <c:formatCode>0.0%</c:formatCode>
                <c:ptCount val="3"/>
                <c:pt idx="0">
                  <c:v>19.281914893617021</c:v>
                </c:pt>
                <c:pt idx="1">
                  <c:v>63.164893617021278</c:v>
                </c:pt>
                <c:pt idx="2">
                  <c:v>17.553191489361701</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4682B4"/>
                    </a:solidFill>
                  </a:ln>
                </c14:spPr>
              </c14:invertSolidFillFmt>
            </c:ext>
          </c:extLst>
        </c:ser>
        <c:ser>
          <c:idx val="0"/>
          <c:order val="1"/>
          <c:tx>
            <c:strRef>
              <c:f>Sheet1!$C$1</c:f>
              <c:strCache>
                <c:ptCount val="1"/>
                <c:pt idx="0">
                  <c:v>Bergen </c:v>
                </c:pt>
              </c:strCache>
            </c:strRef>
          </c:tx>
          <c:spPr>
            <a:solidFill>
              <a:srgbClr val="9ACD32"/>
            </a:solidFill>
            <a:ln>
              <a:solidFill>
                <a:srgbClr val="9ACD32"/>
              </a:solidFill>
            </a:ln>
          </c:spPr>
          <c:invertIfNegative val="1"/>
          <c:dLbls>
            <c:numFmt formatCode="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Sheet1!$A$2:$A$4</c:f>
              <c:strCache>
                <c:ptCount val="3"/>
                <c:pt idx="0">
                  <c:v>Flere ansatte</c:v>
                </c:pt>
                <c:pt idx="1">
                  <c:v>Tilnærmet som i dag</c:v>
                </c:pt>
                <c:pt idx="2">
                  <c:v>Færre ansatte</c:v>
                </c:pt>
              </c:strCache>
            </c:strRef>
          </c:cat>
          <c:val>
            <c:numRef>
              <c:f>Sheet1!$C$2:$C$4</c:f>
              <c:numCache>
                <c:formatCode>0.0%</c:formatCode>
                <c:ptCount val="3"/>
                <c:pt idx="0">
                  <c:v>20.27972027972028</c:v>
                </c:pt>
                <c:pt idx="1">
                  <c:v>59.790209790209794</c:v>
                </c:pt>
                <c:pt idx="2">
                  <c:v>19.93006993006993</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9ACD32"/>
                    </a:solidFill>
                  </a:ln>
                </c14:spPr>
              </c14:invertSolidFillFmt>
            </c:ext>
          </c:extLst>
        </c:ser>
        <c:ser>
          <c:idx val="0"/>
          <c:order val="2"/>
          <c:tx>
            <c:strRef>
              <c:f>Sheet1!$D$1</c:f>
              <c:strCache>
                <c:ptCount val="1"/>
                <c:pt idx="0">
                  <c:v>Haugesund</c:v>
                </c:pt>
              </c:strCache>
            </c:strRef>
          </c:tx>
          <c:spPr>
            <a:solidFill>
              <a:srgbClr val="708090"/>
            </a:solidFill>
            <a:ln>
              <a:solidFill>
                <a:srgbClr val="708090"/>
              </a:solidFill>
            </a:ln>
          </c:spPr>
          <c:invertIfNegative val="1"/>
          <c:dLbls>
            <c:numFmt formatCode="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Sheet1!$A$2:$A$4</c:f>
              <c:strCache>
                <c:ptCount val="3"/>
                <c:pt idx="0">
                  <c:v>Flere ansatte</c:v>
                </c:pt>
                <c:pt idx="1">
                  <c:v>Tilnærmet som i dag</c:v>
                </c:pt>
                <c:pt idx="2">
                  <c:v>Færre ansatte</c:v>
                </c:pt>
              </c:strCache>
            </c:strRef>
          </c:cat>
          <c:val>
            <c:numRef>
              <c:f>Sheet1!$D$2:$D$4</c:f>
              <c:numCache>
                <c:formatCode>0.0%</c:formatCode>
                <c:ptCount val="3"/>
                <c:pt idx="0">
                  <c:v>23.4375</c:v>
                </c:pt>
                <c:pt idx="1">
                  <c:v>68.75</c:v>
                </c:pt>
                <c:pt idx="2">
                  <c:v>7.8125</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708090"/>
                    </a:solidFill>
                  </a:ln>
                </c14:spPr>
              </c14:invertSolidFillFmt>
            </c:ext>
          </c:extLst>
        </c:ser>
        <c:ser>
          <c:idx val="0"/>
          <c:order val="3"/>
          <c:tx>
            <c:strRef>
              <c:f>Sheet1!$E$1</c:f>
              <c:strCache>
                <c:ptCount val="1"/>
                <c:pt idx="0">
                  <c:v>Stavanger</c:v>
                </c:pt>
              </c:strCache>
            </c:strRef>
          </c:tx>
          <c:spPr>
            <a:solidFill>
              <a:srgbClr val="CD853F"/>
            </a:solidFill>
            <a:ln>
              <a:solidFill>
                <a:srgbClr val="CD853F"/>
              </a:solidFill>
            </a:ln>
          </c:spPr>
          <c:invertIfNegative val="1"/>
          <c:dLbls>
            <c:numFmt formatCode="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Sheet1!$A$2:$A$4</c:f>
              <c:strCache>
                <c:ptCount val="3"/>
                <c:pt idx="0">
                  <c:v>Flere ansatte</c:v>
                </c:pt>
                <c:pt idx="1">
                  <c:v>Tilnærmet som i dag</c:v>
                </c:pt>
                <c:pt idx="2">
                  <c:v>Færre ansatte</c:v>
                </c:pt>
              </c:strCache>
            </c:strRef>
          </c:cat>
          <c:val>
            <c:numRef>
              <c:f>Sheet1!$E$2:$E$4</c:f>
              <c:numCache>
                <c:formatCode>0.0%</c:formatCode>
                <c:ptCount val="3"/>
                <c:pt idx="0">
                  <c:v>17.841079460269864</c:v>
                </c:pt>
                <c:pt idx="1">
                  <c:v>64.017991004497745</c:v>
                </c:pt>
                <c:pt idx="2">
                  <c:v>18.140929535232384</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CD853F"/>
                    </a:solidFill>
                  </a:ln>
                </c14:spPr>
              </c14:invertSolidFillFmt>
            </c:ext>
          </c:extLst>
        </c:ser>
        <c:ser>
          <c:idx val="0"/>
          <c:order val="4"/>
          <c:tx>
            <c:strRef>
              <c:f>Sheet1!$F$1</c:f>
              <c:strCache>
                <c:ptCount val="1"/>
                <c:pt idx="0">
                  <c:v>Stord</c:v>
                </c:pt>
              </c:strCache>
            </c:strRef>
          </c:tx>
          <c:spPr>
            <a:solidFill>
              <a:srgbClr val="B22222"/>
            </a:solidFill>
            <a:ln>
              <a:solidFill>
                <a:srgbClr val="B22222"/>
              </a:solidFill>
            </a:ln>
          </c:spPr>
          <c:invertIfNegative val="1"/>
          <c:dLbls>
            <c:numFmt formatCode="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Sheet1!$A$2:$A$4</c:f>
              <c:strCache>
                <c:ptCount val="3"/>
                <c:pt idx="0">
                  <c:v>Flere ansatte</c:v>
                </c:pt>
                <c:pt idx="1">
                  <c:v>Tilnærmet som i dag</c:v>
                </c:pt>
                <c:pt idx="2">
                  <c:v>Færre ansatte</c:v>
                </c:pt>
              </c:strCache>
            </c:strRef>
          </c:cat>
          <c:val>
            <c:numRef>
              <c:f>Sheet1!$F$2:$F$4</c:f>
              <c:numCache>
                <c:formatCode>0.0%</c:formatCode>
                <c:ptCount val="3"/>
                <c:pt idx="0">
                  <c:v>23.80952380952381</c:v>
                </c:pt>
                <c:pt idx="1">
                  <c:v>64.285714285714292</c:v>
                </c:pt>
                <c:pt idx="2">
                  <c:v>11.904761904761905</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B22222"/>
                    </a:solidFill>
                  </a:ln>
                </c14:spPr>
              </c14:invertSolidFillFmt>
            </c:ext>
          </c:extLst>
        </c:ser>
        <c:dLbls>
          <c:showLegendKey val="0"/>
          <c:showVal val="0"/>
          <c:showCatName val="0"/>
          <c:showSerName val="0"/>
          <c:showPercent val="0"/>
          <c:showBubbleSize val="0"/>
        </c:dLbls>
        <c:gapWidth val="40"/>
        <c:axId val="154200728"/>
        <c:axId val="154200336"/>
      </c:barChart>
      <c:valAx>
        <c:axId val="154200336"/>
        <c:scaling>
          <c:orientation val="minMax"/>
          <c:max val="100"/>
        </c:scaling>
        <c:delete val="0"/>
        <c:axPos val="b"/>
        <c:majorGridlines>
          <c:spPr>
            <a:ln w="12700" cmpd="sng">
              <a:solidFill>
                <a:srgbClr val="D3D3D3"/>
              </a:solidFill>
              <a:prstDash val="solid"/>
            </a:ln>
          </c:spPr>
        </c:majorGridlines>
        <c:title>
          <c:tx>
            <c:rich>
              <a:bodyPr/>
              <a:lstStyle/>
              <a:p>
                <a:pPr>
                  <a:defRPr sz="1000"/>
                </a:pPr>
                <a:r>
                  <a:rPr lang="nb-NO"/>
                  <a:t>Prosent</a:t>
                </a:r>
              </a:p>
            </c:rich>
          </c:tx>
          <c:overlay val="0"/>
        </c:title>
        <c:numFmt formatCode="0%" sourceLinked="0"/>
        <c:majorTickMark val="cross"/>
        <c:minorTickMark val="cross"/>
        <c:tickLblPos val="nextTo"/>
        <c:spPr>
          <a:ln>
            <a:noFill/>
          </a:ln>
        </c:spPr>
        <c:txPr>
          <a:bodyPr/>
          <a:lstStyle/>
          <a:p>
            <a:pPr>
              <a:defRPr sz="1000"/>
            </a:pPr>
            <a:endParaRPr lang="nb-NO"/>
          </a:p>
        </c:txPr>
        <c:crossAx val="154200728"/>
        <c:crosses val="max"/>
        <c:crossBetween val="between"/>
        <c:dispUnits>
          <c:builtInUnit val="hundreds"/>
        </c:dispUnits>
      </c:valAx>
      <c:catAx>
        <c:axId val="154200728"/>
        <c:scaling>
          <c:orientation val="maxMin"/>
        </c:scaling>
        <c:delete val="0"/>
        <c:axPos val="l"/>
        <c:numFmt formatCode="General" sourceLinked="1"/>
        <c:majorTickMark val="cross"/>
        <c:minorTickMark val="cross"/>
        <c:tickLblPos val="nextTo"/>
        <c:spPr>
          <a:ln>
            <a:noFill/>
          </a:ln>
        </c:spPr>
        <c:txPr>
          <a:bodyPr/>
          <a:lstStyle/>
          <a:p>
            <a:pPr>
              <a:defRPr sz="1000"/>
            </a:pPr>
            <a:endParaRPr lang="nb-NO"/>
          </a:p>
        </c:txPr>
        <c:crossAx val="154200336"/>
        <c:crosses val="autoZero"/>
        <c:auto val="1"/>
        <c:lblAlgn val="ctr"/>
        <c:lblOffset val="100"/>
        <c:noMultiLvlLbl val="1"/>
      </c:catAx>
    </c:plotArea>
    <c:legend>
      <c:legendPos val="r"/>
      <c:overlay val="0"/>
      <c:txPr>
        <a:bodyPr/>
        <a:lstStyle/>
        <a:p>
          <a:pPr>
            <a:defRPr sz="1000"/>
          </a:pPr>
          <a:endParaRPr lang="nb-NO"/>
        </a:p>
      </c:txPr>
    </c:legend>
    <c:plotVisOnly val="1"/>
    <c:dispBlanksAs val="zero"/>
    <c:showDLblsOverMax val="1"/>
  </c:chart>
  <c:txPr>
    <a:bodyPr/>
    <a:lstStyle/>
    <a:p>
      <a:pPr>
        <a:defRPr sz="1800"/>
      </a:pPr>
      <a:endParaRPr lang="nb-NO"/>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1"/>
  <c:lang val="nb-NO"/>
  <c:roundedCorners val="1"/>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1"/>
        <c:ser>
          <c:idx val="0"/>
          <c:order val="0"/>
          <c:tx>
            <c:strRef>
              <c:f>Sheet1!$B$1</c:f>
              <c:strCache>
                <c:ptCount val="1"/>
                <c:pt idx="0">
                  <c:v> </c:v>
                </c:pt>
              </c:strCache>
            </c:strRef>
          </c:tx>
          <c:invertIfNegative val="1"/>
          <c:dPt>
            <c:idx val="0"/>
            <c:invertIfNegative val="1"/>
            <c:bubble3D val="0"/>
            <c:spPr>
              <a:solidFill>
                <a:srgbClr val="4682B4"/>
              </a:solidFill>
            </c:spPr>
          </c:dPt>
          <c:dPt>
            <c:idx val="1"/>
            <c:invertIfNegative val="1"/>
            <c:bubble3D val="0"/>
            <c:spPr>
              <a:solidFill>
                <a:srgbClr val="9ACD32"/>
              </a:solidFill>
            </c:spPr>
          </c:dPt>
          <c:dPt>
            <c:idx val="2"/>
            <c:invertIfNegative val="1"/>
            <c:bubble3D val="0"/>
            <c:spPr>
              <a:solidFill>
                <a:srgbClr val="708090"/>
              </a:solidFill>
            </c:spPr>
          </c:dPt>
          <c:dPt>
            <c:idx val="3"/>
            <c:invertIfNegative val="1"/>
            <c:bubble3D val="0"/>
            <c:spPr>
              <a:solidFill>
                <a:srgbClr val="CD853F"/>
              </a:solidFill>
            </c:spPr>
          </c:dPt>
          <c:dPt>
            <c:idx val="4"/>
            <c:invertIfNegative val="1"/>
            <c:bubble3D val="0"/>
            <c:spPr>
              <a:solidFill>
                <a:srgbClr val="B22222"/>
              </a:solidFill>
            </c:spPr>
          </c:dPt>
          <c:dLbls>
            <c:numFmt formatCode="0.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Sheet1!$A$2:$A$6</c:f>
              <c:strCache>
                <c:ptCount val="5"/>
                <c:pt idx="0">
                  <c:v>Formueskatt</c:v>
                </c:pt>
                <c:pt idx="1">
                  <c:v>Selskapsskatt</c:v>
                </c:pt>
                <c:pt idx="2">
                  <c:v>Eiendomsskatt</c:v>
                </c:pt>
                <c:pt idx="3">
                  <c:v>Arbeidsgiveravgift</c:v>
                </c:pt>
                <c:pt idx="4">
                  <c:v>Bompengeavgift</c:v>
                </c:pt>
              </c:strCache>
            </c:strRef>
          </c:cat>
          <c:val>
            <c:numRef>
              <c:f>Sheet1!$B$2:$B$6</c:f>
              <c:numCache>
                <c:formatCode>0.00</c:formatCode>
                <c:ptCount val="5"/>
                <c:pt idx="0">
                  <c:v>2.6938</c:v>
                </c:pt>
                <c:pt idx="1">
                  <c:v>3.2239</c:v>
                </c:pt>
                <c:pt idx="2">
                  <c:v>2.4510000000000001</c:v>
                </c:pt>
                <c:pt idx="3">
                  <c:v>3.6372</c:v>
                </c:pt>
                <c:pt idx="4">
                  <c:v>2.9539</c:v>
                </c:pt>
              </c:numCache>
            </c:numRef>
          </c:val>
        </c:ser>
        <c:dLbls>
          <c:showLegendKey val="0"/>
          <c:showVal val="0"/>
          <c:showCatName val="0"/>
          <c:showSerName val="0"/>
          <c:showPercent val="0"/>
          <c:showBubbleSize val="0"/>
        </c:dLbls>
        <c:gapWidth val="40"/>
        <c:axId val="154201904"/>
        <c:axId val="154201512"/>
      </c:barChart>
      <c:valAx>
        <c:axId val="154201512"/>
        <c:scaling>
          <c:orientation val="minMax"/>
          <c:max val="6"/>
          <c:min val="0"/>
        </c:scaling>
        <c:delete val="0"/>
        <c:axPos val="b"/>
        <c:majorGridlines>
          <c:spPr>
            <a:ln w="12700" cmpd="sng">
              <a:solidFill>
                <a:srgbClr val="D3D3D3"/>
              </a:solidFill>
              <a:prstDash val="solid"/>
            </a:ln>
          </c:spPr>
        </c:majorGridlines>
        <c:title>
          <c:tx>
            <c:rich>
              <a:bodyPr/>
              <a:lstStyle/>
              <a:p>
                <a:pPr>
                  <a:defRPr sz="1000"/>
                </a:pPr>
                <a:r>
                  <a:rPr lang="nb-NO"/>
                  <a:t>Gjennomsnitt</a:t>
                </a:r>
              </a:p>
            </c:rich>
          </c:tx>
          <c:overlay val="0"/>
        </c:title>
        <c:numFmt formatCode="General" sourceLinked="0"/>
        <c:majorTickMark val="cross"/>
        <c:minorTickMark val="cross"/>
        <c:tickLblPos val="nextTo"/>
        <c:spPr>
          <a:ln>
            <a:noFill/>
          </a:ln>
        </c:spPr>
        <c:txPr>
          <a:bodyPr/>
          <a:lstStyle/>
          <a:p>
            <a:pPr>
              <a:defRPr sz="1000"/>
            </a:pPr>
            <a:endParaRPr lang="nb-NO"/>
          </a:p>
        </c:txPr>
        <c:crossAx val="154201904"/>
        <c:crosses val="max"/>
        <c:crossBetween val="between"/>
        <c:majorUnit val="1"/>
      </c:valAx>
      <c:catAx>
        <c:axId val="154201904"/>
        <c:scaling>
          <c:orientation val="maxMin"/>
        </c:scaling>
        <c:delete val="0"/>
        <c:axPos val="l"/>
        <c:numFmt formatCode="General" sourceLinked="1"/>
        <c:majorTickMark val="cross"/>
        <c:minorTickMark val="cross"/>
        <c:tickLblPos val="nextTo"/>
        <c:spPr>
          <a:ln>
            <a:noFill/>
          </a:ln>
        </c:spPr>
        <c:txPr>
          <a:bodyPr/>
          <a:lstStyle/>
          <a:p>
            <a:pPr>
              <a:defRPr sz="1000"/>
            </a:pPr>
            <a:endParaRPr lang="nb-NO"/>
          </a:p>
        </c:txPr>
        <c:crossAx val="154201512"/>
        <c:crosses val="autoZero"/>
        <c:auto val="1"/>
        <c:lblAlgn val="ctr"/>
        <c:lblOffset val="100"/>
        <c:noMultiLvlLbl val="1"/>
      </c:catAx>
    </c:plotArea>
    <c:plotVisOnly val="1"/>
    <c:dispBlanksAs val="zero"/>
    <c:showDLblsOverMax val="1"/>
  </c:chart>
  <c:txPr>
    <a:bodyPr/>
    <a:lstStyle/>
    <a:p>
      <a:pPr>
        <a:defRPr sz="1800"/>
      </a:pPr>
      <a:endParaRPr lang="nb-NO"/>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1"/>
  <c:lang val="nb-NO"/>
  <c:roundedCorners val="1"/>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Formueskatt</c:v>
                </c:pt>
              </c:strCache>
            </c:strRef>
          </c:tx>
          <c:spPr>
            <a:solidFill>
              <a:srgbClr val="4682B4"/>
            </a:solidFill>
            <a:ln>
              <a:solidFill>
                <a:srgbClr val="4682B4"/>
              </a:solidFill>
            </a:ln>
          </c:spPr>
          <c:invertIfNegative val="1"/>
          <c:dLbls>
            <c:numFmt formatCode="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1</c:v>
                </c:pt>
                <c:pt idx="1">
                  <c:v>2</c:v>
                </c:pt>
                <c:pt idx="2">
                  <c:v>3</c:v>
                </c:pt>
                <c:pt idx="3">
                  <c:v>4</c:v>
                </c:pt>
                <c:pt idx="4">
                  <c:v>5</c:v>
                </c:pt>
                <c:pt idx="5">
                  <c:v>6</c:v>
                </c:pt>
              </c:strCache>
            </c:strRef>
          </c:cat>
          <c:val>
            <c:numRef>
              <c:f>Sheet1!$B$2:$B$7</c:f>
              <c:numCache>
                <c:formatCode>0.0%</c:formatCode>
                <c:ptCount val="6"/>
                <c:pt idx="0">
                  <c:v>38.223418573351282</c:v>
                </c:pt>
                <c:pt idx="1">
                  <c:v>15.881561238223419</c:v>
                </c:pt>
                <c:pt idx="2">
                  <c:v>15.410497981157469</c:v>
                </c:pt>
                <c:pt idx="3">
                  <c:v>10.026917900403769</c:v>
                </c:pt>
                <c:pt idx="4">
                  <c:v>9.690444145356663</c:v>
                </c:pt>
                <c:pt idx="5">
                  <c:v>10.767160161507402</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4682B4"/>
                    </a:solidFill>
                  </a:ln>
                </c14:spPr>
              </c14:invertSolidFillFmt>
            </c:ext>
          </c:extLst>
        </c:ser>
        <c:ser>
          <c:idx val="0"/>
          <c:order val="1"/>
          <c:tx>
            <c:strRef>
              <c:f>Sheet1!$C$1</c:f>
              <c:strCache>
                <c:ptCount val="1"/>
                <c:pt idx="0">
                  <c:v>Bergen </c:v>
                </c:pt>
              </c:strCache>
            </c:strRef>
          </c:tx>
          <c:spPr>
            <a:solidFill>
              <a:srgbClr val="9ACD32"/>
            </a:solidFill>
            <a:ln>
              <a:solidFill>
                <a:srgbClr val="9ACD32"/>
              </a:solidFill>
            </a:ln>
          </c:spPr>
          <c:invertIfNegative val="1"/>
          <c:dLbls>
            <c:numFmt formatCode="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1</c:v>
                </c:pt>
                <c:pt idx="1">
                  <c:v>2</c:v>
                </c:pt>
                <c:pt idx="2">
                  <c:v>3</c:v>
                </c:pt>
                <c:pt idx="3">
                  <c:v>4</c:v>
                </c:pt>
                <c:pt idx="4">
                  <c:v>5</c:v>
                </c:pt>
                <c:pt idx="5">
                  <c:v>6</c:v>
                </c:pt>
              </c:strCache>
            </c:strRef>
          </c:cat>
          <c:val>
            <c:numRef>
              <c:f>Sheet1!$C$2:$C$7</c:f>
              <c:numCache>
                <c:formatCode>0.0%</c:formatCode>
                <c:ptCount val="6"/>
                <c:pt idx="0">
                  <c:v>38.17863397548161</c:v>
                </c:pt>
                <c:pt idx="1">
                  <c:v>14.535901926444833</c:v>
                </c:pt>
                <c:pt idx="2">
                  <c:v>16.112084063047284</c:v>
                </c:pt>
                <c:pt idx="3">
                  <c:v>10.683012259194395</c:v>
                </c:pt>
                <c:pt idx="4">
                  <c:v>9.2819614711033278</c:v>
                </c:pt>
                <c:pt idx="5">
                  <c:v>11.208406304728546</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9ACD32"/>
                    </a:solidFill>
                  </a:ln>
                </c14:spPr>
              </c14:invertSolidFillFmt>
            </c:ext>
          </c:extLst>
        </c:ser>
        <c:ser>
          <c:idx val="0"/>
          <c:order val="2"/>
          <c:tx>
            <c:strRef>
              <c:f>Sheet1!$D$1</c:f>
              <c:strCache>
                <c:ptCount val="1"/>
                <c:pt idx="0">
                  <c:v>Haugesund</c:v>
                </c:pt>
              </c:strCache>
            </c:strRef>
          </c:tx>
          <c:spPr>
            <a:solidFill>
              <a:srgbClr val="708090"/>
            </a:solidFill>
            <a:ln>
              <a:solidFill>
                <a:srgbClr val="708090"/>
              </a:solidFill>
            </a:ln>
          </c:spPr>
          <c:invertIfNegative val="1"/>
          <c:dLbls>
            <c:numFmt formatCode="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1</c:v>
                </c:pt>
                <c:pt idx="1">
                  <c:v>2</c:v>
                </c:pt>
                <c:pt idx="2">
                  <c:v>3</c:v>
                </c:pt>
                <c:pt idx="3">
                  <c:v>4</c:v>
                </c:pt>
                <c:pt idx="4">
                  <c:v>5</c:v>
                </c:pt>
                <c:pt idx="5">
                  <c:v>6</c:v>
                </c:pt>
              </c:strCache>
            </c:strRef>
          </c:cat>
          <c:val>
            <c:numRef>
              <c:f>Sheet1!$D$2:$D$7</c:f>
              <c:numCache>
                <c:formatCode>0.0%</c:formatCode>
                <c:ptCount val="6"/>
                <c:pt idx="0">
                  <c:v>33.07692307692308</c:v>
                </c:pt>
                <c:pt idx="1">
                  <c:v>20.76923076923077</c:v>
                </c:pt>
                <c:pt idx="2">
                  <c:v>16.153846153846153</c:v>
                </c:pt>
                <c:pt idx="3">
                  <c:v>8.4615384615384617</c:v>
                </c:pt>
                <c:pt idx="4">
                  <c:v>12.307692307692308</c:v>
                </c:pt>
                <c:pt idx="5">
                  <c:v>9.2307692307692299</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708090"/>
                    </a:solidFill>
                  </a:ln>
                </c14:spPr>
              </c14:invertSolidFillFmt>
            </c:ext>
          </c:extLst>
        </c:ser>
        <c:ser>
          <c:idx val="0"/>
          <c:order val="3"/>
          <c:tx>
            <c:strRef>
              <c:f>Sheet1!$E$1</c:f>
              <c:strCache>
                <c:ptCount val="1"/>
                <c:pt idx="0">
                  <c:v>Stavanger</c:v>
                </c:pt>
              </c:strCache>
            </c:strRef>
          </c:tx>
          <c:spPr>
            <a:solidFill>
              <a:srgbClr val="CD853F"/>
            </a:solidFill>
            <a:ln>
              <a:solidFill>
                <a:srgbClr val="CD853F"/>
              </a:solidFill>
            </a:ln>
          </c:spPr>
          <c:invertIfNegative val="1"/>
          <c:dLbls>
            <c:numFmt formatCode="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1</c:v>
                </c:pt>
                <c:pt idx="1">
                  <c:v>2</c:v>
                </c:pt>
                <c:pt idx="2">
                  <c:v>3</c:v>
                </c:pt>
                <c:pt idx="3">
                  <c:v>4</c:v>
                </c:pt>
                <c:pt idx="4">
                  <c:v>5</c:v>
                </c:pt>
                <c:pt idx="5">
                  <c:v>6</c:v>
                </c:pt>
              </c:strCache>
            </c:strRef>
          </c:cat>
          <c:val>
            <c:numRef>
              <c:f>Sheet1!$E$2:$E$7</c:f>
              <c:numCache>
                <c:formatCode>0.0%</c:formatCode>
                <c:ptCount val="6"/>
                <c:pt idx="0">
                  <c:v>38.27534039334342</c:v>
                </c:pt>
                <c:pt idx="1">
                  <c:v>16.64145234493192</c:v>
                </c:pt>
                <c:pt idx="2">
                  <c:v>15.733736762481088</c:v>
                </c:pt>
                <c:pt idx="3">
                  <c:v>9.9848714069591527</c:v>
                </c:pt>
                <c:pt idx="4">
                  <c:v>9.6822995461422092</c:v>
                </c:pt>
                <c:pt idx="5">
                  <c:v>9.6822995461422092</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CD853F"/>
                    </a:solidFill>
                  </a:ln>
                </c14:spPr>
              </c14:invertSolidFillFmt>
            </c:ext>
          </c:extLst>
        </c:ser>
        <c:ser>
          <c:idx val="0"/>
          <c:order val="4"/>
          <c:tx>
            <c:strRef>
              <c:f>Sheet1!$F$1</c:f>
              <c:strCache>
                <c:ptCount val="1"/>
                <c:pt idx="0">
                  <c:v>Stord</c:v>
                </c:pt>
              </c:strCache>
            </c:strRef>
          </c:tx>
          <c:spPr>
            <a:solidFill>
              <a:srgbClr val="B22222"/>
            </a:solidFill>
            <a:ln>
              <a:solidFill>
                <a:srgbClr val="B22222"/>
              </a:solidFill>
            </a:ln>
          </c:spPr>
          <c:invertIfNegative val="1"/>
          <c:dLbls>
            <c:numFmt formatCode="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1</c:v>
                </c:pt>
                <c:pt idx="1">
                  <c:v>2</c:v>
                </c:pt>
                <c:pt idx="2">
                  <c:v>3</c:v>
                </c:pt>
                <c:pt idx="3">
                  <c:v>4</c:v>
                </c:pt>
                <c:pt idx="4">
                  <c:v>5</c:v>
                </c:pt>
                <c:pt idx="5">
                  <c:v>6</c:v>
                </c:pt>
              </c:strCache>
            </c:strRef>
          </c:cat>
          <c:val>
            <c:numRef>
              <c:f>Sheet1!$F$2:$F$7</c:f>
              <c:numCache>
                <c:formatCode>0.0%</c:formatCode>
                <c:ptCount val="6"/>
                <c:pt idx="0">
                  <c:v>39.024390243902438</c:v>
                </c:pt>
                <c:pt idx="1">
                  <c:v>24.390243902439025</c:v>
                </c:pt>
                <c:pt idx="2">
                  <c:v>14.634146341463415</c:v>
                </c:pt>
                <c:pt idx="3">
                  <c:v>9.7560975609756095</c:v>
                </c:pt>
                <c:pt idx="4">
                  <c:v>9.7560975609756095</c:v>
                </c:pt>
                <c:pt idx="5">
                  <c:v>2.4390243902439024</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B22222"/>
                    </a:solidFill>
                  </a:ln>
                </c14:spPr>
              </c14:invertSolidFillFmt>
            </c:ext>
          </c:extLst>
        </c:ser>
        <c:dLbls>
          <c:showLegendKey val="0"/>
          <c:showVal val="0"/>
          <c:showCatName val="0"/>
          <c:showSerName val="0"/>
          <c:showPercent val="0"/>
          <c:showBubbleSize val="0"/>
        </c:dLbls>
        <c:gapWidth val="40"/>
        <c:axId val="154203080"/>
        <c:axId val="154202688"/>
      </c:barChart>
      <c:valAx>
        <c:axId val="154202688"/>
        <c:scaling>
          <c:orientation val="minMax"/>
          <c:max val="100"/>
        </c:scaling>
        <c:delete val="0"/>
        <c:axPos val="b"/>
        <c:majorGridlines>
          <c:spPr>
            <a:ln w="12700" cmpd="sng">
              <a:solidFill>
                <a:srgbClr val="D3D3D3"/>
              </a:solidFill>
              <a:prstDash val="solid"/>
            </a:ln>
          </c:spPr>
        </c:majorGridlines>
        <c:title>
          <c:tx>
            <c:rich>
              <a:bodyPr/>
              <a:lstStyle/>
              <a:p>
                <a:pPr>
                  <a:defRPr sz="1000"/>
                </a:pPr>
                <a:r>
                  <a:rPr lang="nb-NO"/>
                  <a:t>Prosent</a:t>
                </a:r>
              </a:p>
            </c:rich>
          </c:tx>
          <c:overlay val="0"/>
        </c:title>
        <c:numFmt formatCode="0%" sourceLinked="0"/>
        <c:majorTickMark val="cross"/>
        <c:minorTickMark val="cross"/>
        <c:tickLblPos val="nextTo"/>
        <c:spPr>
          <a:ln>
            <a:noFill/>
          </a:ln>
        </c:spPr>
        <c:txPr>
          <a:bodyPr/>
          <a:lstStyle/>
          <a:p>
            <a:pPr>
              <a:defRPr sz="1000"/>
            </a:pPr>
            <a:endParaRPr lang="nb-NO"/>
          </a:p>
        </c:txPr>
        <c:crossAx val="154203080"/>
        <c:crosses val="max"/>
        <c:crossBetween val="between"/>
        <c:dispUnits>
          <c:builtInUnit val="hundreds"/>
        </c:dispUnits>
      </c:valAx>
      <c:catAx>
        <c:axId val="154203080"/>
        <c:scaling>
          <c:orientation val="maxMin"/>
        </c:scaling>
        <c:delete val="0"/>
        <c:axPos val="l"/>
        <c:numFmt formatCode="General" sourceLinked="1"/>
        <c:majorTickMark val="cross"/>
        <c:minorTickMark val="cross"/>
        <c:tickLblPos val="nextTo"/>
        <c:spPr>
          <a:ln>
            <a:noFill/>
          </a:ln>
        </c:spPr>
        <c:txPr>
          <a:bodyPr/>
          <a:lstStyle/>
          <a:p>
            <a:pPr>
              <a:defRPr sz="1000"/>
            </a:pPr>
            <a:endParaRPr lang="nb-NO"/>
          </a:p>
        </c:txPr>
        <c:crossAx val="154202688"/>
        <c:crosses val="autoZero"/>
        <c:auto val="1"/>
        <c:lblAlgn val="ctr"/>
        <c:lblOffset val="100"/>
        <c:noMultiLvlLbl val="1"/>
      </c:catAx>
    </c:plotArea>
    <c:legend>
      <c:legendPos val="r"/>
      <c:overlay val="0"/>
      <c:txPr>
        <a:bodyPr/>
        <a:lstStyle/>
        <a:p>
          <a:pPr>
            <a:defRPr sz="1000"/>
          </a:pPr>
          <a:endParaRPr lang="nb-NO"/>
        </a:p>
      </c:txPr>
    </c:legend>
    <c:plotVisOnly val="1"/>
    <c:dispBlanksAs val="zero"/>
    <c:showDLblsOverMax val="1"/>
  </c:chart>
  <c:txPr>
    <a:bodyPr/>
    <a:lstStyle/>
    <a:p>
      <a:pPr>
        <a:defRPr sz="1800"/>
      </a:pPr>
      <a:endParaRPr lang="nb-NO"/>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1"/>
  <c:lang val="nb-NO"/>
  <c:roundedCorners val="1"/>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Selskapsskatt</c:v>
                </c:pt>
              </c:strCache>
            </c:strRef>
          </c:tx>
          <c:spPr>
            <a:solidFill>
              <a:srgbClr val="4682B4"/>
            </a:solidFill>
            <a:ln>
              <a:solidFill>
                <a:srgbClr val="4682B4"/>
              </a:solidFill>
            </a:ln>
          </c:spPr>
          <c:invertIfNegative val="1"/>
          <c:dLbls>
            <c:numFmt formatCode="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1</c:v>
                </c:pt>
                <c:pt idx="1">
                  <c:v>2</c:v>
                </c:pt>
                <c:pt idx="2">
                  <c:v>3</c:v>
                </c:pt>
                <c:pt idx="3">
                  <c:v>4</c:v>
                </c:pt>
                <c:pt idx="4">
                  <c:v>5</c:v>
                </c:pt>
                <c:pt idx="5">
                  <c:v>6</c:v>
                </c:pt>
              </c:strCache>
            </c:strRef>
          </c:cat>
          <c:val>
            <c:numRef>
              <c:f>Sheet1!$B$2:$B$7</c:f>
              <c:numCache>
                <c:formatCode>0.0%</c:formatCode>
                <c:ptCount val="6"/>
                <c:pt idx="0">
                  <c:v>20.768712070128117</c:v>
                </c:pt>
                <c:pt idx="1">
                  <c:v>12.070128118678355</c:v>
                </c:pt>
                <c:pt idx="2">
                  <c:v>22.926500337154415</c:v>
                </c:pt>
                <c:pt idx="3">
                  <c:v>21.712744436952125</c:v>
                </c:pt>
                <c:pt idx="4">
                  <c:v>13.283884018880647</c:v>
                </c:pt>
                <c:pt idx="5">
                  <c:v>9.238031018206339</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4682B4"/>
                    </a:solidFill>
                  </a:ln>
                </c14:spPr>
              </c14:invertSolidFillFmt>
            </c:ext>
          </c:extLst>
        </c:ser>
        <c:ser>
          <c:idx val="0"/>
          <c:order val="1"/>
          <c:tx>
            <c:strRef>
              <c:f>Sheet1!$C$1</c:f>
              <c:strCache>
                <c:ptCount val="1"/>
                <c:pt idx="0">
                  <c:v>Bergen </c:v>
                </c:pt>
              </c:strCache>
            </c:strRef>
          </c:tx>
          <c:spPr>
            <a:solidFill>
              <a:srgbClr val="9ACD32"/>
            </a:solidFill>
            <a:ln>
              <a:solidFill>
                <a:srgbClr val="9ACD32"/>
              </a:solidFill>
            </a:ln>
          </c:spPr>
          <c:invertIfNegative val="1"/>
          <c:dLbls>
            <c:numFmt formatCode="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1</c:v>
                </c:pt>
                <c:pt idx="1">
                  <c:v>2</c:v>
                </c:pt>
                <c:pt idx="2">
                  <c:v>3</c:v>
                </c:pt>
                <c:pt idx="3">
                  <c:v>4</c:v>
                </c:pt>
                <c:pt idx="4">
                  <c:v>5</c:v>
                </c:pt>
                <c:pt idx="5">
                  <c:v>6</c:v>
                </c:pt>
              </c:strCache>
            </c:strRef>
          </c:cat>
          <c:val>
            <c:numRef>
              <c:f>Sheet1!$C$2:$C$7</c:f>
              <c:numCache>
                <c:formatCode>0.0%</c:formatCode>
                <c:ptCount val="6"/>
                <c:pt idx="0">
                  <c:v>20.774647887323944</c:v>
                </c:pt>
                <c:pt idx="1">
                  <c:v>10.915492957746478</c:v>
                </c:pt>
                <c:pt idx="2">
                  <c:v>23.239436619718308</c:v>
                </c:pt>
                <c:pt idx="3">
                  <c:v>24.295774647887324</c:v>
                </c:pt>
                <c:pt idx="4">
                  <c:v>12.32394366197183</c:v>
                </c:pt>
                <c:pt idx="5">
                  <c:v>8.4507042253521121</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9ACD32"/>
                    </a:solidFill>
                  </a:ln>
                </c14:spPr>
              </c14:invertSolidFillFmt>
            </c:ext>
          </c:extLst>
        </c:ser>
        <c:ser>
          <c:idx val="0"/>
          <c:order val="2"/>
          <c:tx>
            <c:strRef>
              <c:f>Sheet1!$D$1</c:f>
              <c:strCache>
                <c:ptCount val="1"/>
                <c:pt idx="0">
                  <c:v>Haugesund</c:v>
                </c:pt>
              </c:strCache>
            </c:strRef>
          </c:tx>
          <c:spPr>
            <a:solidFill>
              <a:srgbClr val="708090"/>
            </a:solidFill>
            <a:ln>
              <a:solidFill>
                <a:srgbClr val="708090"/>
              </a:solidFill>
            </a:ln>
          </c:spPr>
          <c:invertIfNegative val="1"/>
          <c:dLbls>
            <c:numFmt formatCode="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1</c:v>
                </c:pt>
                <c:pt idx="1">
                  <c:v>2</c:v>
                </c:pt>
                <c:pt idx="2">
                  <c:v>3</c:v>
                </c:pt>
                <c:pt idx="3">
                  <c:v>4</c:v>
                </c:pt>
                <c:pt idx="4">
                  <c:v>5</c:v>
                </c:pt>
                <c:pt idx="5">
                  <c:v>6</c:v>
                </c:pt>
              </c:strCache>
            </c:strRef>
          </c:cat>
          <c:val>
            <c:numRef>
              <c:f>Sheet1!$D$2:$D$7</c:f>
              <c:numCache>
                <c:formatCode>0.0%</c:formatCode>
                <c:ptCount val="6"/>
                <c:pt idx="0">
                  <c:v>14.84375</c:v>
                </c:pt>
                <c:pt idx="1">
                  <c:v>17.1875</c:v>
                </c:pt>
                <c:pt idx="2">
                  <c:v>24.21875</c:v>
                </c:pt>
                <c:pt idx="3">
                  <c:v>18.75</c:v>
                </c:pt>
                <c:pt idx="4">
                  <c:v>17.1875</c:v>
                </c:pt>
                <c:pt idx="5">
                  <c:v>7.8125</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708090"/>
                    </a:solidFill>
                  </a:ln>
                </c14:spPr>
              </c14:invertSolidFillFmt>
            </c:ext>
          </c:extLst>
        </c:ser>
        <c:ser>
          <c:idx val="0"/>
          <c:order val="3"/>
          <c:tx>
            <c:strRef>
              <c:f>Sheet1!$E$1</c:f>
              <c:strCache>
                <c:ptCount val="1"/>
                <c:pt idx="0">
                  <c:v>Stavanger</c:v>
                </c:pt>
              </c:strCache>
            </c:strRef>
          </c:tx>
          <c:spPr>
            <a:solidFill>
              <a:srgbClr val="CD853F"/>
            </a:solidFill>
            <a:ln>
              <a:solidFill>
                <a:srgbClr val="CD853F"/>
              </a:solidFill>
            </a:ln>
          </c:spPr>
          <c:invertIfNegative val="1"/>
          <c:dLbls>
            <c:numFmt formatCode="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1</c:v>
                </c:pt>
                <c:pt idx="1">
                  <c:v>2</c:v>
                </c:pt>
                <c:pt idx="2">
                  <c:v>3</c:v>
                </c:pt>
                <c:pt idx="3">
                  <c:v>4</c:v>
                </c:pt>
                <c:pt idx="4">
                  <c:v>5</c:v>
                </c:pt>
                <c:pt idx="5">
                  <c:v>6</c:v>
                </c:pt>
              </c:strCache>
            </c:strRef>
          </c:cat>
          <c:val>
            <c:numRef>
              <c:f>Sheet1!$E$2:$E$7</c:f>
              <c:numCache>
                <c:formatCode>0.0%</c:formatCode>
                <c:ptCount val="6"/>
                <c:pt idx="0">
                  <c:v>20.606060606060606</c:v>
                </c:pt>
                <c:pt idx="1">
                  <c:v>13.030303030303031</c:v>
                </c:pt>
                <c:pt idx="2">
                  <c:v>22.727272727272727</c:v>
                </c:pt>
                <c:pt idx="3">
                  <c:v>20.454545454545453</c:v>
                </c:pt>
                <c:pt idx="4">
                  <c:v>14.696969696969697</c:v>
                </c:pt>
                <c:pt idx="5">
                  <c:v>8.4848484848484844</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CD853F"/>
                    </a:solidFill>
                  </a:ln>
                </c14:spPr>
              </c14:invertSolidFillFmt>
            </c:ext>
          </c:extLst>
        </c:ser>
        <c:ser>
          <c:idx val="0"/>
          <c:order val="4"/>
          <c:tx>
            <c:strRef>
              <c:f>Sheet1!$F$1</c:f>
              <c:strCache>
                <c:ptCount val="1"/>
                <c:pt idx="0">
                  <c:v>Stord</c:v>
                </c:pt>
              </c:strCache>
            </c:strRef>
          </c:tx>
          <c:spPr>
            <a:solidFill>
              <a:srgbClr val="B22222"/>
            </a:solidFill>
            <a:ln>
              <a:solidFill>
                <a:srgbClr val="B22222"/>
              </a:solidFill>
            </a:ln>
          </c:spPr>
          <c:invertIfNegative val="1"/>
          <c:dLbls>
            <c:numFmt formatCode="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1</c:v>
                </c:pt>
                <c:pt idx="1">
                  <c:v>2</c:v>
                </c:pt>
                <c:pt idx="2">
                  <c:v>3</c:v>
                </c:pt>
                <c:pt idx="3">
                  <c:v>4</c:v>
                </c:pt>
                <c:pt idx="4">
                  <c:v>5</c:v>
                </c:pt>
                <c:pt idx="5">
                  <c:v>6</c:v>
                </c:pt>
              </c:strCache>
            </c:strRef>
          </c:cat>
          <c:val>
            <c:numRef>
              <c:f>Sheet1!$F$2:$F$7</c:f>
              <c:numCache>
                <c:formatCode>0.0%</c:formatCode>
                <c:ptCount val="6"/>
                <c:pt idx="0">
                  <c:v>27.5</c:v>
                </c:pt>
                <c:pt idx="1">
                  <c:v>10</c:v>
                </c:pt>
                <c:pt idx="2">
                  <c:v>35</c:v>
                </c:pt>
                <c:pt idx="3">
                  <c:v>22.5</c:v>
                </c:pt>
                <c:pt idx="4">
                  <c:v>2.5</c:v>
                </c:pt>
                <c:pt idx="5">
                  <c:v>2.5</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B22222"/>
                    </a:solidFill>
                  </a:ln>
                </c14:spPr>
              </c14:invertSolidFillFmt>
            </c:ext>
          </c:extLst>
        </c:ser>
        <c:dLbls>
          <c:showLegendKey val="0"/>
          <c:showVal val="0"/>
          <c:showCatName val="0"/>
          <c:showSerName val="0"/>
          <c:showPercent val="0"/>
          <c:showBubbleSize val="0"/>
        </c:dLbls>
        <c:gapWidth val="40"/>
        <c:axId val="155693928"/>
        <c:axId val="155693536"/>
      </c:barChart>
      <c:valAx>
        <c:axId val="155693536"/>
        <c:scaling>
          <c:orientation val="minMax"/>
          <c:max val="100"/>
        </c:scaling>
        <c:delete val="0"/>
        <c:axPos val="b"/>
        <c:majorGridlines>
          <c:spPr>
            <a:ln w="12700" cmpd="sng">
              <a:solidFill>
                <a:srgbClr val="D3D3D3"/>
              </a:solidFill>
              <a:prstDash val="solid"/>
            </a:ln>
          </c:spPr>
        </c:majorGridlines>
        <c:title>
          <c:tx>
            <c:rich>
              <a:bodyPr/>
              <a:lstStyle/>
              <a:p>
                <a:pPr>
                  <a:defRPr sz="1000"/>
                </a:pPr>
                <a:r>
                  <a:rPr lang="nb-NO"/>
                  <a:t>Prosent</a:t>
                </a:r>
              </a:p>
            </c:rich>
          </c:tx>
          <c:overlay val="0"/>
        </c:title>
        <c:numFmt formatCode="0%" sourceLinked="0"/>
        <c:majorTickMark val="cross"/>
        <c:minorTickMark val="cross"/>
        <c:tickLblPos val="nextTo"/>
        <c:spPr>
          <a:ln>
            <a:noFill/>
          </a:ln>
        </c:spPr>
        <c:txPr>
          <a:bodyPr/>
          <a:lstStyle/>
          <a:p>
            <a:pPr>
              <a:defRPr sz="1000"/>
            </a:pPr>
            <a:endParaRPr lang="nb-NO"/>
          </a:p>
        </c:txPr>
        <c:crossAx val="155693928"/>
        <c:crosses val="max"/>
        <c:crossBetween val="between"/>
        <c:dispUnits>
          <c:builtInUnit val="hundreds"/>
        </c:dispUnits>
      </c:valAx>
      <c:catAx>
        <c:axId val="155693928"/>
        <c:scaling>
          <c:orientation val="maxMin"/>
        </c:scaling>
        <c:delete val="0"/>
        <c:axPos val="l"/>
        <c:numFmt formatCode="General" sourceLinked="1"/>
        <c:majorTickMark val="cross"/>
        <c:minorTickMark val="cross"/>
        <c:tickLblPos val="nextTo"/>
        <c:spPr>
          <a:ln>
            <a:noFill/>
          </a:ln>
        </c:spPr>
        <c:txPr>
          <a:bodyPr/>
          <a:lstStyle/>
          <a:p>
            <a:pPr>
              <a:defRPr sz="1000"/>
            </a:pPr>
            <a:endParaRPr lang="nb-NO"/>
          </a:p>
        </c:txPr>
        <c:crossAx val="155693536"/>
        <c:crosses val="autoZero"/>
        <c:auto val="1"/>
        <c:lblAlgn val="ctr"/>
        <c:lblOffset val="100"/>
        <c:noMultiLvlLbl val="1"/>
      </c:catAx>
    </c:plotArea>
    <c:legend>
      <c:legendPos val="r"/>
      <c:overlay val="0"/>
      <c:txPr>
        <a:bodyPr/>
        <a:lstStyle/>
        <a:p>
          <a:pPr>
            <a:defRPr sz="1000"/>
          </a:pPr>
          <a:endParaRPr lang="nb-NO"/>
        </a:p>
      </c:txPr>
    </c:legend>
    <c:plotVisOnly val="1"/>
    <c:dispBlanksAs val="zero"/>
    <c:showDLblsOverMax val="1"/>
  </c:chart>
  <c:txPr>
    <a:bodyPr/>
    <a:lstStyle/>
    <a:p>
      <a:pPr>
        <a:defRPr sz="1800"/>
      </a:pPr>
      <a:endParaRPr lang="nb-NO"/>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1"/>
  <c:lang val="nb-NO"/>
  <c:roundedCorners val="1"/>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Eiendomsskatt</c:v>
                </c:pt>
              </c:strCache>
            </c:strRef>
          </c:tx>
          <c:spPr>
            <a:solidFill>
              <a:srgbClr val="4682B4"/>
            </a:solidFill>
            <a:ln>
              <a:solidFill>
                <a:srgbClr val="4682B4"/>
              </a:solidFill>
            </a:ln>
          </c:spPr>
          <c:invertIfNegative val="1"/>
          <c:dLbls>
            <c:numFmt formatCode="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1</c:v>
                </c:pt>
                <c:pt idx="1">
                  <c:v>2</c:v>
                </c:pt>
                <c:pt idx="2">
                  <c:v>3</c:v>
                </c:pt>
                <c:pt idx="3">
                  <c:v>4</c:v>
                </c:pt>
                <c:pt idx="4">
                  <c:v>5</c:v>
                </c:pt>
                <c:pt idx="5">
                  <c:v>6</c:v>
                </c:pt>
              </c:strCache>
            </c:strRef>
          </c:cat>
          <c:val>
            <c:numRef>
              <c:f>Sheet1!$B$2:$B$7</c:f>
              <c:numCache>
                <c:formatCode>0.0%</c:formatCode>
                <c:ptCount val="6"/>
                <c:pt idx="0">
                  <c:v>41.496598639455783</c:v>
                </c:pt>
                <c:pt idx="1">
                  <c:v>15.850340136054422</c:v>
                </c:pt>
                <c:pt idx="2">
                  <c:v>18.843537414965986</c:v>
                </c:pt>
                <c:pt idx="3">
                  <c:v>9.795918367346939</c:v>
                </c:pt>
                <c:pt idx="4">
                  <c:v>7.8911564625850339</c:v>
                </c:pt>
                <c:pt idx="5">
                  <c:v>6.1224489795918364</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4682B4"/>
                    </a:solidFill>
                  </a:ln>
                </c14:spPr>
              </c14:invertSolidFillFmt>
            </c:ext>
          </c:extLst>
        </c:ser>
        <c:ser>
          <c:idx val="0"/>
          <c:order val="1"/>
          <c:tx>
            <c:strRef>
              <c:f>Sheet1!$C$1</c:f>
              <c:strCache>
                <c:ptCount val="1"/>
                <c:pt idx="0">
                  <c:v>Bergen </c:v>
                </c:pt>
              </c:strCache>
            </c:strRef>
          </c:tx>
          <c:spPr>
            <a:solidFill>
              <a:srgbClr val="9ACD32"/>
            </a:solidFill>
            <a:ln>
              <a:solidFill>
                <a:srgbClr val="9ACD32"/>
              </a:solidFill>
            </a:ln>
          </c:spPr>
          <c:invertIfNegative val="1"/>
          <c:dLbls>
            <c:numFmt formatCode="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1</c:v>
                </c:pt>
                <c:pt idx="1">
                  <c:v>2</c:v>
                </c:pt>
                <c:pt idx="2">
                  <c:v>3</c:v>
                </c:pt>
                <c:pt idx="3">
                  <c:v>4</c:v>
                </c:pt>
                <c:pt idx="4">
                  <c:v>5</c:v>
                </c:pt>
                <c:pt idx="5">
                  <c:v>6</c:v>
                </c:pt>
              </c:strCache>
            </c:strRef>
          </c:cat>
          <c:val>
            <c:numRef>
              <c:f>Sheet1!$C$2:$C$7</c:f>
              <c:numCache>
                <c:formatCode>0.0%</c:formatCode>
                <c:ptCount val="6"/>
                <c:pt idx="0">
                  <c:v>42.245989304812831</c:v>
                </c:pt>
                <c:pt idx="1">
                  <c:v>17.29055258467023</c:v>
                </c:pt>
                <c:pt idx="2">
                  <c:v>19.607843137254903</c:v>
                </c:pt>
                <c:pt idx="3">
                  <c:v>9.4474153297682708</c:v>
                </c:pt>
                <c:pt idx="4">
                  <c:v>7.1301247771836005</c:v>
                </c:pt>
                <c:pt idx="5">
                  <c:v>4.2780748663101607</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9ACD32"/>
                    </a:solidFill>
                  </a:ln>
                </c14:spPr>
              </c14:invertSolidFillFmt>
            </c:ext>
          </c:extLst>
        </c:ser>
        <c:ser>
          <c:idx val="0"/>
          <c:order val="2"/>
          <c:tx>
            <c:strRef>
              <c:f>Sheet1!$D$1</c:f>
              <c:strCache>
                <c:ptCount val="1"/>
                <c:pt idx="0">
                  <c:v>Haugesund</c:v>
                </c:pt>
              </c:strCache>
            </c:strRef>
          </c:tx>
          <c:spPr>
            <a:solidFill>
              <a:srgbClr val="708090"/>
            </a:solidFill>
            <a:ln>
              <a:solidFill>
                <a:srgbClr val="708090"/>
              </a:solidFill>
            </a:ln>
          </c:spPr>
          <c:invertIfNegative val="1"/>
          <c:dLbls>
            <c:numFmt formatCode="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1</c:v>
                </c:pt>
                <c:pt idx="1">
                  <c:v>2</c:v>
                </c:pt>
                <c:pt idx="2">
                  <c:v>3</c:v>
                </c:pt>
                <c:pt idx="3">
                  <c:v>4</c:v>
                </c:pt>
                <c:pt idx="4">
                  <c:v>5</c:v>
                </c:pt>
                <c:pt idx="5">
                  <c:v>6</c:v>
                </c:pt>
              </c:strCache>
            </c:strRef>
          </c:cat>
          <c:val>
            <c:numRef>
              <c:f>Sheet1!$D$2:$D$7</c:f>
              <c:numCache>
                <c:formatCode>0.0%</c:formatCode>
                <c:ptCount val="6"/>
                <c:pt idx="0">
                  <c:v>31.007751937984494</c:v>
                </c:pt>
                <c:pt idx="1">
                  <c:v>24.031007751937985</c:v>
                </c:pt>
                <c:pt idx="2">
                  <c:v>17.829457364341085</c:v>
                </c:pt>
                <c:pt idx="3">
                  <c:v>13.178294573643411</c:v>
                </c:pt>
                <c:pt idx="4">
                  <c:v>8.5271317829457356</c:v>
                </c:pt>
                <c:pt idx="5">
                  <c:v>5.4263565891472867</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708090"/>
                    </a:solidFill>
                  </a:ln>
                </c14:spPr>
              </c14:invertSolidFillFmt>
            </c:ext>
          </c:extLst>
        </c:ser>
        <c:ser>
          <c:idx val="0"/>
          <c:order val="3"/>
          <c:tx>
            <c:strRef>
              <c:f>Sheet1!$E$1</c:f>
              <c:strCache>
                <c:ptCount val="1"/>
                <c:pt idx="0">
                  <c:v>Stavanger</c:v>
                </c:pt>
              </c:strCache>
            </c:strRef>
          </c:tx>
          <c:spPr>
            <a:solidFill>
              <a:srgbClr val="CD853F"/>
            </a:solidFill>
            <a:ln>
              <a:solidFill>
                <a:srgbClr val="CD853F"/>
              </a:solidFill>
            </a:ln>
          </c:spPr>
          <c:invertIfNegative val="1"/>
          <c:dLbls>
            <c:numFmt formatCode="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1</c:v>
                </c:pt>
                <c:pt idx="1">
                  <c:v>2</c:v>
                </c:pt>
                <c:pt idx="2">
                  <c:v>3</c:v>
                </c:pt>
                <c:pt idx="3">
                  <c:v>4</c:v>
                </c:pt>
                <c:pt idx="4">
                  <c:v>5</c:v>
                </c:pt>
                <c:pt idx="5">
                  <c:v>6</c:v>
                </c:pt>
              </c:strCache>
            </c:strRef>
          </c:cat>
          <c:val>
            <c:numRef>
              <c:f>Sheet1!$E$2:$E$7</c:f>
              <c:numCache>
                <c:formatCode>0.0%</c:formatCode>
                <c:ptCount val="6"/>
                <c:pt idx="0">
                  <c:v>43.247344461305005</c:v>
                </c:pt>
                <c:pt idx="1">
                  <c:v>14.871016691957511</c:v>
                </c:pt>
                <c:pt idx="2">
                  <c:v>18.664643399089531</c:v>
                </c:pt>
                <c:pt idx="3">
                  <c:v>10.773899848254931</c:v>
                </c:pt>
                <c:pt idx="4">
                  <c:v>6.6767830045523517</c:v>
                </c:pt>
                <c:pt idx="5">
                  <c:v>5.7663125948406675</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CD853F"/>
                    </a:solidFill>
                  </a:ln>
                </c14:spPr>
              </c14:invertSolidFillFmt>
            </c:ext>
          </c:extLst>
        </c:ser>
        <c:ser>
          <c:idx val="0"/>
          <c:order val="4"/>
          <c:tx>
            <c:strRef>
              <c:f>Sheet1!$F$1</c:f>
              <c:strCache>
                <c:ptCount val="1"/>
                <c:pt idx="0">
                  <c:v>Stord</c:v>
                </c:pt>
              </c:strCache>
            </c:strRef>
          </c:tx>
          <c:spPr>
            <a:solidFill>
              <a:srgbClr val="B22222"/>
            </a:solidFill>
            <a:ln>
              <a:solidFill>
                <a:srgbClr val="B22222"/>
              </a:solidFill>
            </a:ln>
          </c:spPr>
          <c:invertIfNegative val="1"/>
          <c:dLbls>
            <c:numFmt formatCode="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1</c:v>
                </c:pt>
                <c:pt idx="1">
                  <c:v>2</c:v>
                </c:pt>
                <c:pt idx="2">
                  <c:v>3</c:v>
                </c:pt>
                <c:pt idx="3">
                  <c:v>4</c:v>
                </c:pt>
                <c:pt idx="4">
                  <c:v>5</c:v>
                </c:pt>
                <c:pt idx="5">
                  <c:v>6</c:v>
                </c:pt>
              </c:strCache>
            </c:strRef>
          </c:cat>
          <c:val>
            <c:numRef>
              <c:f>Sheet1!$F$2:$F$7</c:f>
              <c:numCache>
                <c:formatCode>0.0%</c:formatCode>
                <c:ptCount val="6"/>
                <c:pt idx="0">
                  <c:v>39.024390243902438</c:v>
                </c:pt>
                <c:pt idx="1">
                  <c:v>9.7560975609756095</c:v>
                </c:pt>
                <c:pt idx="2">
                  <c:v>24.390243902439025</c:v>
                </c:pt>
                <c:pt idx="3">
                  <c:v>9.7560975609756095</c:v>
                </c:pt>
                <c:pt idx="4">
                  <c:v>17.073170731707318</c:v>
                </c:pt>
                <c:pt idx="5">
                  <c:v>0</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B22222"/>
                    </a:solidFill>
                  </a:ln>
                </c14:spPr>
              </c14:invertSolidFillFmt>
            </c:ext>
          </c:extLst>
        </c:ser>
        <c:dLbls>
          <c:showLegendKey val="0"/>
          <c:showVal val="0"/>
          <c:showCatName val="0"/>
          <c:showSerName val="0"/>
          <c:showPercent val="0"/>
          <c:showBubbleSize val="0"/>
        </c:dLbls>
        <c:gapWidth val="40"/>
        <c:axId val="155695104"/>
        <c:axId val="155694712"/>
      </c:barChart>
      <c:valAx>
        <c:axId val="155694712"/>
        <c:scaling>
          <c:orientation val="minMax"/>
          <c:max val="100"/>
        </c:scaling>
        <c:delete val="0"/>
        <c:axPos val="b"/>
        <c:majorGridlines>
          <c:spPr>
            <a:ln w="12700" cmpd="sng">
              <a:solidFill>
                <a:srgbClr val="D3D3D3"/>
              </a:solidFill>
              <a:prstDash val="solid"/>
            </a:ln>
          </c:spPr>
        </c:majorGridlines>
        <c:title>
          <c:tx>
            <c:rich>
              <a:bodyPr/>
              <a:lstStyle/>
              <a:p>
                <a:pPr>
                  <a:defRPr sz="1000"/>
                </a:pPr>
                <a:r>
                  <a:rPr lang="nb-NO"/>
                  <a:t>Prosent</a:t>
                </a:r>
              </a:p>
            </c:rich>
          </c:tx>
          <c:overlay val="0"/>
        </c:title>
        <c:numFmt formatCode="0%" sourceLinked="0"/>
        <c:majorTickMark val="cross"/>
        <c:minorTickMark val="cross"/>
        <c:tickLblPos val="nextTo"/>
        <c:spPr>
          <a:ln>
            <a:noFill/>
          </a:ln>
        </c:spPr>
        <c:txPr>
          <a:bodyPr/>
          <a:lstStyle/>
          <a:p>
            <a:pPr>
              <a:defRPr sz="1000"/>
            </a:pPr>
            <a:endParaRPr lang="nb-NO"/>
          </a:p>
        </c:txPr>
        <c:crossAx val="155695104"/>
        <c:crosses val="max"/>
        <c:crossBetween val="between"/>
        <c:dispUnits>
          <c:builtInUnit val="hundreds"/>
        </c:dispUnits>
      </c:valAx>
      <c:catAx>
        <c:axId val="155695104"/>
        <c:scaling>
          <c:orientation val="maxMin"/>
        </c:scaling>
        <c:delete val="0"/>
        <c:axPos val="l"/>
        <c:numFmt formatCode="General" sourceLinked="1"/>
        <c:majorTickMark val="cross"/>
        <c:minorTickMark val="cross"/>
        <c:tickLblPos val="nextTo"/>
        <c:spPr>
          <a:ln>
            <a:noFill/>
          </a:ln>
        </c:spPr>
        <c:txPr>
          <a:bodyPr/>
          <a:lstStyle/>
          <a:p>
            <a:pPr>
              <a:defRPr sz="1000"/>
            </a:pPr>
            <a:endParaRPr lang="nb-NO"/>
          </a:p>
        </c:txPr>
        <c:crossAx val="155694712"/>
        <c:crosses val="autoZero"/>
        <c:auto val="1"/>
        <c:lblAlgn val="ctr"/>
        <c:lblOffset val="100"/>
        <c:noMultiLvlLbl val="1"/>
      </c:catAx>
    </c:plotArea>
    <c:legend>
      <c:legendPos val="r"/>
      <c:overlay val="0"/>
      <c:txPr>
        <a:bodyPr/>
        <a:lstStyle/>
        <a:p>
          <a:pPr>
            <a:defRPr sz="1000"/>
          </a:pPr>
          <a:endParaRPr lang="nb-NO"/>
        </a:p>
      </c:txPr>
    </c:legend>
    <c:plotVisOnly val="1"/>
    <c:dispBlanksAs val="zero"/>
    <c:showDLblsOverMax val="1"/>
  </c:chart>
  <c:txPr>
    <a:bodyPr/>
    <a:lstStyle/>
    <a:p>
      <a:pPr>
        <a:defRPr sz="1800"/>
      </a:pPr>
      <a:endParaRPr lang="nb-NO"/>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1"/>
  <c:lang val="nb-NO"/>
  <c:roundedCorners val="1"/>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Arbeidsgiveravgift</c:v>
                </c:pt>
              </c:strCache>
            </c:strRef>
          </c:tx>
          <c:spPr>
            <a:solidFill>
              <a:srgbClr val="4682B4"/>
            </a:solidFill>
            <a:ln>
              <a:solidFill>
                <a:srgbClr val="4682B4"/>
              </a:solidFill>
            </a:ln>
          </c:spPr>
          <c:invertIfNegative val="1"/>
          <c:dLbls>
            <c:numFmt formatCode="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1</c:v>
                </c:pt>
                <c:pt idx="1">
                  <c:v>2</c:v>
                </c:pt>
                <c:pt idx="2">
                  <c:v>3</c:v>
                </c:pt>
                <c:pt idx="3">
                  <c:v>4</c:v>
                </c:pt>
                <c:pt idx="4">
                  <c:v>5</c:v>
                </c:pt>
                <c:pt idx="5">
                  <c:v>6</c:v>
                </c:pt>
              </c:strCache>
            </c:strRef>
          </c:cat>
          <c:val>
            <c:numRef>
              <c:f>Sheet1!$B$2:$B$7</c:f>
              <c:numCache>
                <c:formatCode>0.0%</c:formatCode>
                <c:ptCount val="6"/>
                <c:pt idx="0">
                  <c:v>12.717536813922356</c:v>
                </c:pt>
                <c:pt idx="1">
                  <c:v>11.111111111111111</c:v>
                </c:pt>
                <c:pt idx="2">
                  <c:v>21.820615796519412</c:v>
                </c:pt>
                <c:pt idx="3">
                  <c:v>22.356091030789827</c:v>
                </c:pt>
                <c:pt idx="4">
                  <c:v>18.072289156626507</c:v>
                </c:pt>
                <c:pt idx="5">
                  <c:v>13.922356091030791</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4682B4"/>
                    </a:solidFill>
                  </a:ln>
                </c14:spPr>
              </c14:invertSolidFillFmt>
            </c:ext>
          </c:extLst>
        </c:ser>
        <c:ser>
          <c:idx val="0"/>
          <c:order val="1"/>
          <c:tx>
            <c:strRef>
              <c:f>Sheet1!$C$1</c:f>
              <c:strCache>
                <c:ptCount val="1"/>
                <c:pt idx="0">
                  <c:v>Bergen </c:v>
                </c:pt>
              </c:strCache>
            </c:strRef>
          </c:tx>
          <c:spPr>
            <a:solidFill>
              <a:srgbClr val="9ACD32"/>
            </a:solidFill>
            <a:ln>
              <a:solidFill>
                <a:srgbClr val="9ACD32"/>
              </a:solidFill>
            </a:ln>
          </c:spPr>
          <c:invertIfNegative val="1"/>
          <c:dLbls>
            <c:numFmt formatCode="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1</c:v>
                </c:pt>
                <c:pt idx="1">
                  <c:v>2</c:v>
                </c:pt>
                <c:pt idx="2">
                  <c:v>3</c:v>
                </c:pt>
                <c:pt idx="3">
                  <c:v>4</c:v>
                </c:pt>
                <c:pt idx="4">
                  <c:v>5</c:v>
                </c:pt>
                <c:pt idx="5">
                  <c:v>6</c:v>
                </c:pt>
              </c:strCache>
            </c:strRef>
          </c:cat>
          <c:val>
            <c:numRef>
              <c:f>Sheet1!$C$2:$C$7</c:f>
              <c:numCache>
                <c:formatCode>0.0%</c:formatCode>
                <c:ptCount val="6"/>
                <c:pt idx="0">
                  <c:v>13.986013986013987</c:v>
                </c:pt>
                <c:pt idx="1">
                  <c:v>12.412587412587413</c:v>
                </c:pt>
                <c:pt idx="2">
                  <c:v>20.27972027972028</c:v>
                </c:pt>
                <c:pt idx="3">
                  <c:v>25.174825174825173</c:v>
                </c:pt>
                <c:pt idx="4">
                  <c:v>15.20979020979021</c:v>
                </c:pt>
                <c:pt idx="5">
                  <c:v>12.937062937062937</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9ACD32"/>
                    </a:solidFill>
                  </a:ln>
                </c14:spPr>
              </c14:invertSolidFillFmt>
            </c:ext>
          </c:extLst>
        </c:ser>
        <c:ser>
          <c:idx val="0"/>
          <c:order val="2"/>
          <c:tx>
            <c:strRef>
              <c:f>Sheet1!$D$1</c:f>
              <c:strCache>
                <c:ptCount val="1"/>
                <c:pt idx="0">
                  <c:v>Haugesund</c:v>
                </c:pt>
              </c:strCache>
            </c:strRef>
          </c:tx>
          <c:spPr>
            <a:solidFill>
              <a:srgbClr val="708090"/>
            </a:solidFill>
            <a:ln>
              <a:solidFill>
                <a:srgbClr val="708090"/>
              </a:solidFill>
            </a:ln>
          </c:spPr>
          <c:invertIfNegative val="1"/>
          <c:dLbls>
            <c:numFmt formatCode="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1</c:v>
                </c:pt>
                <c:pt idx="1">
                  <c:v>2</c:v>
                </c:pt>
                <c:pt idx="2">
                  <c:v>3</c:v>
                </c:pt>
                <c:pt idx="3">
                  <c:v>4</c:v>
                </c:pt>
                <c:pt idx="4">
                  <c:v>5</c:v>
                </c:pt>
                <c:pt idx="5">
                  <c:v>6</c:v>
                </c:pt>
              </c:strCache>
            </c:strRef>
          </c:cat>
          <c:val>
            <c:numRef>
              <c:f>Sheet1!$D$2:$D$7</c:f>
              <c:numCache>
                <c:formatCode>0.0%</c:formatCode>
                <c:ptCount val="6"/>
                <c:pt idx="0">
                  <c:v>7.6335877862595423</c:v>
                </c:pt>
                <c:pt idx="1">
                  <c:v>16.03053435114504</c:v>
                </c:pt>
                <c:pt idx="2">
                  <c:v>22.900763358778626</c:v>
                </c:pt>
                <c:pt idx="3">
                  <c:v>16.03053435114504</c:v>
                </c:pt>
                <c:pt idx="4">
                  <c:v>20.610687022900763</c:v>
                </c:pt>
                <c:pt idx="5">
                  <c:v>16.793893129770993</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708090"/>
                    </a:solidFill>
                  </a:ln>
                </c14:spPr>
              </c14:invertSolidFillFmt>
            </c:ext>
          </c:extLst>
        </c:ser>
        <c:ser>
          <c:idx val="0"/>
          <c:order val="3"/>
          <c:tx>
            <c:strRef>
              <c:f>Sheet1!$E$1</c:f>
              <c:strCache>
                <c:ptCount val="1"/>
                <c:pt idx="0">
                  <c:v>Stavanger</c:v>
                </c:pt>
              </c:strCache>
            </c:strRef>
          </c:tx>
          <c:spPr>
            <a:solidFill>
              <a:srgbClr val="CD853F"/>
            </a:solidFill>
            <a:ln>
              <a:solidFill>
                <a:srgbClr val="CD853F"/>
              </a:solidFill>
            </a:ln>
          </c:spPr>
          <c:invertIfNegative val="1"/>
          <c:dLbls>
            <c:numFmt formatCode="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1</c:v>
                </c:pt>
                <c:pt idx="1">
                  <c:v>2</c:v>
                </c:pt>
                <c:pt idx="2">
                  <c:v>3</c:v>
                </c:pt>
                <c:pt idx="3">
                  <c:v>4</c:v>
                </c:pt>
                <c:pt idx="4">
                  <c:v>5</c:v>
                </c:pt>
                <c:pt idx="5">
                  <c:v>6</c:v>
                </c:pt>
              </c:strCache>
            </c:strRef>
          </c:cat>
          <c:val>
            <c:numRef>
              <c:f>Sheet1!$E$2:$E$7</c:f>
              <c:numCache>
                <c:formatCode>0.0%</c:formatCode>
                <c:ptCount val="6"/>
                <c:pt idx="0">
                  <c:v>13.050075872534142</c:v>
                </c:pt>
                <c:pt idx="1">
                  <c:v>10.773899848254931</c:v>
                </c:pt>
                <c:pt idx="2">
                  <c:v>23.216995447647953</c:v>
                </c:pt>
                <c:pt idx="3">
                  <c:v>22.306525037936268</c:v>
                </c:pt>
                <c:pt idx="4">
                  <c:v>18.96813353566009</c:v>
                </c:pt>
                <c:pt idx="5">
                  <c:v>11.684370257966616</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CD853F"/>
                    </a:solidFill>
                  </a:ln>
                </c14:spPr>
              </c14:invertSolidFillFmt>
            </c:ext>
          </c:extLst>
        </c:ser>
        <c:ser>
          <c:idx val="0"/>
          <c:order val="4"/>
          <c:tx>
            <c:strRef>
              <c:f>Sheet1!$F$1</c:f>
              <c:strCache>
                <c:ptCount val="1"/>
                <c:pt idx="0">
                  <c:v>Stord</c:v>
                </c:pt>
              </c:strCache>
            </c:strRef>
          </c:tx>
          <c:spPr>
            <a:solidFill>
              <a:srgbClr val="B22222"/>
            </a:solidFill>
            <a:ln>
              <a:solidFill>
                <a:srgbClr val="B22222"/>
              </a:solidFill>
            </a:ln>
          </c:spPr>
          <c:invertIfNegative val="1"/>
          <c:dLbls>
            <c:numFmt formatCode="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1</c:v>
                </c:pt>
                <c:pt idx="1">
                  <c:v>2</c:v>
                </c:pt>
                <c:pt idx="2">
                  <c:v>3</c:v>
                </c:pt>
                <c:pt idx="3">
                  <c:v>4</c:v>
                </c:pt>
                <c:pt idx="4">
                  <c:v>5</c:v>
                </c:pt>
                <c:pt idx="5">
                  <c:v>6</c:v>
                </c:pt>
              </c:strCache>
            </c:strRef>
          </c:cat>
          <c:val>
            <c:numRef>
              <c:f>Sheet1!$F$2:$F$7</c:f>
              <c:numCache>
                <c:formatCode>0.0%</c:formatCode>
                <c:ptCount val="6"/>
                <c:pt idx="0">
                  <c:v>14.285714285714286</c:v>
                </c:pt>
                <c:pt idx="1">
                  <c:v>7.1428571428571432</c:v>
                </c:pt>
                <c:pt idx="2">
                  <c:v>19.047619047619047</c:v>
                </c:pt>
                <c:pt idx="3">
                  <c:v>19.047619047619047</c:v>
                </c:pt>
                <c:pt idx="4">
                  <c:v>33.333333333333336</c:v>
                </c:pt>
                <c:pt idx="5">
                  <c:v>7.1428571428571432</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B22222"/>
                    </a:solidFill>
                  </a:ln>
                </c14:spPr>
              </c14:invertSolidFillFmt>
            </c:ext>
          </c:extLst>
        </c:ser>
        <c:dLbls>
          <c:showLegendKey val="0"/>
          <c:showVal val="0"/>
          <c:showCatName val="0"/>
          <c:showSerName val="0"/>
          <c:showPercent val="0"/>
          <c:showBubbleSize val="0"/>
        </c:dLbls>
        <c:gapWidth val="40"/>
        <c:axId val="155696280"/>
        <c:axId val="155695888"/>
      </c:barChart>
      <c:valAx>
        <c:axId val="155695888"/>
        <c:scaling>
          <c:orientation val="minMax"/>
          <c:max val="100"/>
        </c:scaling>
        <c:delete val="0"/>
        <c:axPos val="b"/>
        <c:majorGridlines>
          <c:spPr>
            <a:ln w="12700" cmpd="sng">
              <a:solidFill>
                <a:srgbClr val="D3D3D3"/>
              </a:solidFill>
              <a:prstDash val="solid"/>
            </a:ln>
          </c:spPr>
        </c:majorGridlines>
        <c:title>
          <c:tx>
            <c:rich>
              <a:bodyPr/>
              <a:lstStyle/>
              <a:p>
                <a:pPr>
                  <a:defRPr sz="1000"/>
                </a:pPr>
                <a:r>
                  <a:rPr lang="nb-NO"/>
                  <a:t>Prosent</a:t>
                </a:r>
              </a:p>
            </c:rich>
          </c:tx>
          <c:overlay val="0"/>
        </c:title>
        <c:numFmt formatCode="0%" sourceLinked="0"/>
        <c:majorTickMark val="cross"/>
        <c:minorTickMark val="cross"/>
        <c:tickLblPos val="nextTo"/>
        <c:spPr>
          <a:ln>
            <a:noFill/>
          </a:ln>
        </c:spPr>
        <c:txPr>
          <a:bodyPr/>
          <a:lstStyle/>
          <a:p>
            <a:pPr>
              <a:defRPr sz="1000"/>
            </a:pPr>
            <a:endParaRPr lang="nb-NO"/>
          </a:p>
        </c:txPr>
        <c:crossAx val="155696280"/>
        <c:crosses val="max"/>
        <c:crossBetween val="between"/>
        <c:dispUnits>
          <c:builtInUnit val="hundreds"/>
        </c:dispUnits>
      </c:valAx>
      <c:catAx>
        <c:axId val="155696280"/>
        <c:scaling>
          <c:orientation val="maxMin"/>
        </c:scaling>
        <c:delete val="0"/>
        <c:axPos val="l"/>
        <c:numFmt formatCode="General" sourceLinked="1"/>
        <c:majorTickMark val="cross"/>
        <c:minorTickMark val="cross"/>
        <c:tickLblPos val="nextTo"/>
        <c:spPr>
          <a:ln>
            <a:noFill/>
          </a:ln>
        </c:spPr>
        <c:txPr>
          <a:bodyPr/>
          <a:lstStyle/>
          <a:p>
            <a:pPr>
              <a:defRPr sz="1000"/>
            </a:pPr>
            <a:endParaRPr lang="nb-NO"/>
          </a:p>
        </c:txPr>
        <c:crossAx val="155695888"/>
        <c:crosses val="autoZero"/>
        <c:auto val="1"/>
        <c:lblAlgn val="ctr"/>
        <c:lblOffset val="100"/>
        <c:noMultiLvlLbl val="1"/>
      </c:catAx>
    </c:plotArea>
    <c:legend>
      <c:legendPos val="r"/>
      <c:overlay val="0"/>
      <c:txPr>
        <a:bodyPr/>
        <a:lstStyle/>
        <a:p>
          <a:pPr>
            <a:defRPr sz="1000"/>
          </a:pPr>
          <a:endParaRPr lang="nb-NO"/>
        </a:p>
      </c:txPr>
    </c:legend>
    <c:plotVisOnly val="1"/>
    <c:dispBlanksAs val="zero"/>
    <c:showDLblsOverMax val="1"/>
  </c:chart>
  <c:txPr>
    <a:bodyPr/>
    <a:lstStyle/>
    <a:p>
      <a:pPr>
        <a:defRPr sz="1800"/>
      </a:pPr>
      <a:endParaRPr lang="nb-NO"/>
    </a:p>
  </c:tx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1"/>
  <c:lang val="nb-NO"/>
  <c:roundedCorners val="1"/>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Bompengeavgift</c:v>
                </c:pt>
              </c:strCache>
            </c:strRef>
          </c:tx>
          <c:spPr>
            <a:solidFill>
              <a:srgbClr val="4682B4"/>
            </a:solidFill>
            <a:ln>
              <a:solidFill>
                <a:srgbClr val="4682B4"/>
              </a:solidFill>
            </a:ln>
          </c:spPr>
          <c:invertIfNegative val="1"/>
          <c:dLbls>
            <c:numFmt formatCode="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1</c:v>
                </c:pt>
                <c:pt idx="1">
                  <c:v>2</c:v>
                </c:pt>
                <c:pt idx="2">
                  <c:v>3</c:v>
                </c:pt>
                <c:pt idx="3">
                  <c:v>4</c:v>
                </c:pt>
                <c:pt idx="4">
                  <c:v>5</c:v>
                </c:pt>
                <c:pt idx="5">
                  <c:v>6</c:v>
                </c:pt>
              </c:strCache>
            </c:strRef>
          </c:cat>
          <c:val>
            <c:numRef>
              <c:f>Sheet1!$B$2:$B$7</c:f>
              <c:numCache>
                <c:formatCode>0.0%</c:formatCode>
                <c:ptCount val="6"/>
                <c:pt idx="0">
                  <c:v>29.336043360433603</c:v>
                </c:pt>
                <c:pt idx="1">
                  <c:v>16.937669376693766</c:v>
                </c:pt>
                <c:pt idx="2">
                  <c:v>18.15718157181572</c:v>
                </c:pt>
                <c:pt idx="3">
                  <c:v>12.804878048780488</c:v>
                </c:pt>
                <c:pt idx="4">
                  <c:v>10.094850948509485</c:v>
                </c:pt>
                <c:pt idx="5">
                  <c:v>12.669376693766937</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4682B4"/>
                    </a:solidFill>
                  </a:ln>
                </c14:spPr>
              </c14:invertSolidFillFmt>
            </c:ext>
          </c:extLst>
        </c:ser>
        <c:ser>
          <c:idx val="0"/>
          <c:order val="1"/>
          <c:tx>
            <c:strRef>
              <c:f>Sheet1!$C$1</c:f>
              <c:strCache>
                <c:ptCount val="1"/>
                <c:pt idx="0">
                  <c:v>Bergen </c:v>
                </c:pt>
              </c:strCache>
            </c:strRef>
          </c:tx>
          <c:spPr>
            <a:solidFill>
              <a:srgbClr val="9ACD32"/>
            </a:solidFill>
            <a:ln>
              <a:solidFill>
                <a:srgbClr val="9ACD32"/>
              </a:solidFill>
            </a:ln>
          </c:spPr>
          <c:invertIfNegative val="1"/>
          <c:dLbls>
            <c:numFmt formatCode="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1</c:v>
                </c:pt>
                <c:pt idx="1">
                  <c:v>2</c:v>
                </c:pt>
                <c:pt idx="2">
                  <c:v>3</c:v>
                </c:pt>
                <c:pt idx="3">
                  <c:v>4</c:v>
                </c:pt>
                <c:pt idx="4">
                  <c:v>5</c:v>
                </c:pt>
                <c:pt idx="5">
                  <c:v>6</c:v>
                </c:pt>
              </c:strCache>
            </c:strRef>
          </c:cat>
          <c:val>
            <c:numRef>
              <c:f>Sheet1!$C$2:$C$7</c:f>
              <c:numCache>
                <c:formatCode>0.0%</c:formatCode>
                <c:ptCount val="6"/>
                <c:pt idx="0">
                  <c:v>32.918149466192169</c:v>
                </c:pt>
                <c:pt idx="1">
                  <c:v>18.683274021352315</c:v>
                </c:pt>
                <c:pt idx="2">
                  <c:v>16.192170818505339</c:v>
                </c:pt>
                <c:pt idx="3">
                  <c:v>11.032028469750889</c:v>
                </c:pt>
                <c:pt idx="4">
                  <c:v>9.4306049822064058</c:v>
                </c:pt>
                <c:pt idx="5">
                  <c:v>11.743772241992882</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9ACD32"/>
                    </a:solidFill>
                  </a:ln>
                </c14:spPr>
              </c14:invertSolidFillFmt>
            </c:ext>
          </c:extLst>
        </c:ser>
        <c:ser>
          <c:idx val="0"/>
          <c:order val="2"/>
          <c:tx>
            <c:strRef>
              <c:f>Sheet1!$D$1</c:f>
              <c:strCache>
                <c:ptCount val="1"/>
                <c:pt idx="0">
                  <c:v>Haugesund</c:v>
                </c:pt>
              </c:strCache>
            </c:strRef>
          </c:tx>
          <c:spPr>
            <a:solidFill>
              <a:srgbClr val="708090"/>
            </a:solidFill>
            <a:ln>
              <a:solidFill>
                <a:srgbClr val="708090"/>
              </a:solidFill>
            </a:ln>
          </c:spPr>
          <c:invertIfNegative val="1"/>
          <c:dLbls>
            <c:numFmt formatCode="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1</c:v>
                </c:pt>
                <c:pt idx="1">
                  <c:v>2</c:v>
                </c:pt>
                <c:pt idx="2">
                  <c:v>3</c:v>
                </c:pt>
                <c:pt idx="3">
                  <c:v>4</c:v>
                </c:pt>
                <c:pt idx="4">
                  <c:v>5</c:v>
                </c:pt>
                <c:pt idx="5">
                  <c:v>6</c:v>
                </c:pt>
              </c:strCache>
            </c:strRef>
          </c:cat>
          <c:val>
            <c:numRef>
              <c:f>Sheet1!$D$2:$D$7</c:f>
              <c:numCache>
                <c:formatCode>0.0%</c:formatCode>
                <c:ptCount val="6"/>
                <c:pt idx="0">
                  <c:v>23.255813953488371</c:v>
                </c:pt>
                <c:pt idx="1">
                  <c:v>19.379844961240309</c:v>
                </c:pt>
                <c:pt idx="2">
                  <c:v>20.930232558139537</c:v>
                </c:pt>
                <c:pt idx="3">
                  <c:v>19.379844961240309</c:v>
                </c:pt>
                <c:pt idx="4">
                  <c:v>10.077519379844961</c:v>
                </c:pt>
                <c:pt idx="5">
                  <c:v>6.9767441860465116</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708090"/>
                    </a:solidFill>
                  </a:ln>
                </c14:spPr>
              </c14:invertSolidFillFmt>
            </c:ext>
          </c:extLst>
        </c:ser>
        <c:ser>
          <c:idx val="0"/>
          <c:order val="3"/>
          <c:tx>
            <c:strRef>
              <c:f>Sheet1!$E$1</c:f>
              <c:strCache>
                <c:ptCount val="1"/>
                <c:pt idx="0">
                  <c:v>Stavanger</c:v>
                </c:pt>
              </c:strCache>
            </c:strRef>
          </c:tx>
          <c:spPr>
            <a:solidFill>
              <a:srgbClr val="CD853F"/>
            </a:solidFill>
            <a:ln>
              <a:solidFill>
                <a:srgbClr val="CD853F"/>
              </a:solidFill>
            </a:ln>
          </c:spPr>
          <c:invertIfNegative val="1"/>
          <c:dLbls>
            <c:numFmt formatCode="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1</c:v>
                </c:pt>
                <c:pt idx="1">
                  <c:v>2</c:v>
                </c:pt>
                <c:pt idx="2">
                  <c:v>3</c:v>
                </c:pt>
                <c:pt idx="3">
                  <c:v>4</c:v>
                </c:pt>
                <c:pt idx="4">
                  <c:v>5</c:v>
                </c:pt>
                <c:pt idx="5">
                  <c:v>6</c:v>
                </c:pt>
              </c:strCache>
            </c:strRef>
          </c:cat>
          <c:val>
            <c:numRef>
              <c:f>Sheet1!$E$2:$E$7</c:f>
              <c:numCache>
                <c:formatCode>0.0%</c:formatCode>
                <c:ptCount val="6"/>
                <c:pt idx="0">
                  <c:v>26.435045317220546</c:v>
                </c:pt>
                <c:pt idx="1">
                  <c:v>15.709969788519638</c:v>
                </c:pt>
                <c:pt idx="2">
                  <c:v>20.090634441087612</c:v>
                </c:pt>
                <c:pt idx="3">
                  <c:v>12.235649546827794</c:v>
                </c:pt>
                <c:pt idx="4">
                  <c:v>11.178247734138973</c:v>
                </c:pt>
                <c:pt idx="5">
                  <c:v>14.350453172205437</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CD853F"/>
                    </a:solidFill>
                  </a:ln>
                </c14:spPr>
              </c14:invertSolidFillFmt>
            </c:ext>
          </c:extLst>
        </c:ser>
        <c:ser>
          <c:idx val="0"/>
          <c:order val="4"/>
          <c:tx>
            <c:strRef>
              <c:f>Sheet1!$F$1</c:f>
              <c:strCache>
                <c:ptCount val="1"/>
                <c:pt idx="0">
                  <c:v>Stord</c:v>
                </c:pt>
              </c:strCache>
            </c:strRef>
          </c:tx>
          <c:spPr>
            <a:solidFill>
              <a:srgbClr val="B22222"/>
            </a:solidFill>
            <a:ln>
              <a:solidFill>
                <a:srgbClr val="B22222"/>
              </a:solidFill>
            </a:ln>
          </c:spPr>
          <c:invertIfNegative val="1"/>
          <c:dLbls>
            <c:numFmt formatCode="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1</c:v>
                </c:pt>
                <c:pt idx="1">
                  <c:v>2</c:v>
                </c:pt>
                <c:pt idx="2">
                  <c:v>3</c:v>
                </c:pt>
                <c:pt idx="3">
                  <c:v>4</c:v>
                </c:pt>
                <c:pt idx="4">
                  <c:v>5</c:v>
                </c:pt>
                <c:pt idx="5">
                  <c:v>6</c:v>
                </c:pt>
              </c:strCache>
            </c:strRef>
          </c:cat>
          <c:val>
            <c:numRef>
              <c:f>Sheet1!$F$2:$F$7</c:f>
              <c:numCache>
                <c:formatCode>0.0%</c:formatCode>
                <c:ptCount val="6"/>
                <c:pt idx="0">
                  <c:v>22.5</c:v>
                </c:pt>
                <c:pt idx="1">
                  <c:v>25</c:v>
                </c:pt>
                <c:pt idx="2">
                  <c:v>20</c:v>
                </c:pt>
                <c:pt idx="3">
                  <c:v>15</c:v>
                </c:pt>
                <c:pt idx="4">
                  <c:v>15</c:v>
                </c:pt>
                <c:pt idx="5">
                  <c:v>2.5</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B22222"/>
                    </a:solidFill>
                  </a:ln>
                </c14:spPr>
              </c14:invertSolidFillFmt>
            </c:ext>
          </c:extLst>
        </c:ser>
        <c:dLbls>
          <c:showLegendKey val="0"/>
          <c:showVal val="0"/>
          <c:showCatName val="0"/>
          <c:showSerName val="0"/>
          <c:showPercent val="0"/>
          <c:showBubbleSize val="0"/>
        </c:dLbls>
        <c:gapWidth val="40"/>
        <c:axId val="245116072"/>
        <c:axId val="155697064"/>
      </c:barChart>
      <c:valAx>
        <c:axId val="155697064"/>
        <c:scaling>
          <c:orientation val="minMax"/>
          <c:max val="100"/>
        </c:scaling>
        <c:delete val="0"/>
        <c:axPos val="b"/>
        <c:majorGridlines>
          <c:spPr>
            <a:ln w="12700" cmpd="sng">
              <a:solidFill>
                <a:srgbClr val="D3D3D3"/>
              </a:solidFill>
              <a:prstDash val="solid"/>
            </a:ln>
          </c:spPr>
        </c:majorGridlines>
        <c:title>
          <c:tx>
            <c:rich>
              <a:bodyPr/>
              <a:lstStyle/>
              <a:p>
                <a:pPr>
                  <a:defRPr sz="1000"/>
                </a:pPr>
                <a:r>
                  <a:rPr lang="nb-NO"/>
                  <a:t>Prosent</a:t>
                </a:r>
              </a:p>
            </c:rich>
          </c:tx>
          <c:overlay val="0"/>
        </c:title>
        <c:numFmt formatCode="0%" sourceLinked="0"/>
        <c:majorTickMark val="cross"/>
        <c:minorTickMark val="cross"/>
        <c:tickLblPos val="nextTo"/>
        <c:spPr>
          <a:ln>
            <a:noFill/>
          </a:ln>
        </c:spPr>
        <c:txPr>
          <a:bodyPr/>
          <a:lstStyle/>
          <a:p>
            <a:pPr>
              <a:defRPr sz="1000"/>
            </a:pPr>
            <a:endParaRPr lang="nb-NO"/>
          </a:p>
        </c:txPr>
        <c:crossAx val="245116072"/>
        <c:crosses val="max"/>
        <c:crossBetween val="between"/>
        <c:dispUnits>
          <c:builtInUnit val="hundreds"/>
        </c:dispUnits>
      </c:valAx>
      <c:catAx>
        <c:axId val="245116072"/>
        <c:scaling>
          <c:orientation val="maxMin"/>
        </c:scaling>
        <c:delete val="0"/>
        <c:axPos val="l"/>
        <c:numFmt formatCode="General" sourceLinked="1"/>
        <c:majorTickMark val="cross"/>
        <c:minorTickMark val="cross"/>
        <c:tickLblPos val="nextTo"/>
        <c:spPr>
          <a:ln>
            <a:noFill/>
          </a:ln>
        </c:spPr>
        <c:txPr>
          <a:bodyPr/>
          <a:lstStyle/>
          <a:p>
            <a:pPr>
              <a:defRPr sz="1000"/>
            </a:pPr>
            <a:endParaRPr lang="nb-NO"/>
          </a:p>
        </c:txPr>
        <c:crossAx val="155697064"/>
        <c:crosses val="autoZero"/>
        <c:auto val="1"/>
        <c:lblAlgn val="ctr"/>
        <c:lblOffset val="100"/>
        <c:noMultiLvlLbl val="1"/>
      </c:catAx>
    </c:plotArea>
    <c:legend>
      <c:legendPos val="r"/>
      <c:overlay val="0"/>
      <c:txPr>
        <a:bodyPr/>
        <a:lstStyle/>
        <a:p>
          <a:pPr>
            <a:defRPr sz="1000"/>
          </a:pPr>
          <a:endParaRPr lang="nb-NO"/>
        </a:p>
      </c:txPr>
    </c:legend>
    <c:plotVisOnly val="1"/>
    <c:dispBlanksAs val="zero"/>
    <c:showDLblsOverMax val="1"/>
  </c:chart>
  <c:txPr>
    <a:bodyPr/>
    <a:lstStyle/>
    <a:p>
      <a:pPr>
        <a:defRPr sz="1800"/>
      </a:pPr>
      <a:endParaRPr lang="nb-NO"/>
    </a:p>
  </c:txPr>
  <c:externalData r:id="rId1">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c:date1904 val="1"/>
  <c:lang val="nb-NO"/>
  <c:roundedCorners val="1"/>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1"/>
        <c:ser>
          <c:idx val="0"/>
          <c:order val="0"/>
          <c:tx>
            <c:strRef>
              <c:f>Sheet1!$B$1</c:f>
              <c:strCache>
                <c:ptCount val="1"/>
                <c:pt idx="0">
                  <c:v> </c:v>
                </c:pt>
              </c:strCache>
            </c:strRef>
          </c:tx>
          <c:invertIfNegative val="1"/>
          <c:dPt>
            <c:idx val="0"/>
            <c:invertIfNegative val="1"/>
            <c:bubble3D val="0"/>
            <c:spPr>
              <a:solidFill>
                <a:srgbClr val="4682B4"/>
              </a:solidFill>
            </c:spPr>
          </c:dPt>
          <c:dPt>
            <c:idx val="1"/>
            <c:invertIfNegative val="1"/>
            <c:bubble3D val="0"/>
            <c:spPr>
              <a:solidFill>
                <a:srgbClr val="9ACD32"/>
              </a:solidFill>
            </c:spPr>
          </c:dPt>
          <c:dPt>
            <c:idx val="2"/>
            <c:invertIfNegative val="1"/>
            <c:bubble3D val="0"/>
            <c:spPr>
              <a:solidFill>
                <a:srgbClr val="708090"/>
              </a:solidFill>
            </c:spPr>
          </c:dPt>
          <c:dPt>
            <c:idx val="3"/>
            <c:invertIfNegative val="1"/>
            <c:bubble3D val="0"/>
            <c:spPr>
              <a:solidFill>
                <a:srgbClr val="CD853F"/>
              </a:solidFill>
            </c:spPr>
          </c:dPt>
          <c:dLbls>
            <c:numFmt formatCode="0.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Den norske kronekursen </c:v>
                </c:pt>
                <c:pt idx="1">
                  <c:v>Norges Sentralbanks rentenivå</c:v>
                </c:pt>
                <c:pt idx="2">
                  <c:v>Bedriftskattenivået i Norge</c:v>
                </c:pt>
                <c:pt idx="3">
                  <c:v>Oljeprisen</c:v>
                </c:pt>
              </c:strCache>
            </c:strRef>
          </c:cat>
          <c:val>
            <c:numRef>
              <c:f>Sheet1!$B$2:$B$5</c:f>
              <c:numCache>
                <c:formatCode>0.00</c:formatCode>
                <c:ptCount val="4"/>
                <c:pt idx="0">
                  <c:v>3.3471000000000002</c:v>
                </c:pt>
                <c:pt idx="1">
                  <c:v>3.3593000000000002</c:v>
                </c:pt>
                <c:pt idx="2">
                  <c:v>3.5409999999999999</c:v>
                </c:pt>
                <c:pt idx="3">
                  <c:v>4.1226000000000003</c:v>
                </c:pt>
              </c:numCache>
            </c:numRef>
          </c:val>
        </c:ser>
        <c:dLbls>
          <c:showLegendKey val="0"/>
          <c:showVal val="0"/>
          <c:showCatName val="0"/>
          <c:showSerName val="0"/>
          <c:showPercent val="0"/>
          <c:showBubbleSize val="0"/>
        </c:dLbls>
        <c:gapWidth val="40"/>
        <c:axId val="245117248"/>
        <c:axId val="245116856"/>
      </c:barChart>
      <c:valAx>
        <c:axId val="245116856"/>
        <c:scaling>
          <c:orientation val="minMax"/>
          <c:max val="6"/>
          <c:min val="0"/>
        </c:scaling>
        <c:delete val="0"/>
        <c:axPos val="b"/>
        <c:majorGridlines>
          <c:spPr>
            <a:ln w="12700" cmpd="sng">
              <a:solidFill>
                <a:srgbClr val="D3D3D3"/>
              </a:solidFill>
              <a:prstDash val="solid"/>
            </a:ln>
          </c:spPr>
        </c:majorGridlines>
        <c:title>
          <c:tx>
            <c:rich>
              <a:bodyPr/>
              <a:lstStyle/>
              <a:p>
                <a:pPr>
                  <a:defRPr sz="1000"/>
                </a:pPr>
                <a:r>
                  <a:rPr lang="nb-NO"/>
                  <a:t>Gjennomsnitt</a:t>
                </a:r>
              </a:p>
            </c:rich>
          </c:tx>
          <c:overlay val="0"/>
        </c:title>
        <c:numFmt formatCode="General" sourceLinked="0"/>
        <c:majorTickMark val="cross"/>
        <c:minorTickMark val="cross"/>
        <c:tickLblPos val="nextTo"/>
        <c:spPr>
          <a:ln>
            <a:noFill/>
          </a:ln>
        </c:spPr>
        <c:txPr>
          <a:bodyPr/>
          <a:lstStyle/>
          <a:p>
            <a:pPr>
              <a:defRPr sz="1000"/>
            </a:pPr>
            <a:endParaRPr lang="nb-NO"/>
          </a:p>
        </c:txPr>
        <c:crossAx val="245117248"/>
        <c:crosses val="max"/>
        <c:crossBetween val="between"/>
        <c:majorUnit val="1"/>
      </c:valAx>
      <c:catAx>
        <c:axId val="245117248"/>
        <c:scaling>
          <c:orientation val="maxMin"/>
        </c:scaling>
        <c:delete val="0"/>
        <c:axPos val="l"/>
        <c:numFmt formatCode="General" sourceLinked="1"/>
        <c:majorTickMark val="cross"/>
        <c:minorTickMark val="cross"/>
        <c:tickLblPos val="nextTo"/>
        <c:spPr>
          <a:ln>
            <a:noFill/>
          </a:ln>
        </c:spPr>
        <c:txPr>
          <a:bodyPr/>
          <a:lstStyle/>
          <a:p>
            <a:pPr>
              <a:defRPr sz="1000"/>
            </a:pPr>
            <a:endParaRPr lang="nb-NO"/>
          </a:p>
        </c:txPr>
        <c:crossAx val="245116856"/>
        <c:crosses val="autoZero"/>
        <c:auto val="1"/>
        <c:lblAlgn val="ctr"/>
        <c:lblOffset val="100"/>
        <c:noMultiLvlLbl val="1"/>
      </c:catAx>
    </c:plotArea>
    <c:plotVisOnly val="1"/>
    <c:dispBlanksAs val="zero"/>
    <c:showDLblsOverMax val="1"/>
  </c:chart>
  <c:txPr>
    <a:bodyPr/>
    <a:lstStyle/>
    <a:p>
      <a:pPr>
        <a:defRPr sz="1800"/>
      </a:pPr>
      <a:endParaRPr lang="nb-NO"/>
    </a:p>
  </c:txPr>
  <c:externalData r:id="rId1">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c:date1904 val="1"/>
  <c:lang val="nb-NO"/>
  <c:roundedCorners val="1"/>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Den norske kronekursen </c:v>
                </c:pt>
              </c:strCache>
            </c:strRef>
          </c:tx>
          <c:spPr>
            <a:solidFill>
              <a:srgbClr val="4682B4"/>
            </a:solidFill>
            <a:ln>
              <a:solidFill>
                <a:srgbClr val="4682B4"/>
              </a:solidFill>
            </a:ln>
          </c:spPr>
          <c:invertIfNegative val="1"/>
          <c:dLbls>
            <c:numFmt formatCode="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1</c:v>
                </c:pt>
                <c:pt idx="1">
                  <c:v>2</c:v>
                </c:pt>
                <c:pt idx="2">
                  <c:v>3</c:v>
                </c:pt>
                <c:pt idx="3">
                  <c:v>4</c:v>
                </c:pt>
                <c:pt idx="4">
                  <c:v>5</c:v>
                </c:pt>
                <c:pt idx="5">
                  <c:v>6</c:v>
                </c:pt>
              </c:strCache>
            </c:strRef>
          </c:cat>
          <c:val>
            <c:numRef>
              <c:f>Sheet1!$B$2:$B$7</c:f>
              <c:numCache>
                <c:formatCode>0.0%</c:formatCode>
                <c:ptCount val="6"/>
                <c:pt idx="0">
                  <c:v>19.586942038640906</c:v>
                </c:pt>
                <c:pt idx="1">
                  <c:v>15.056628914057296</c:v>
                </c:pt>
                <c:pt idx="2">
                  <c:v>19.653564290473017</c:v>
                </c:pt>
                <c:pt idx="3">
                  <c:v>15.92271818787475</c:v>
                </c:pt>
                <c:pt idx="4">
                  <c:v>16.322451698867422</c:v>
                </c:pt>
                <c:pt idx="5">
                  <c:v>13.457694870086609</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4682B4"/>
                    </a:solidFill>
                  </a:ln>
                </c14:spPr>
              </c14:invertSolidFillFmt>
            </c:ext>
          </c:extLst>
        </c:ser>
        <c:ser>
          <c:idx val="0"/>
          <c:order val="1"/>
          <c:tx>
            <c:strRef>
              <c:f>Sheet1!$C$1</c:f>
              <c:strCache>
                <c:ptCount val="1"/>
                <c:pt idx="0">
                  <c:v>Bergen </c:v>
                </c:pt>
              </c:strCache>
            </c:strRef>
          </c:tx>
          <c:spPr>
            <a:solidFill>
              <a:srgbClr val="9ACD32"/>
            </a:solidFill>
            <a:ln>
              <a:solidFill>
                <a:srgbClr val="9ACD32"/>
              </a:solidFill>
            </a:ln>
          </c:spPr>
          <c:invertIfNegative val="1"/>
          <c:dLbls>
            <c:numFmt formatCode="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1</c:v>
                </c:pt>
                <c:pt idx="1">
                  <c:v>2</c:v>
                </c:pt>
                <c:pt idx="2">
                  <c:v>3</c:v>
                </c:pt>
                <c:pt idx="3">
                  <c:v>4</c:v>
                </c:pt>
                <c:pt idx="4">
                  <c:v>5</c:v>
                </c:pt>
                <c:pt idx="5">
                  <c:v>6</c:v>
                </c:pt>
              </c:strCache>
            </c:strRef>
          </c:cat>
          <c:val>
            <c:numRef>
              <c:f>Sheet1!$C$2:$C$7</c:f>
              <c:numCache>
                <c:formatCode>0.0%</c:formatCode>
                <c:ptCount val="6"/>
                <c:pt idx="0">
                  <c:v>16.28721541155867</c:v>
                </c:pt>
                <c:pt idx="1">
                  <c:v>16.637478108581437</c:v>
                </c:pt>
                <c:pt idx="2">
                  <c:v>20.840630472854642</c:v>
                </c:pt>
                <c:pt idx="3">
                  <c:v>16.987740805604204</c:v>
                </c:pt>
                <c:pt idx="4">
                  <c:v>16.28721541155867</c:v>
                </c:pt>
                <c:pt idx="5">
                  <c:v>12.959719789842381</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9ACD32"/>
                    </a:solidFill>
                  </a:ln>
                </c14:spPr>
              </c14:invertSolidFillFmt>
            </c:ext>
          </c:extLst>
        </c:ser>
        <c:ser>
          <c:idx val="0"/>
          <c:order val="2"/>
          <c:tx>
            <c:strRef>
              <c:f>Sheet1!$D$1</c:f>
              <c:strCache>
                <c:ptCount val="1"/>
                <c:pt idx="0">
                  <c:v>Haugesund</c:v>
                </c:pt>
              </c:strCache>
            </c:strRef>
          </c:tx>
          <c:spPr>
            <a:solidFill>
              <a:srgbClr val="708090"/>
            </a:solidFill>
            <a:ln>
              <a:solidFill>
                <a:srgbClr val="708090"/>
              </a:solidFill>
            </a:ln>
          </c:spPr>
          <c:invertIfNegative val="1"/>
          <c:dLbls>
            <c:numFmt formatCode="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1</c:v>
                </c:pt>
                <c:pt idx="1">
                  <c:v>2</c:v>
                </c:pt>
                <c:pt idx="2">
                  <c:v>3</c:v>
                </c:pt>
                <c:pt idx="3">
                  <c:v>4</c:v>
                </c:pt>
                <c:pt idx="4">
                  <c:v>5</c:v>
                </c:pt>
                <c:pt idx="5">
                  <c:v>6</c:v>
                </c:pt>
              </c:strCache>
            </c:strRef>
          </c:cat>
          <c:val>
            <c:numRef>
              <c:f>Sheet1!$D$2:$D$7</c:f>
              <c:numCache>
                <c:formatCode>0.0%</c:formatCode>
                <c:ptCount val="6"/>
                <c:pt idx="0">
                  <c:v>16.793893129770993</c:v>
                </c:pt>
                <c:pt idx="1">
                  <c:v>12.977099236641221</c:v>
                </c:pt>
                <c:pt idx="2">
                  <c:v>16.03053435114504</c:v>
                </c:pt>
                <c:pt idx="3">
                  <c:v>17.557251908396946</c:v>
                </c:pt>
                <c:pt idx="4">
                  <c:v>22.900763358778626</c:v>
                </c:pt>
                <c:pt idx="5">
                  <c:v>13.740458015267176</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708090"/>
                    </a:solidFill>
                  </a:ln>
                </c14:spPr>
              </c14:invertSolidFillFmt>
            </c:ext>
          </c:extLst>
        </c:ser>
        <c:ser>
          <c:idx val="0"/>
          <c:order val="3"/>
          <c:tx>
            <c:strRef>
              <c:f>Sheet1!$E$1</c:f>
              <c:strCache>
                <c:ptCount val="1"/>
                <c:pt idx="0">
                  <c:v>Stavanger</c:v>
                </c:pt>
              </c:strCache>
            </c:strRef>
          </c:tx>
          <c:spPr>
            <a:solidFill>
              <a:srgbClr val="CD853F"/>
            </a:solidFill>
            <a:ln>
              <a:solidFill>
                <a:srgbClr val="CD853F"/>
              </a:solidFill>
            </a:ln>
          </c:spPr>
          <c:invertIfNegative val="1"/>
          <c:dLbls>
            <c:numFmt formatCode="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1</c:v>
                </c:pt>
                <c:pt idx="1">
                  <c:v>2</c:v>
                </c:pt>
                <c:pt idx="2">
                  <c:v>3</c:v>
                </c:pt>
                <c:pt idx="3">
                  <c:v>4</c:v>
                </c:pt>
                <c:pt idx="4">
                  <c:v>5</c:v>
                </c:pt>
                <c:pt idx="5">
                  <c:v>6</c:v>
                </c:pt>
              </c:strCache>
            </c:strRef>
          </c:cat>
          <c:val>
            <c:numRef>
              <c:f>Sheet1!$E$2:$E$7</c:f>
              <c:numCache>
                <c:formatCode>0.0%</c:formatCode>
                <c:ptCount val="6"/>
                <c:pt idx="0">
                  <c:v>20.777279521674142</c:v>
                </c:pt>
                <c:pt idx="1">
                  <c:v>15.994020926756352</c:v>
                </c:pt>
                <c:pt idx="2">
                  <c:v>18.385650224215247</c:v>
                </c:pt>
                <c:pt idx="3">
                  <c:v>14.798206278026905</c:v>
                </c:pt>
                <c:pt idx="4">
                  <c:v>16.890881913303438</c:v>
                </c:pt>
                <c:pt idx="5">
                  <c:v>13.153961136023916</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CD853F"/>
                    </a:solidFill>
                  </a:ln>
                </c14:spPr>
              </c14:invertSolidFillFmt>
            </c:ext>
          </c:extLst>
        </c:ser>
        <c:ser>
          <c:idx val="0"/>
          <c:order val="4"/>
          <c:tx>
            <c:strRef>
              <c:f>Sheet1!$F$1</c:f>
              <c:strCache>
                <c:ptCount val="1"/>
                <c:pt idx="0">
                  <c:v>Stord</c:v>
                </c:pt>
              </c:strCache>
            </c:strRef>
          </c:tx>
          <c:spPr>
            <a:solidFill>
              <a:srgbClr val="B22222"/>
            </a:solidFill>
            <a:ln>
              <a:solidFill>
                <a:srgbClr val="B22222"/>
              </a:solidFill>
            </a:ln>
          </c:spPr>
          <c:invertIfNegative val="1"/>
          <c:dLbls>
            <c:numFmt formatCode="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1</c:v>
                </c:pt>
                <c:pt idx="1">
                  <c:v>2</c:v>
                </c:pt>
                <c:pt idx="2">
                  <c:v>3</c:v>
                </c:pt>
                <c:pt idx="3">
                  <c:v>4</c:v>
                </c:pt>
                <c:pt idx="4">
                  <c:v>5</c:v>
                </c:pt>
                <c:pt idx="5">
                  <c:v>6</c:v>
                </c:pt>
              </c:strCache>
            </c:strRef>
          </c:cat>
          <c:val>
            <c:numRef>
              <c:f>Sheet1!$F$2:$F$7</c:f>
              <c:numCache>
                <c:formatCode>0.0%</c:formatCode>
                <c:ptCount val="6"/>
                <c:pt idx="0">
                  <c:v>26.19047619047619</c:v>
                </c:pt>
                <c:pt idx="1">
                  <c:v>7.1428571428571432</c:v>
                </c:pt>
                <c:pt idx="2">
                  <c:v>19.047619047619047</c:v>
                </c:pt>
                <c:pt idx="3">
                  <c:v>23.80952380952381</c:v>
                </c:pt>
                <c:pt idx="4">
                  <c:v>16.666666666666668</c:v>
                </c:pt>
                <c:pt idx="5">
                  <c:v>7.1428571428571432</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B22222"/>
                    </a:solidFill>
                  </a:ln>
                </c14:spPr>
              </c14:invertSolidFillFmt>
            </c:ext>
          </c:extLst>
        </c:ser>
        <c:dLbls>
          <c:showLegendKey val="0"/>
          <c:showVal val="0"/>
          <c:showCatName val="0"/>
          <c:showSerName val="0"/>
          <c:showPercent val="0"/>
          <c:showBubbleSize val="0"/>
        </c:dLbls>
        <c:gapWidth val="40"/>
        <c:axId val="245118424"/>
        <c:axId val="245118032"/>
      </c:barChart>
      <c:valAx>
        <c:axId val="245118032"/>
        <c:scaling>
          <c:orientation val="minMax"/>
          <c:max val="100"/>
        </c:scaling>
        <c:delete val="0"/>
        <c:axPos val="b"/>
        <c:majorGridlines>
          <c:spPr>
            <a:ln w="12700" cmpd="sng">
              <a:solidFill>
                <a:srgbClr val="D3D3D3"/>
              </a:solidFill>
              <a:prstDash val="solid"/>
            </a:ln>
          </c:spPr>
        </c:majorGridlines>
        <c:title>
          <c:tx>
            <c:rich>
              <a:bodyPr/>
              <a:lstStyle/>
              <a:p>
                <a:pPr>
                  <a:defRPr sz="1000"/>
                </a:pPr>
                <a:r>
                  <a:rPr lang="nb-NO"/>
                  <a:t>Prosent</a:t>
                </a:r>
              </a:p>
            </c:rich>
          </c:tx>
          <c:overlay val="0"/>
        </c:title>
        <c:numFmt formatCode="0%" sourceLinked="0"/>
        <c:majorTickMark val="cross"/>
        <c:minorTickMark val="cross"/>
        <c:tickLblPos val="nextTo"/>
        <c:spPr>
          <a:ln>
            <a:noFill/>
          </a:ln>
        </c:spPr>
        <c:txPr>
          <a:bodyPr/>
          <a:lstStyle/>
          <a:p>
            <a:pPr>
              <a:defRPr sz="1000"/>
            </a:pPr>
            <a:endParaRPr lang="nb-NO"/>
          </a:p>
        </c:txPr>
        <c:crossAx val="245118424"/>
        <c:crosses val="max"/>
        <c:crossBetween val="between"/>
        <c:dispUnits>
          <c:builtInUnit val="hundreds"/>
        </c:dispUnits>
      </c:valAx>
      <c:catAx>
        <c:axId val="245118424"/>
        <c:scaling>
          <c:orientation val="maxMin"/>
        </c:scaling>
        <c:delete val="0"/>
        <c:axPos val="l"/>
        <c:numFmt formatCode="General" sourceLinked="1"/>
        <c:majorTickMark val="cross"/>
        <c:minorTickMark val="cross"/>
        <c:tickLblPos val="nextTo"/>
        <c:spPr>
          <a:ln>
            <a:noFill/>
          </a:ln>
        </c:spPr>
        <c:txPr>
          <a:bodyPr/>
          <a:lstStyle/>
          <a:p>
            <a:pPr>
              <a:defRPr sz="1000"/>
            </a:pPr>
            <a:endParaRPr lang="nb-NO"/>
          </a:p>
        </c:txPr>
        <c:crossAx val="245118032"/>
        <c:crosses val="autoZero"/>
        <c:auto val="1"/>
        <c:lblAlgn val="ctr"/>
        <c:lblOffset val="100"/>
        <c:noMultiLvlLbl val="1"/>
      </c:catAx>
    </c:plotArea>
    <c:legend>
      <c:legendPos val="r"/>
      <c:overlay val="0"/>
      <c:txPr>
        <a:bodyPr/>
        <a:lstStyle/>
        <a:p>
          <a:pPr>
            <a:defRPr sz="1000"/>
          </a:pPr>
          <a:endParaRPr lang="nb-NO"/>
        </a:p>
      </c:txPr>
    </c:legend>
    <c:plotVisOnly val="1"/>
    <c:dispBlanksAs val="zero"/>
    <c:showDLblsOverMax val="1"/>
  </c:chart>
  <c:txPr>
    <a:bodyPr/>
    <a:lstStyle/>
    <a:p>
      <a:pPr>
        <a:defRPr sz="1800"/>
      </a:pPr>
      <a:endParaRPr lang="nb-NO"/>
    </a:p>
  </c:txPr>
  <c:externalData r:id="rId1">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c:date1904 val="1"/>
  <c:lang val="nb-NO"/>
  <c:roundedCorners val="1"/>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Norges Sentralbanks rentenivå</c:v>
                </c:pt>
              </c:strCache>
            </c:strRef>
          </c:tx>
          <c:spPr>
            <a:solidFill>
              <a:srgbClr val="4682B4"/>
            </a:solidFill>
            <a:ln>
              <a:solidFill>
                <a:srgbClr val="4682B4"/>
              </a:solidFill>
            </a:ln>
          </c:spPr>
          <c:invertIfNegative val="1"/>
          <c:dLbls>
            <c:numFmt formatCode="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1</c:v>
                </c:pt>
                <c:pt idx="1">
                  <c:v>2</c:v>
                </c:pt>
                <c:pt idx="2">
                  <c:v>3</c:v>
                </c:pt>
                <c:pt idx="3">
                  <c:v>4</c:v>
                </c:pt>
                <c:pt idx="4">
                  <c:v>5</c:v>
                </c:pt>
                <c:pt idx="5">
                  <c:v>6</c:v>
                </c:pt>
              </c:strCache>
            </c:strRef>
          </c:cat>
          <c:val>
            <c:numRef>
              <c:f>Sheet1!$B$2:$B$7</c:f>
              <c:numCache>
                <c:formatCode>0.0%</c:formatCode>
                <c:ptCount val="6"/>
                <c:pt idx="0">
                  <c:v>14.170584284754868</c:v>
                </c:pt>
                <c:pt idx="1">
                  <c:v>16.521155137676292</c:v>
                </c:pt>
                <c:pt idx="2">
                  <c:v>23.707186030893215</c:v>
                </c:pt>
                <c:pt idx="3">
                  <c:v>19.811954331766287</c:v>
                </c:pt>
                <c:pt idx="4">
                  <c:v>16.386836803223641</c:v>
                </c:pt>
                <c:pt idx="5">
                  <c:v>9.4022834116856959</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4682B4"/>
                    </a:solidFill>
                  </a:ln>
                </c14:spPr>
              </c14:invertSolidFillFmt>
            </c:ext>
          </c:extLst>
        </c:ser>
        <c:ser>
          <c:idx val="0"/>
          <c:order val="1"/>
          <c:tx>
            <c:strRef>
              <c:f>Sheet1!$C$1</c:f>
              <c:strCache>
                <c:ptCount val="1"/>
                <c:pt idx="0">
                  <c:v>Bergen </c:v>
                </c:pt>
              </c:strCache>
            </c:strRef>
          </c:tx>
          <c:spPr>
            <a:solidFill>
              <a:srgbClr val="9ACD32"/>
            </a:solidFill>
            <a:ln>
              <a:solidFill>
                <a:srgbClr val="9ACD32"/>
              </a:solidFill>
            </a:ln>
          </c:spPr>
          <c:invertIfNegative val="1"/>
          <c:dLbls>
            <c:numFmt formatCode="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1</c:v>
                </c:pt>
                <c:pt idx="1">
                  <c:v>2</c:v>
                </c:pt>
                <c:pt idx="2">
                  <c:v>3</c:v>
                </c:pt>
                <c:pt idx="3">
                  <c:v>4</c:v>
                </c:pt>
                <c:pt idx="4">
                  <c:v>5</c:v>
                </c:pt>
                <c:pt idx="5">
                  <c:v>6</c:v>
                </c:pt>
              </c:strCache>
            </c:strRef>
          </c:cat>
          <c:val>
            <c:numRef>
              <c:f>Sheet1!$C$2:$C$7</c:f>
              <c:numCache>
                <c:formatCode>0.0%</c:formatCode>
                <c:ptCount val="6"/>
                <c:pt idx="0">
                  <c:v>12.807017543859649</c:v>
                </c:pt>
                <c:pt idx="1">
                  <c:v>17.017543859649123</c:v>
                </c:pt>
                <c:pt idx="2">
                  <c:v>22.631578947368421</c:v>
                </c:pt>
                <c:pt idx="3">
                  <c:v>21.578947368421051</c:v>
                </c:pt>
                <c:pt idx="4">
                  <c:v>15.614035087719298</c:v>
                </c:pt>
                <c:pt idx="5">
                  <c:v>10.350877192982455</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9ACD32"/>
                    </a:solidFill>
                  </a:ln>
                </c14:spPr>
              </c14:invertSolidFillFmt>
            </c:ext>
          </c:extLst>
        </c:ser>
        <c:ser>
          <c:idx val="0"/>
          <c:order val="2"/>
          <c:tx>
            <c:strRef>
              <c:f>Sheet1!$D$1</c:f>
              <c:strCache>
                <c:ptCount val="1"/>
                <c:pt idx="0">
                  <c:v>Haugesund</c:v>
                </c:pt>
              </c:strCache>
            </c:strRef>
          </c:tx>
          <c:spPr>
            <a:solidFill>
              <a:srgbClr val="708090"/>
            </a:solidFill>
            <a:ln>
              <a:solidFill>
                <a:srgbClr val="708090"/>
              </a:solidFill>
            </a:ln>
          </c:spPr>
          <c:invertIfNegative val="1"/>
          <c:dLbls>
            <c:numFmt formatCode="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1</c:v>
                </c:pt>
                <c:pt idx="1">
                  <c:v>2</c:v>
                </c:pt>
                <c:pt idx="2">
                  <c:v>3</c:v>
                </c:pt>
                <c:pt idx="3">
                  <c:v>4</c:v>
                </c:pt>
                <c:pt idx="4">
                  <c:v>5</c:v>
                </c:pt>
                <c:pt idx="5">
                  <c:v>6</c:v>
                </c:pt>
              </c:strCache>
            </c:strRef>
          </c:cat>
          <c:val>
            <c:numRef>
              <c:f>Sheet1!$D$2:$D$7</c:f>
              <c:numCache>
                <c:formatCode>0.0%</c:formatCode>
                <c:ptCount val="6"/>
                <c:pt idx="0">
                  <c:v>12.878787878787879</c:v>
                </c:pt>
                <c:pt idx="1">
                  <c:v>15.909090909090908</c:v>
                </c:pt>
                <c:pt idx="2">
                  <c:v>20.454545454545453</c:v>
                </c:pt>
                <c:pt idx="3">
                  <c:v>19.696969696969695</c:v>
                </c:pt>
                <c:pt idx="4">
                  <c:v>19.696969696969695</c:v>
                </c:pt>
                <c:pt idx="5">
                  <c:v>11.363636363636363</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708090"/>
                    </a:solidFill>
                  </a:ln>
                </c14:spPr>
              </c14:invertSolidFillFmt>
            </c:ext>
          </c:extLst>
        </c:ser>
        <c:ser>
          <c:idx val="0"/>
          <c:order val="3"/>
          <c:tx>
            <c:strRef>
              <c:f>Sheet1!$E$1</c:f>
              <c:strCache>
                <c:ptCount val="1"/>
                <c:pt idx="0">
                  <c:v>Stavanger</c:v>
                </c:pt>
              </c:strCache>
            </c:strRef>
          </c:tx>
          <c:spPr>
            <a:solidFill>
              <a:srgbClr val="CD853F"/>
            </a:solidFill>
            <a:ln>
              <a:solidFill>
                <a:srgbClr val="CD853F"/>
              </a:solidFill>
            </a:ln>
          </c:spPr>
          <c:invertIfNegative val="1"/>
          <c:dLbls>
            <c:numFmt formatCode="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1</c:v>
                </c:pt>
                <c:pt idx="1">
                  <c:v>2</c:v>
                </c:pt>
                <c:pt idx="2">
                  <c:v>3</c:v>
                </c:pt>
                <c:pt idx="3">
                  <c:v>4</c:v>
                </c:pt>
                <c:pt idx="4">
                  <c:v>5</c:v>
                </c:pt>
                <c:pt idx="5">
                  <c:v>6</c:v>
                </c:pt>
              </c:strCache>
            </c:strRef>
          </c:cat>
          <c:val>
            <c:numRef>
              <c:f>Sheet1!$E$2:$E$7</c:f>
              <c:numCache>
                <c:formatCode>0.0%</c:formatCode>
                <c:ptCount val="6"/>
                <c:pt idx="0">
                  <c:v>15.781487101669196</c:v>
                </c:pt>
                <c:pt idx="1">
                  <c:v>15.326251896813353</c:v>
                </c:pt>
                <c:pt idx="2">
                  <c:v>24.279210925644918</c:v>
                </c:pt>
                <c:pt idx="3">
                  <c:v>19.878603945371776</c:v>
                </c:pt>
                <c:pt idx="4">
                  <c:v>16.540212443095598</c:v>
                </c:pt>
                <c:pt idx="5">
                  <c:v>8.1942336874051591</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CD853F"/>
                    </a:solidFill>
                  </a:ln>
                </c14:spPr>
              </c14:invertSolidFillFmt>
            </c:ext>
          </c:extLst>
        </c:ser>
        <c:ser>
          <c:idx val="0"/>
          <c:order val="4"/>
          <c:tx>
            <c:strRef>
              <c:f>Sheet1!$F$1</c:f>
              <c:strCache>
                <c:ptCount val="1"/>
                <c:pt idx="0">
                  <c:v>Stord</c:v>
                </c:pt>
              </c:strCache>
            </c:strRef>
          </c:tx>
          <c:spPr>
            <a:solidFill>
              <a:srgbClr val="B22222"/>
            </a:solidFill>
            <a:ln>
              <a:solidFill>
                <a:srgbClr val="B22222"/>
              </a:solidFill>
            </a:ln>
          </c:spPr>
          <c:invertIfNegative val="1"/>
          <c:dLbls>
            <c:numFmt formatCode="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1</c:v>
                </c:pt>
                <c:pt idx="1">
                  <c:v>2</c:v>
                </c:pt>
                <c:pt idx="2">
                  <c:v>3</c:v>
                </c:pt>
                <c:pt idx="3">
                  <c:v>4</c:v>
                </c:pt>
                <c:pt idx="4">
                  <c:v>5</c:v>
                </c:pt>
                <c:pt idx="5">
                  <c:v>6</c:v>
                </c:pt>
              </c:strCache>
            </c:strRef>
          </c:cat>
          <c:val>
            <c:numRef>
              <c:f>Sheet1!$F$2:$F$7</c:f>
              <c:numCache>
                <c:formatCode>0.0%</c:formatCode>
                <c:ptCount val="6"/>
                <c:pt idx="0">
                  <c:v>17.073170731707318</c:v>
                </c:pt>
                <c:pt idx="1">
                  <c:v>17.073170731707318</c:v>
                </c:pt>
                <c:pt idx="2">
                  <c:v>24.390243902439025</c:v>
                </c:pt>
                <c:pt idx="3">
                  <c:v>12.195121951219512</c:v>
                </c:pt>
                <c:pt idx="4">
                  <c:v>21.951219512195124</c:v>
                </c:pt>
                <c:pt idx="5">
                  <c:v>7.3170731707317076</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B22222"/>
                    </a:solidFill>
                  </a:ln>
                </c14:spPr>
              </c14:invertSolidFillFmt>
            </c:ext>
          </c:extLst>
        </c:ser>
        <c:dLbls>
          <c:showLegendKey val="0"/>
          <c:showVal val="0"/>
          <c:showCatName val="0"/>
          <c:showSerName val="0"/>
          <c:showPercent val="0"/>
          <c:showBubbleSize val="0"/>
        </c:dLbls>
        <c:gapWidth val="40"/>
        <c:axId val="245119600"/>
        <c:axId val="245119208"/>
      </c:barChart>
      <c:valAx>
        <c:axId val="245119208"/>
        <c:scaling>
          <c:orientation val="minMax"/>
          <c:max val="100"/>
        </c:scaling>
        <c:delete val="0"/>
        <c:axPos val="b"/>
        <c:majorGridlines>
          <c:spPr>
            <a:ln w="12700" cmpd="sng">
              <a:solidFill>
                <a:srgbClr val="D3D3D3"/>
              </a:solidFill>
              <a:prstDash val="solid"/>
            </a:ln>
          </c:spPr>
        </c:majorGridlines>
        <c:title>
          <c:tx>
            <c:rich>
              <a:bodyPr/>
              <a:lstStyle/>
              <a:p>
                <a:pPr>
                  <a:defRPr sz="1000"/>
                </a:pPr>
                <a:r>
                  <a:rPr lang="nb-NO"/>
                  <a:t>Prosent</a:t>
                </a:r>
              </a:p>
            </c:rich>
          </c:tx>
          <c:overlay val="0"/>
        </c:title>
        <c:numFmt formatCode="0%" sourceLinked="0"/>
        <c:majorTickMark val="cross"/>
        <c:minorTickMark val="cross"/>
        <c:tickLblPos val="nextTo"/>
        <c:spPr>
          <a:ln>
            <a:noFill/>
          </a:ln>
        </c:spPr>
        <c:txPr>
          <a:bodyPr/>
          <a:lstStyle/>
          <a:p>
            <a:pPr>
              <a:defRPr sz="1000"/>
            </a:pPr>
            <a:endParaRPr lang="nb-NO"/>
          </a:p>
        </c:txPr>
        <c:crossAx val="245119600"/>
        <c:crosses val="max"/>
        <c:crossBetween val="between"/>
        <c:dispUnits>
          <c:builtInUnit val="hundreds"/>
        </c:dispUnits>
      </c:valAx>
      <c:catAx>
        <c:axId val="245119600"/>
        <c:scaling>
          <c:orientation val="maxMin"/>
        </c:scaling>
        <c:delete val="0"/>
        <c:axPos val="l"/>
        <c:numFmt formatCode="General" sourceLinked="1"/>
        <c:majorTickMark val="cross"/>
        <c:minorTickMark val="cross"/>
        <c:tickLblPos val="nextTo"/>
        <c:spPr>
          <a:ln>
            <a:noFill/>
          </a:ln>
        </c:spPr>
        <c:txPr>
          <a:bodyPr/>
          <a:lstStyle/>
          <a:p>
            <a:pPr>
              <a:defRPr sz="1000"/>
            </a:pPr>
            <a:endParaRPr lang="nb-NO"/>
          </a:p>
        </c:txPr>
        <c:crossAx val="245119208"/>
        <c:crosses val="autoZero"/>
        <c:auto val="1"/>
        <c:lblAlgn val="ctr"/>
        <c:lblOffset val="100"/>
        <c:noMultiLvlLbl val="1"/>
      </c:catAx>
    </c:plotArea>
    <c:legend>
      <c:legendPos val="r"/>
      <c:overlay val="0"/>
      <c:txPr>
        <a:bodyPr/>
        <a:lstStyle/>
        <a:p>
          <a:pPr>
            <a:defRPr sz="1000"/>
          </a:pPr>
          <a:endParaRPr lang="nb-NO"/>
        </a:p>
      </c:txPr>
    </c:legend>
    <c:plotVisOnly val="1"/>
    <c:dispBlanksAs val="zero"/>
    <c:showDLblsOverMax val="1"/>
  </c:chart>
  <c:txPr>
    <a:bodyPr/>
    <a:lstStyle/>
    <a:p>
      <a:pPr>
        <a:defRPr sz="1800"/>
      </a:pPr>
      <a:endParaRPr lang="nb-NO"/>
    </a:p>
  </c:txPr>
  <c:externalData r:id="rId1">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c:date1904 val="1"/>
  <c:lang val="nb-NO"/>
  <c:roundedCorners val="1"/>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Bedriftskattenivået i Norge</c:v>
                </c:pt>
              </c:strCache>
            </c:strRef>
          </c:tx>
          <c:spPr>
            <a:solidFill>
              <a:srgbClr val="4682B4"/>
            </a:solidFill>
            <a:ln>
              <a:solidFill>
                <a:srgbClr val="4682B4"/>
              </a:solidFill>
            </a:ln>
          </c:spPr>
          <c:invertIfNegative val="1"/>
          <c:dLbls>
            <c:numFmt formatCode="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1</c:v>
                </c:pt>
                <c:pt idx="1">
                  <c:v>2</c:v>
                </c:pt>
                <c:pt idx="2">
                  <c:v>3</c:v>
                </c:pt>
                <c:pt idx="3">
                  <c:v>4</c:v>
                </c:pt>
                <c:pt idx="4">
                  <c:v>5</c:v>
                </c:pt>
                <c:pt idx="5">
                  <c:v>6</c:v>
                </c:pt>
              </c:strCache>
            </c:strRef>
          </c:cat>
          <c:val>
            <c:numRef>
              <c:f>Sheet1!$B$2:$B$7</c:f>
              <c:numCache>
                <c:formatCode>0.0%</c:formatCode>
                <c:ptCount val="6"/>
                <c:pt idx="0">
                  <c:v>11.693548387096774</c:v>
                </c:pt>
                <c:pt idx="1">
                  <c:v>11.290322580645162</c:v>
                </c:pt>
                <c:pt idx="2">
                  <c:v>24.327956989247312</c:v>
                </c:pt>
                <c:pt idx="3">
                  <c:v>25.336021505376344</c:v>
                </c:pt>
                <c:pt idx="4">
                  <c:v>18.615591397849464</c:v>
                </c:pt>
                <c:pt idx="5">
                  <c:v>8.736559139784946</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4682B4"/>
                    </a:solidFill>
                  </a:ln>
                </c14:spPr>
              </c14:invertSolidFillFmt>
            </c:ext>
          </c:extLst>
        </c:ser>
        <c:ser>
          <c:idx val="0"/>
          <c:order val="1"/>
          <c:tx>
            <c:strRef>
              <c:f>Sheet1!$C$1</c:f>
              <c:strCache>
                <c:ptCount val="1"/>
                <c:pt idx="0">
                  <c:v>Bergen </c:v>
                </c:pt>
              </c:strCache>
            </c:strRef>
          </c:tx>
          <c:spPr>
            <a:solidFill>
              <a:srgbClr val="9ACD32"/>
            </a:solidFill>
            <a:ln>
              <a:solidFill>
                <a:srgbClr val="9ACD32"/>
              </a:solidFill>
            </a:ln>
          </c:spPr>
          <c:invertIfNegative val="1"/>
          <c:dLbls>
            <c:numFmt formatCode="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1</c:v>
                </c:pt>
                <c:pt idx="1">
                  <c:v>2</c:v>
                </c:pt>
                <c:pt idx="2">
                  <c:v>3</c:v>
                </c:pt>
                <c:pt idx="3">
                  <c:v>4</c:v>
                </c:pt>
                <c:pt idx="4">
                  <c:v>5</c:v>
                </c:pt>
                <c:pt idx="5">
                  <c:v>6</c:v>
                </c:pt>
              </c:strCache>
            </c:strRef>
          </c:cat>
          <c:val>
            <c:numRef>
              <c:f>Sheet1!$C$2:$C$7</c:f>
              <c:numCache>
                <c:formatCode>0.0%</c:formatCode>
                <c:ptCount val="6"/>
                <c:pt idx="0">
                  <c:v>10.99476439790576</c:v>
                </c:pt>
                <c:pt idx="1">
                  <c:v>12.565445026178011</c:v>
                </c:pt>
                <c:pt idx="2">
                  <c:v>24.956369982547994</c:v>
                </c:pt>
                <c:pt idx="3">
                  <c:v>25.828970331588131</c:v>
                </c:pt>
                <c:pt idx="4">
                  <c:v>17.626527050610822</c:v>
                </c:pt>
                <c:pt idx="5">
                  <c:v>8.0279232111692842</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9ACD32"/>
                    </a:solidFill>
                  </a:ln>
                </c14:spPr>
              </c14:invertSolidFillFmt>
            </c:ext>
          </c:extLst>
        </c:ser>
        <c:ser>
          <c:idx val="0"/>
          <c:order val="2"/>
          <c:tx>
            <c:strRef>
              <c:f>Sheet1!$D$1</c:f>
              <c:strCache>
                <c:ptCount val="1"/>
                <c:pt idx="0">
                  <c:v>Haugesund</c:v>
                </c:pt>
              </c:strCache>
            </c:strRef>
          </c:tx>
          <c:spPr>
            <a:solidFill>
              <a:srgbClr val="708090"/>
            </a:solidFill>
            <a:ln>
              <a:solidFill>
                <a:srgbClr val="708090"/>
              </a:solidFill>
            </a:ln>
          </c:spPr>
          <c:invertIfNegative val="1"/>
          <c:dLbls>
            <c:numFmt formatCode="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1</c:v>
                </c:pt>
                <c:pt idx="1">
                  <c:v>2</c:v>
                </c:pt>
                <c:pt idx="2">
                  <c:v>3</c:v>
                </c:pt>
                <c:pt idx="3">
                  <c:v>4</c:v>
                </c:pt>
                <c:pt idx="4">
                  <c:v>5</c:v>
                </c:pt>
                <c:pt idx="5">
                  <c:v>6</c:v>
                </c:pt>
              </c:strCache>
            </c:strRef>
          </c:cat>
          <c:val>
            <c:numRef>
              <c:f>Sheet1!$D$2:$D$7</c:f>
              <c:numCache>
                <c:formatCode>0.0%</c:formatCode>
                <c:ptCount val="6"/>
                <c:pt idx="0">
                  <c:v>8.4615384615384617</c:v>
                </c:pt>
                <c:pt idx="1">
                  <c:v>11.538461538461538</c:v>
                </c:pt>
                <c:pt idx="2">
                  <c:v>24.615384615384617</c:v>
                </c:pt>
                <c:pt idx="3">
                  <c:v>24.615384615384617</c:v>
                </c:pt>
                <c:pt idx="4">
                  <c:v>24.615384615384617</c:v>
                </c:pt>
                <c:pt idx="5">
                  <c:v>6.1538461538461542</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708090"/>
                    </a:solidFill>
                  </a:ln>
                </c14:spPr>
              </c14:invertSolidFillFmt>
            </c:ext>
          </c:extLst>
        </c:ser>
        <c:ser>
          <c:idx val="0"/>
          <c:order val="3"/>
          <c:tx>
            <c:strRef>
              <c:f>Sheet1!$E$1</c:f>
              <c:strCache>
                <c:ptCount val="1"/>
                <c:pt idx="0">
                  <c:v>Stavanger</c:v>
                </c:pt>
              </c:strCache>
            </c:strRef>
          </c:tx>
          <c:spPr>
            <a:solidFill>
              <a:srgbClr val="CD853F"/>
            </a:solidFill>
            <a:ln>
              <a:solidFill>
                <a:srgbClr val="CD853F"/>
              </a:solidFill>
            </a:ln>
          </c:spPr>
          <c:invertIfNegative val="1"/>
          <c:dLbls>
            <c:numFmt formatCode="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1</c:v>
                </c:pt>
                <c:pt idx="1">
                  <c:v>2</c:v>
                </c:pt>
                <c:pt idx="2">
                  <c:v>3</c:v>
                </c:pt>
                <c:pt idx="3">
                  <c:v>4</c:v>
                </c:pt>
                <c:pt idx="4">
                  <c:v>5</c:v>
                </c:pt>
                <c:pt idx="5">
                  <c:v>6</c:v>
                </c:pt>
              </c:strCache>
            </c:strRef>
          </c:cat>
          <c:val>
            <c:numRef>
              <c:f>Sheet1!$E$2:$E$7</c:f>
              <c:numCache>
                <c:formatCode>0.0%</c:formatCode>
                <c:ptCount val="6"/>
                <c:pt idx="0">
                  <c:v>12.898330804248863</c:v>
                </c:pt>
                <c:pt idx="1">
                  <c:v>11.229135053110774</c:v>
                </c:pt>
                <c:pt idx="2">
                  <c:v>24.430955993930198</c:v>
                </c:pt>
                <c:pt idx="3">
                  <c:v>24.582701062215477</c:v>
                </c:pt>
                <c:pt idx="4">
                  <c:v>18.361153262518968</c:v>
                </c:pt>
                <c:pt idx="5">
                  <c:v>8.4977238239757202</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CD853F"/>
                    </a:solidFill>
                  </a:ln>
                </c14:spPr>
              </c14:invertSolidFillFmt>
            </c:ext>
          </c:extLst>
        </c:ser>
        <c:ser>
          <c:idx val="0"/>
          <c:order val="4"/>
          <c:tx>
            <c:strRef>
              <c:f>Sheet1!$F$1</c:f>
              <c:strCache>
                <c:ptCount val="1"/>
                <c:pt idx="0">
                  <c:v>Stord</c:v>
                </c:pt>
              </c:strCache>
            </c:strRef>
          </c:tx>
          <c:spPr>
            <a:solidFill>
              <a:srgbClr val="B22222"/>
            </a:solidFill>
            <a:ln>
              <a:solidFill>
                <a:srgbClr val="B22222"/>
              </a:solidFill>
            </a:ln>
          </c:spPr>
          <c:invertIfNegative val="1"/>
          <c:dLbls>
            <c:numFmt formatCode="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1</c:v>
                </c:pt>
                <c:pt idx="1">
                  <c:v>2</c:v>
                </c:pt>
                <c:pt idx="2">
                  <c:v>3</c:v>
                </c:pt>
                <c:pt idx="3">
                  <c:v>4</c:v>
                </c:pt>
                <c:pt idx="4">
                  <c:v>5</c:v>
                </c:pt>
                <c:pt idx="5">
                  <c:v>6</c:v>
                </c:pt>
              </c:strCache>
            </c:strRef>
          </c:cat>
          <c:val>
            <c:numRef>
              <c:f>Sheet1!$F$2:$F$7</c:f>
              <c:numCache>
                <c:formatCode>0.0%</c:formatCode>
                <c:ptCount val="6"/>
                <c:pt idx="0">
                  <c:v>14.634146341463415</c:v>
                </c:pt>
                <c:pt idx="1">
                  <c:v>9.7560975609756095</c:v>
                </c:pt>
                <c:pt idx="2">
                  <c:v>21.951219512195124</c:v>
                </c:pt>
                <c:pt idx="3">
                  <c:v>34.146341463414636</c:v>
                </c:pt>
                <c:pt idx="4">
                  <c:v>17.073170731707318</c:v>
                </c:pt>
                <c:pt idx="5">
                  <c:v>2.4390243902439024</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B22222"/>
                    </a:solidFill>
                  </a:ln>
                </c14:spPr>
              </c14:invertSolidFillFmt>
            </c:ext>
          </c:extLst>
        </c:ser>
        <c:dLbls>
          <c:showLegendKey val="0"/>
          <c:showVal val="0"/>
          <c:showCatName val="0"/>
          <c:showSerName val="0"/>
          <c:showPercent val="0"/>
          <c:showBubbleSize val="0"/>
        </c:dLbls>
        <c:gapWidth val="40"/>
        <c:axId val="246043424"/>
        <c:axId val="246043032"/>
      </c:barChart>
      <c:valAx>
        <c:axId val="246043032"/>
        <c:scaling>
          <c:orientation val="minMax"/>
          <c:max val="100"/>
        </c:scaling>
        <c:delete val="0"/>
        <c:axPos val="b"/>
        <c:majorGridlines>
          <c:spPr>
            <a:ln w="12700" cmpd="sng">
              <a:solidFill>
                <a:srgbClr val="D3D3D3"/>
              </a:solidFill>
              <a:prstDash val="solid"/>
            </a:ln>
          </c:spPr>
        </c:majorGridlines>
        <c:title>
          <c:tx>
            <c:rich>
              <a:bodyPr/>
              <a:lstStyle/>
              <a:p>
                <a:pPr>
                  <a:defRPr sz="1000"/>
                </a:pPr>
                <a:r>
                  <a:rPr lang="nb-NO"/>
                  <a:t>Prosent</a:t>
                </a:r>
              </a:p>
            </c:rich>
          </c:tx>
          <c:overlay val="0"/>
        </c:title>
        <c:numFmt formatCode="0%" sourceLinked="0"/>
        <c:majorTickMark val="cross"/>
        <c:minorTickMark val="cross"/>
        <c:tickLblPos val="nextTo"/>
        <c:spPr>
          <a:ln>
            <a:noFill/>
          </a:ln>
        </c:spPr>
        <c:txPr>
          <a:bodyPr/>
          <a:lstStyle/>
          <a:p>
            <a:pPr>
              <a:defRPr sz="1000"/>
            </a:pPr>
            <a:endParaRPr lang="nb-NO"/>
          </a:p>
        </c:txPr>
        <c:crossAx val="246043424"/>
        <c:crosses val="max"/>
        <c:crossBetween val="between"/>
        <c:dispUnits>
          <c:builtInUnit val="hundreds"/>
        </c:dispUnits>
      </c:valAx>
      <c:catAx>
        <c:axId val="246043424"/>
        <c:scaling>
          <c:orientation val="maxMin"/>
        </c:scaling>
        <c:delete val="0"/>
        <c:axPos val="l"/>
        <c:numFmt formatCode="General" sourceLinked="1"/>
        <c:majorTickMark val="cross"/>
        <c:minorTickMark val="cross"/>
        <c:tickLblPos val="nextTo"/>
        <c:spPr>
          <a:ln>
            <a:noFill/>
          </a:ln>
        </c:spPr>
        <c:txPr>
          <a:bodyPr/>
          <a:lstStyle/>
          <a:p>
            <a:pPr>
              <a:defRPr sz="1000"/>
            </a:pPr>
            <a:endParaRPr lang="nb-NO"/>
          </a:p>
        </c:txPr>
        <c:crossAx val="246043032"/>
        <c:crosses val="autoZero"/>
        <c:auto val="1"/>
        <c:lblAlgn val="ctr"/>
        <c:lblOffset val="100"/>
        <c:noMultiLvlLbl val="1"/>
      </c:catAx>
    </c:plotArea>
    <c:legend>
      <c:legendPos val="r"/>
      <c:overlay val="0"/>
      <c:txPr>
        <a:bodyPr/>
        <a:lstStyle/>
        <a:p>
          <a:pPr>
            <a:defRPr sz="1000"/>
          </a:pPr>
          <a:endParaRPr lang="nb-NO"/>
        </a:p>
      </c:txPr>
    </c:legend>
    <c:plotVisOnly val="1"/>
    <c:dispBlanksAs val="zero"/>
    <c:showDLblsOverMax val="1"/>
  </c:chart>
  <c:txPr>
    <a:bodyPr/>
    <a:lstStyle/>
    <a:p>
      <a:pPr>
        <a:defRPr sz="1800"/>
      </a:pPr>
      <a:endParaRPr lang="nb-NO"/>
    </a:p>
  </c:txPr>
  <c:externalData r:id="rId1">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c:date1904 val="1"/>
  <c:lang val="nb-NO"/>
  <c:roundedCorners val="1"/>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Oljeprisen</c:v>
                </c:pt>
              </c:strCache>
            </c:strRef>
          </c:tx>
          <c:spPr>
            <a:solidFill>
              <a:srgbClr val="4682B4"/>
            </a:solidFill>
            <a:ln>
              <a:solidFill>
                <a:srgbClr val="4682B4"/>
              </a:solidFill>
            </a:ln>
          </c:spPr>
          <c:invertIfNegative val="1"/>
          <c:dLbls>
            <c:numFmt formatCode="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1</c:v>
                </c:pt>
                <c:pt idx="1">
                  <c:v>2</c:v>
                </c:pt>
                <c:pt idx="2">
                  <c:v>3</c:v>
                </c:pt>
                <c:pt idx="3">
                  <c:v>4</c:v>
                </c:pt>
                <c:pt idx="4">
                  <c:v>5</c:v>
                </c:pt>
                <c:pt idx="5">
                  <c:v>6</c:v>
                </c:pt>
              </c:strCache>
            </c:strRef>
          </c:cat>
          <c:val>
            <c:numRef>
              <c:f>Sheet1!$B$2:$B$7</c:f>
              <c:numCache>
                <c:formatCode>0.0%</c:formatCode>
                <c:ptCount val="6"/>
                <c:pt idx="0">
                  <c:v>8.5487077534791247</c:v>
                </c:pt>
                <c:pt idx="1">
                  <c:v>8.81378396288933</c:v>
                </c:pt>
                <c:pt idx="2">
                  <c:v>16.037110669317428</c:v>
                </c:pt>
                <c:pt idx="3">
                  <c:v>18.621603711066932</c:v>
                </c:pt>
                <c:pt idx="4">
                  <c:v>24.387011265738899</c:v>
                </c:pt>
                <c:pt idx="5">
                  <c:v>23.591782637508285</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4682B4"/>
                    </a:solidFill>
                  </a:ln>
                </c14:spPr>
              </c14:invertSolidFillFmt>
            </c:ext>
          </c:extLst>
        </c:ser>
        <c:ser>
          <c:idx val="0"/>
          <c:order val="1"/>
          <c:tx>
            <c:strRef>
              <c:f>Sheet1!$C$1</c:f>
              <c:strCache>
                <c:ptCount val="1"/>
                <c:pt idx="0">
                  <c:v>Bergen </c:v>
                </c:pt>
              </c:strCache>
            </c:strRef>
          </c:tx>
          <c:spPr>
            <a:solidFill>
              <a:srgbClr val="9ACD32"/>
            </a:solidFill>
            <a:ln>
              <a:solidFill>
                <a:srgbClr val="9ACD32"/>
              </a:solidFill>
            </a:ln>
          </c:spPr>
          <c:invertIfNegative val="1"/>
          <c:dLbls>
            <c:numFmt formatCode="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1</c:v>
                </c:pt>
                <c:pt idx="1">
                  <c:v>2</c:v>
                </c:pt>
                <c:pt idx="2">
                  <c:v>3</c:v>
                </c:pt>
                <c:pt idx="3">
                  <c:v>4</c:v>
                </c:pt>
                <c:pt idx="4">
                  <c:v>5</c:v>
                </c:pt>
                <c:pt idx="5">
                  <c:v>6</c:v>
                </c:pt>
              </c:strCache>
            </c:strRef>
          </c:cat>
          <c:val>
            <c:numRef>
              <c:f>Sheet1!$C$2:$C$7</c:f>
              <c:numCache>
                <c:formatCode>0.0%</c:formatCode>
                <c:ptCount val="6"/>
                <c:pt idx="0">
                  <c:v>9.3587521663778155</c:v>
                </c:pt>
                <c:pt idx="1">
                  <c:v>10.051993067590988</c:v>
                </c:pt>
                <c:pt idx="2">
                  <c:v>17.504332755632582</c:v>
                </c:pt>
                <c:pt idx="3">
                  <c:v>20.797227036395146</c:v>
                </c:pt>
                <c:pt idx="4">
                  <c:v>22.010398613518198</c:v>
                </c:pt>
                <c:pt idx="5">
                  <c:v>20.27729636048527</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9ACD32"/>
                    </a:solidFill>
                  </a:ln>
                </c14:spPr>
              </c14:invertSolidFillFmt>
            </c:ext>
          </c:extLst>
        </c:ser>
        <c:ser>
          <c:idx val="0"/>
          <c:order val="2"/>
          <c:tx>
            <c:strRef>
              <c:f>Sheet1!$D$1</c:f>
              <c:strCache>
                <c:ptCount val="1"/>
                <c:pt idx="0">
                  <c:v>Haugesund</c:v>
                </c:pt>
              </c:strCache>
            </c:strRef>
          </c:tx>
          <c:spPr>
            <a:solidFill>
              <a:srgbClr val="708090"/>
            </a:solidFill>
            <a:ln>
              <a:solidFill>
                <a:srgbClr val="708090"/>
              </a:solidFill>
            </a:ln>
          </c:spPr>
          <c:invertIfNegative val="1"/>
          <c:dLbls>
            <c:numFmt formatCode="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1</c:v>
                </c:pt>
                <c:pt idx="1">
                  <c:v>2</c:v>
                </c:pt>
                <c:pt idx="2">
                  <c:v>3</c:v>
                </c:pt>
                <c:pt idx="3">
                  <c:v>4</c:v>
                </c:pt>
                <c:pt idx="4">
                  <c:v>5</c:v>
                </c:pt>
                <c:pt idx="5">
                  <c:v>6</c:v>
                </c:pt>
              </c:strCache>
            </c:strRef>
          </c:cat>
          <c:val>
            <c:numRef>
              <c:f>Sheet1!$D$2:$D$7</c:f>
              <c:numCache>
                <c:formatCode>0.0%</c:formatCode>
                <c:ptCount val="6"/>
                <c:pt idx="0">
                  <c:v>6.106870229007634</c:v>
                </c:pt>
                <c:pt idx="1">
                  <c:v>13.740458015267176</c:v>
                </c:pt>
                <c:pt idx="2">
                  <c:v>21.374045801526716</c:v>
                </c:pt>
                <c:pt idx="3">
                  <c:v>21.374045801526716</c:v>
                </c:pt>
                <c:pt idx="4">
                  <c:v>24.427480916030536</c:v>
                </c:pt>
                <c:pt idx="5">
                  <c:v>12.977099236641221</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708090"/>
                    </a:solidFill>
                  </a:ln>
                </c14:spPr>
              </c14:invertSolidFillFmt>
            </c:ext>
          </c:extLst>
        </c:ser>
        <c:ser>
          <c:idx val="0"/>
          <c:order val="3"/>
          <c:tx>
            <c:strRef>
              <c:f>Sheet1!$E$1</c:f>
              <c:strCache>
                <c:ptCount val="1"/>
                <c:pt idx="0">
                  <c:v>Stavanger</c:v>
                </c:pt>
              </c:strCache>
            </c:strRef>
          </c:tx>
          <c:spPr>
            <a:solidFill>
              <a:srgbClr val="CD853F"/>
            </a:solidFill>
            <a:ln>
              <a:solidFill>
                <a:srgbClr val="CD853F"/>
              </a:solidFill>
            </a:ln>
          </c:spPr>
          <c:invertIfNegative val="1"/>
          <c:dLbls>
            <c:numFmt formatCode="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1</c:v>
                </c:pt>
                <c:pt idx="1">
                  <c:v>2</c:v>
                </c:pt>
                <c:pt idx="2">
                  <c:v>3</c:v>
                </c:pt>
                <c:pt idx="3">
                  <c:v>4</c:v>
                </c:pt>
                <c:pt idx="4">
                  <c:v>5</c:v>
                </c:pt>
                <c:pt idx="5">
                  <c:v>6</c:v>
                </c:pt>
              </c:strCache>
            </c:strRef>
          </c:cat>
          <c:val>
            <c:numRef>
              <c:f>Sheet1!$E$2:$E$7</c:f>
              <c:numCache>
                <c:formatCode>0.0%</c:formatCode>
                <c:ptCount val="6"/>
                <c:pt idx="0">
                  <c:v>7.0149253731343286</c:v>
                </c:pt>
                <c:pt idx="1">
                  <c:v>6.7164179104477615</c:v>
                </c:pt>
                <c:pt idx="2">
                  <c:v>12.08955223880597</c:v>
                </c:pt>
                <c:pt idx="3">
                  <c:v>16.865671641791046</c:v>
                </c:pt>
                <c:pt idx="4">
                  <c:v>28.208955223880597</c:v>
                </c:pt>
                <c:pt idx="5">
                  <c:v>29.104477611940297</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CD853F"/>
                    </a:solidFill>
                  </a:ln>
                </c14:spPr>
              </c14:invertSolidFillFmt>
            </c:ext>
          </c:extLst>
        </c:ser>
        <c:ser>
          <c:idx val="0"/>
          <c:order val="4"/>
          <c:tx>
            <c:strRef>
              <c:f>Sheet1!$F$1</c:f>
              <c:strCache>
                <c:ptCount val="1"/>
                <c:pt idx="0">
                  <c:v>Stord</c:v>
                </c:pt>
              </c:strCache>
            </c:strRef>
          </c:tx>
          <c:spPr>
            <a:solidFill>
              <a:srgbClr val="B22222"/>
            </a:solidFill>
            <a:ln>
              <a:solidFill>
                <a:srgbClr val="B22222"/>
              </a:solidFill>
            </a:ln>
          </c:spPr>
          <c:invertIfNegative val="1"/>
          <c:dLbls>
            <c:numFmt formatCode="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1</c:v>
                </c:pt>
                <c:pt idx="1">
                  <c:v>2</c:v>
                </c:pt>
                <c:pt idx="2">
                  <c:v>3</c:v>
                </c:pt>
                <c:pt idx="3">
                  <c:v>4</c:v>
                </c:pt>
                <c:pt idx="4">
                  <c:v>5</c:v>
                </c:pt>
                <c:pt idx="5">
                  <c:v>6</c:v>
                </c:pt>
              </c:strCache>
            </c:strRef>
          </c:cat>
          <c:val>
            <c:numRef>
              <c:f>Sheet1!$F$2:$F$7</c:f>
              <c:numCache>
                <c:formatCode>0.0%</c:formatCode>
                <c:ptCount val="6"/>
                <c:pt idx="0">
                  <c:v>12.195121951219512</c:v>
                </c:pt>
                <c:pt idx="1">
                  <c:v>7.3170731707317076</c:v>
                </c:pt>
                <c:pt idx="2">
                  <c:v>17.073170731707318</c:v>
                </c:pt>
                <c:pt idx="3">
                  <c:v>31.707317073170731</c:v>
                </c:pt>
                <c:pt idx="4">
                  <c:v>17.073170731707318</c:v>
                </c:pt>
                <c:pt idx="5">
                  <c:v>14.634146341463415</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B22222"/>
                    </a:solidFill>
                  </a:ln>
                </c14:spPr>
              </c14:invertSolidFillFmt>
            </c:ext>
          </c:extLst>
        </c:ser>
        <c:dLbls>
          <c:showLegendKey val="0"/>
          <c:showVal val="0"/>
          <c:showCatName val="0"/>
          <c:showSerName val="0"/>
          <c:showPercent val="0"/>
          <c:showBubbleSize val="0"/>
        </c:dLbls>
        <c:gapWidth val="40"/>
        <c:axId val="246044600"/>
        <c:axId val="246044208"/>
      </c:barChart>
      <c:valAx>
        <c:axId val="246044208"/>
        <c:scaling>
          <c:orientation val="minMax"/>
          <c:max val="100"/>
        </c:scaling>
        <c:delete val="0"/>
        <c:axPos val="b"/>
        <c:majorGridlines>
          <c:spPr>
            <a:ln w="12700" cmpd="sng">
              <a:solidFill>
                <a:srgbClr val="D3D3D3"/>
              </a:solidFill>
              <a:prstDash val="solid"/>
            </a:ln>
          </c:spPr>
        </c:majorGridlines>
        <c:title>
          <c:tx>
            <c:rich>
              <a:bodyPr/>
              <a:lstStyle/>
              <a:p>
                <a:pPr>
                  <a:defRPr sz="1000"/>
                </a:pPr>
                <a:r>
                  <a:rPr lang="nb-NO"/>
                  <a:t>Prosent</a:t>
                </a:r>
              </a:p>
            </c:rich>
          </c:tx>
          <c:overlay val="0"/>
        </c:title>
        <c:numFmt formatCode="0%" sourceLinked="0"/>
        <c:majorTickMark val="cross"/>
        <c:minorTickMark val="cross"/>
        <c:tickLblPos val="nextTo"/>
        <c:spPr>
          <a:ln>
            <a:noFill/>
          </a:ln>
        </c:spPr>
        <c:txPr>
          <a:bodyPr/>
          <a:lstStyle/>
          <a:p>
            <a:pPr>
              <a:defRPr sz="1000"/>
            </a:pPr>
            <a:endParaRPr lang="nb-NO"/>
          </a:p>
        </c:txPr>
        <c:crossAx val="246044600"/>
        <c:crosses val="max"/>
        <c:crossBetween val="between"/>
        <c:dispUnits>
          <c:builtInUnit val="hundreds"/>
        </c:dispUnits>
      </c:valAx>
      <c:catAx>
        <c:axId val="246044600"/>
        <c:scaling>
          <c:orientation val="maxMin"/>
        </c:scaling>
        <c:delete val="0"/>
        <c:axPos val="l"/>
        <c:numFmt formatCode="General" sourceLinked="1"/>
        <c:majorTickMark val="cross"/>
        <c:minorTickMark val="cross"/>
        <c:tickLblPos val="nextTo"/>
        <c:spPr>
          <a:ln>
            <a:noFill/>
          </a:ln>
        </c:spPr>
        <c:txPr>
          <a:bodyPr/>
          <a:lstStyle/>
          <a:p>
            <a:pPr>
              <a:defRPr sz="1000"/>
            </a:pPr>
            <a:endParaRPr lang="nb-NO"/>
          </a:p>
        </c:txPr>
        <c:crossAx val="246044208"/>
        <c:crosses val="autoZero"/>
        <c:auto val="1"/>
        <c:lblAlgn val="ctr"/>
        <c:lblOffset val="100"/>
        <c:noMultiLvlLbl val="1"/>
      </c:catAx>
    </c:plotArea>
    <c:legend>
      <c:legendPos val="r"/>
      <c:overlay val="0"/>
      <c:txPr>
        <a:bodyPr/>
        <a:lstStyle/>
        <a:p>
          <a:pPr>
            <a:defRPr sz="1000"/>
          </a:pPr>
          <a:endParaRPr lang="nb-NO"/>
        </a:p>
      </c:txPr>
    </c:legend>
    <c:plotVisOnly val="1"/>
    <c:dispBlanksAs val="zero"/>
    <c:showDLblsOverMax val="1"/>
  </c:chart>
  <c:txPr>
    <a:bodyPr/>
    <a:lstStyle/>
    <a:p>
      <a:pPr>
        <a:defRPr sz="1800"/>
      </a:pPr>
      <a:endParaRPr lang="nb-NO"/>
    </a:p>
  </c:txPr>
  <c:externalData r:id="rId1">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c:date1904 val="1"/>
  <c:lang val="nb-NO"/>
  <c:roundedCorners val="1"/>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Har oljeprisen direkte betydning for din bedrift?</c:v>
                </c:pt>
              </c:strCache>
            </c:strRef>
          </c:tx>
          <c:spPr>
            <a:solidFill>
              <a:srgbClr val="4682B4"/>
            </a:solidFill>
            <a:ln>
              <a:solidFill>
                <a:srgbClr val="4682B4"/>
              </a:solidFill>
            </a:ln>
          </c:spPr>
          <c:invertIfNegative val="1"/>
          <c:dLbls>
            <c:numFmt formatCode="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Sheet1!$A$2:$A$3</c:f>
              <c:strCache>
                <c:ptCount val="2"/>
                <c:pt idx="0">
                  <c:v>Ja</c:v>
                </c:pt>
                <c:pt idx="1">
                  <c:v>Nei</c:v>
                </c:pt>
              </c:strCache>
            </c:strRef>
          </c:cat>
          <c:val>
            <c:numRef>
              <c:f>Sheet1!$B$2:$B$3</c:f>
              <c:numCache>
                <c:formatCode>0.0%</c:formatCode>
                <c:ptCount val="2"/>
                <c:pt idx="0">
                  <c:v>52.02429149797571</c:v>
                </c:pt>
                <c:pt idx="1">
                  <c:v>47.97570850202429</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4682B4"/>
                    </a:solidFill>
                  </a:ln>
                </c14:spPr>
              </c14:invertSolidFillFmt>
            </c:ext>
          </c:extLst>
        </c:ser>
        <c:ser>
          <c:idx val="0"/>
          <c:order val="1"/>
          <c:tx>
            <c:strRef>
              <c:f>Sheet1!$C$1</c:f>
              <c:strCache>
                <c:ptCount val="1"/>
                <c:pt idx="0">
                  <c:v>Bergen </c:v>
                </c:pt>
              </c:strCache>
            </c:strRef>
          </c:tx>
          <c:spPr>
            <a:solidFill>
              <a:srgbClr val="9ACD32"/>
            </a:solidFill>
            <a:ln>
              <a:solidFill>
                <a:srgbClr val="9ACD32"/>
              </a:solidFill>
            </a:ln>
          </c:spPr>
          <c:invertIfNegative val="1"/>
          <c:dLbls>
            <c:numFmt formatCode="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Sheet1!$A$2:$A$3</c:f>
              <c:strCache>
                <c:ptCount val="2"/>
                <c:pt idx="0">
                  <c:v>Ja</c:v>
                </c:pt>
                <c:pt idx="1">
                  <c:v>Nei</c:v>
                </c:pt>
              </c:strCache>
            </c:strRef>
          </c:cat>
          <c:val>
            <c:numRef>
              <c:f>Sheet1!$C$2:$C$3</c:f>
              <c:numCache>
                <c:formatCode>0.0%</c:formatCode>
                <c:ptCount val="2"/>
                <c:pt idx="0">
                  <c:v>45.648312611012436</c:v>
                </c:pt>
                <c:pt idx="1">
                  <c:v>54.351687388987564</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9ACD32"/>
                    </a:solidFill>
                  </a:ln>
                </c14:spPr>
              </c14:invertSolidFillFmt>
            </c:ext>
          </c:extLst>
        </c:ser>
        <c:ser>
          <c:idx val="0"/>
          <c:order val="2"/>
          <c:tx>
            <c:strRef>
              <c:f>Sheet1!$D$1</c:f>
              <c:strCache>
                <c:ptCount val="1"/>
                <c:pt idx="0">
                  <c:v>Haugesund</c:v>
                </c:pt>
              </c:strCache>
            </c:strRef>
          </c:tx>
          <c:spPr>
            <a:solidFill>
              <a:srgbClr val="708090"/>
            </a:solidFill>
            <a:ln>
              <a:solidFill>
                <a:srgbClr val="708090"/>
              </a:solidFill>
            </a:ln>
          </c:spPr>
          <c:invertIfNegative val="1"/>
          <c:dLbls>
            <c:numFmt formatCode="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Sheet1!$A$2:$A$3</c:f>
              <c:strCache>
                <c:ptCount val="2"/>
                <c:pt idx="0">
                  <c:v>Ja</c:v>
                </c:pt>
                <c:pt idx="1">
                  <c:v>Nei</c:v>
                </c:pt>
              </c:strCache>
            </c:strRef>
          </c:cat>
          <c:val>
            <c:numRef>
              <c:f>Sheet1!$D$2:$D$3</c:f>
              <c:numCache>
                <c:formatCode>0.0%</c:formatCode>
                <c:ptCount val="2"/>
                <c:pt idx="0">
                  <c:v>43.75</c:v>
                </c:pt>
                <c:pt idx="1">
                  <c:v>56.25</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708090"/>
                    </a:solidFill>
                  </a:ln>
                </c14:spPr>
              </c14:invertSolidFillFmt>
            </c:ext>
          </c:extLst>
        </c:ser>
        <c:ser>
          <c:idx val="0"/>
          <c:order val="3"/>
          <c:tx>
            <c:strRef>
              <c:f>Sheet1!$E$1</c:f>
              <c:strCache>
                <c:ptCount val="1"/>
                <c:pt idx="0">
                  <c:v>Stavanger</c:v>
                </c:pt>
              </c:strCache>
            </c:strRef>
          </c:tx>
          <c:spPr>
            <a:solidFill>
              <a:srgbClr val="CD853F"/>
            </a:solidFill>
            <a:ln>
              <a:solidFill>
                <a:srgbClr val="CD853F"/>
              </a:solidFill>
            </a:ln>
          </c:spPr>
          <c:invertIfNegative val="1"/>
          <c:dLbls>
            <c:numFmt formatCode="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Sheet1!$A$2:$A$3</c:f>
              <c:strCache>
                <c:ptCount val="2"/>
                <c:pt idx="0">
                  <c:v>Ja</c:v>
                </c:pt>
                <c:pt idx="1">
                  <c:v>Nei</c:v>
                </c:pt>
              </c:strCache>
            </c:strRef>
          </c:cat>
          <c:val>
            <c:numRef>
              <c:f>Sheet1!$E$2:$E$3</c:f>
              <c:numCache>
                <c:formatCode>0.0%</c:formatCode>
                <c:ptCount val="2"/>
                <c:pt idx="0">
                  <c:v>60.151515151515149</c:v>
                </c:pt>
                <c:pt idx="1">
                  <c:v>39.848484848484851</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CD853F"/>
                    </a:solidFill>
                  </a:ln>
                </c14:spPr>
              </c14:invertSolidFillFmt>
            </c:ext>
          </c:extLst>
        </c:ser>
        <c:ser>
          <c:idx val="0"/>
          <c:order val="4"/>
          <c:tx>
            <c:strRef>
              <c:f>Sheet1!$F$1</c:f>
              <c:strCache>
                <c:ptCount val="1"/>
                <c:pt idx="0">
                  <c:v>Stord</c:v>
                </c:pt>
              </c:strCache>
            </c:strRef>
          </c:tx>
          <c:spPr>
            <a:solidFill>
              <a:srgbClr val="B22222"/>
            </a:solidFill>
            <a:ln>
              <a:solidFill>
                <a:srgbClr val="B22222"/>
              </a:solidFill>
            </a:ln>
          </c:spPr>
          <c:invertIfNegative val="1"/>
          <c:dLbls>
            <c:numFmt formatCode="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Sheet1!$A$2:$A$3</c:f>
              <c:strCache>
                <c:ptCount val="2"/>
                <c:pt idx="0">
                  <c:v>Ja</c:v>
                </c:pt>
                <c:pt idx="1">
                  <c:v>Nei</c:v>
                </c:pt>
              </c:strCache>
            </c:strRef>
          </c:cat>
          <c:val>
            <c:numRef>
              <c:f>Sheet1!$F$2:$F$3</c:f>
              <c:numCache>
                <c:formatCode>0.0%</c:formatCode>
                <c:ptCount val="2"/>
                <c:pt idx="0">
                  <c:v>40</c:v>
                </c:pt>
                <c:pt idx="1">
                  <c:v>60</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B22222"/>
                    </a:solidFill>
                  </a:ln>
                </c14:spPr>
              </c14:invertSolidFillFmt>
            </c:ext>
          </c:extLst>
        </c:ser>
        <c:dLbls>
          <c:showLegendKey val="0"/>
          <c:showVal val="0"/>
          <c:showCatName val="0"/>
          <c:showSerName val="0"/>
          <c:showPercent val="0"/>
          <c:showBubbleSize val="0"/>
        </c:dLbls>
        <c:gapWidth val="40"/>
        <c:axId val="246045776"/>
        <c:axId val="246045384"/>
      </c:barChart>
      <c:valAx>
        <c:axId val="246045384"/>
        <c:scaling>
          <c:orientation val="minMax"/>
          <c:max val="100"/>
        </c:scaling>
        <c:delete val="0"/>
        <c:axPos val="b"/>
        <c:majorGridlines>
          <c:spPr>
            <a:ln w="12700" cmpd="sng">
              <a:solidFill>
                <a:srgbClr val="D3D3D3"/>
              </a:solidFill>
              <a:prstDash val="solid"/>
            </a:ln>
          </c:spPr>
        </c:majorGridlines>
        <c:title>
          <c:tx>
            <c:rich>
              <a:bodyPr/>
              <a:lstStyle/>
              <a:p>
                <a:pPr>
                  <a:defRPr sz="1000"/>
                </a:pPr>
                <a:r>
                  <a:rPr lang="nb-NO"/>
                  <a:t>Prosent</a:t>
                </a:r>
              </a:p>
            </c:rich>
          </c:tx>
          <c:overlay val="0"/>
        </c:title>
        <c:numFmt formatCode="0%" sourceLinked="0"/>
        <c:majorTickMark val="cross"/>
        <c:minorTickMark val="cross"/>
        <c:tickLblPos val="nextTo"/>
        <c:spPr>
          <a:ln>
            <a:noFill/>
          </a:ln>
        </c:spPr>
        <c:txPr>
          <a:bodyPr/>
          <a:lstStyle/>
          <a:p>
            <a:pPr>
              <a:defRPr sz="1000"/>
            </a:pPr>
            <a:endParaRPr lang="nb-NO"/>
          </a:p>
        </c:txPr>
        <c:crossAx val="246045776"/>
        <c:crosses val="max"/>
        <c:crossBetween val="between"/>
        <c:dispUnits>
          <c:builtInUnit val="hundreds"/>
        </c:dispUnits>
      </c:valAx>
      <c:catAx>
        <c:axId val="246045776"/>
        <c:scaling>
          <c:orientation val="maxMin"/>
        </c:scaling>
        <c:delete val="0"/>
        <c:axPos val="l"/>
        <c:numFmt formatCode="General" sourceLinked="1"/>
        <c:majorTickMark val="cross"/>
        <c:minorTickMark val="cross"/>
        <c:tickLblPos val="nextTo"/>
        <c:spPr>
          <a:ln>
            <a:noFill/>
          </a:ln>
        </c:spPr>
        <c:txPr>
          <a:bodyPr/>
          <a:lstStyle/>
          <a:p>
            <a:pPr>
              <a:defRPr sz="1000"/>
            </a:pPr>
            <a:endParaRPr lang="nb-NO"/>
          </a:p>
        </c:txPr>
        <c:crossAx val="246045384"/>
        <c:crosses val="autoZero"/>
        <c:auto val="1"/>
        <c:lblAlgn val="ctr"/>
        <c:lblOffset val="100"/>
        <c:noMultiLvlLbl val="1"/>
      </c:catAx>
    </c:plotArea>
    <c:legend>
      <c:legendPos val="r"/>
      <c:overlay val="0"/>
      <c:txPr>
        <a:bodyPr/>
        <a:lstStyle/>
        <a:p>
          <a:pPr>
            <a:defRPr sz="1000"/>
          </a:pPr>
          <a:endParaRPr lang="nb-NO"/>
        </a:p>
      </c:txPr>
    </c:legend>
    <c:plotVisOnly val="1"/>
    <c:dispBlanksAs val="zero"/>
    <c:showDLblsOverMax val="1"/>
  </c:chart>
  <c:txPr>
    <a:bodyPr/>
    <a:lstStyle/>
    <a:p>
      <a:pPr>
        <a:defRPr sz="1800"/>
      </a:pPr>
      <a:endParaRPr lang="nb-NO"/>
    </a:p>
  </c:txPr>
  <c:externalData r:id="rId1">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c:date1904 val="1"/>
  <c:lang val="nb-NO"/>
  <c:roundedCorners val="1"/>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Helt enig</c:v>
                </c:pt>
              </c:strCache>
            </c:strRef>
          </c:tx>
          <c:spPr>
            <a:solidFill>
              <a:srgbClr val="4682B4"/>
            </a:solidFill>
            <a:ln>
              <a:solidFill>
                <a:srgbClr val="4682B4"/>
              </a:solidFill>
            </a:ln>
          </c:spPr>
          <c:invertIfNegative val="1"/>
          <c:dLbls>
            <c:numFmt formatCode="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Fallet i oljeprisen vil føre til en omstilling.</c:v>
                </c:pt>
                <c:pt idx="1">
                  <c:v>Fallet i oljeprisen er en naturlig justering ned fra et høyt nivå.</c:v>
                </c:pt>
                <c:pt idx="2">
                  <c:v>Fallet i oljeprisen vil føre til dype kutt og smertefulle omstillinger.</c:v>
                </c:pt>
                <c:pt idx="3">
                  <c:v>Fallet i oljeprisen har negativ påvirkning på fremtidsutsiktene for min bedrift.</c:v>
                </c:pt>
                <c:pt idx="4">
                  <c:v>Fallet i oljeprisen har negativ påvirkning på fremtidsutsiktene til Vestlandet som helhet.</c:v>
                </c:pt>
                <c:pt idx="5">
                  <c:v>Fallet i oljeprisen er mindre alvorlig for norsk næringsliv enn det media har gitt inntrykk av.</c:v>
                </c:pt>
              </c:strCache>
            </c:strRef>
          </c:cat>
          <c:val>
            <c:numRef>
              <c:f>Sheet1!$B$2:$B$7</c:f>
              <c:numCache>
                <c:formatCode>0.0%</c:formatCode>
                <c:ptCount val="6"/>
                <c:pt idx="0">
                  <c:v>47.089601046435575</c:v>
                </c:pt>
                <c:pt idx="1">
                  <c:v>23.665128543177325</c:v>
                </c:pt>
                <c:pt idx="2">
                  <c:v>20.19736842105263</c:v>
                </c:pt>
                <c:pt idx="3">
                  <c:v>14.003944773175542</c:v>
                </c:pt>
                <c:pt idx="4">
                  <c:v>27.588466579292266</c:v>
                </c:pt>
                <c:pt idx="5">
                  <c:v>8.840864440078585</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4682B4"/>
                    </a:solidFill>
                  </a:ln>
                </c14:spPr>
              </c14:invertSolidFillFmt>
            </c:ext>
          </c:extLst>
        </c:ser>
        <c:ser>
          <c:idx val="0"/>
          <c:order val="1"/>
          <c:tx>
            <c:strRef>
              <c:f>Sheet1!$C$1</c:f>
              <c:strCache>
                <c:ptCount val="1"/>
                <c:pt idx="0">
                  <c:v>Litt enig</c:v>
                </c:pt>
              </c:strCache>
            </c:strRef>
          </c:tx>
          <c:spPr>
            <a:solidFill>
              <a:srgbClr val="9ACD32"/>
            </a:solidFill>
            <a:ln>
              <a:solidFill>
                <a:srgbClr val="9ACD32"/>
              </a:solidFill>
            </a:ln>
          </c:spPr>
          <c:invertIfNegative val="1"/>
          <c:dLbls>
            <c:numFmt formatCode="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Fallet i oljeprisen vil føre til en omstilling.</c:v>
                </c:pt>
                <c:pt idx="1">
                  <c:v>Fallet i oljeprisen er en naturlig justering ned fra et høyt nivå.</c:v>
                </c:pt>
                <c:pt idx="2">
                  <c:v>Fallet i oljeprisen vil føre til dype kutt og smertefulle omstillinger.</c:v>
                </c:pt>
                <c:pt idx="3">
                  <c:v>Fallet i oljeprisen har negativ påvirkning på fremtidsutsiktene for min bedrift.</c:v>
                </c:pt>
                <c:pt idx="4">
                  <c:v>Fallet i oljeprisen har negativ påvirkning på fremtidsutsiktene til Vestlandet som helhet.</c:v>
                </c:pt>
                <c:pt idx="5">
                  <c:v>Fallet i oljeprisen er mindre alvorlig for norsk næringsliv enn det media har gitt inntrykk av.</c:v>
                </c:pt>
              </c:strCache>
            </c:strRef>
          </c:cat>
          <c:val>
            <c:numRef>
              <c:f>Sheet1!$C$2:$C$7</c:f>
              <c:numCache>
                <c:formatCode>0.0%</c:formatCode>
                <c:ptCount val="6"/>
                <c:pt idx="0">
                  <c:v>34.139960758665794</c:v>
                </c:pt>
                <c:pt idx="1">
                  <c:v>45.945945945945944</c:v>
                </c:pt>
                <c:pt idx="2">
                  <c:v>42.89473684210526</c:v>
                </c:pt>
                <c:pt idx="3">
                  <c:v>36.554898093359633</c:v>
                </c:pt>
                <c:pt idx="4">
                  <c:v>49.475753604193969</c:v>
                </c:pt>
                <c:pt idx="5">
                  <c:v>37.786509495743289</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9ACD32"/>
                    </a:solidFill>
                  </a:ln>
                </c14:spPr>
              </c14:invertSolidFillFmt>
            </c:ext>
          </c:extLst>
        </c:ser>
        <c:ser>
          <c:idx val="0"/>
          <c:order val="2"/>
          <c:tx>
            <c:strRef>
              <c:f>Sheet1!$D$1</c:f>
              <c:strCache>
                <c:ptCount val="1"/>
                <c:pt idx="0">
                  <c:v>Nøytral</c:v>
                </c:pt>
              </c:strCache>
            </c:strRef>
          </c:tx>
          <c:spPr>
            <a:solidFill>
              <a:srgbClr val="708090"/>
            </a:solidFill>
            <a:ln>
              <a:solidFill>
                <a:srgbClr val="708090"/>
              </a:solidFill>
            </a:ln>
          </c:spPr>
          <c:invertIfNegative val="1"/>
          <c:dLbls>
            <c:numFmt formatCode="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Fallet i oljeprisen vil føre til en omstilling.</c:v>
                </c:pt>
                <c:pt idx="1">
                  <c:v>Fallet i oljeprisen er en naturlig justering ned fra et høyt nivå.</c:v>
                </c:pt>
                <c:pt idx="2">
                  <c:v>Fallet i oljeprisen vil føre til dype kutt og smertefulle omstillinger.</c:v>
                </c:pt>
                <c:pt idx="3">
                  <c:v>Fallet i oljeprisen har negativ påvirkning på fremtidsutsiktene for min bedrift.</c:v>
                </c:pt>
                <c:pt idx="4">
                  <c:v>Fallet i oljeprisen har negativ påvirkning på fremtidsutsiktene til Vestlandet som helhet.</c:v>
                </c:pt>
                <c:pt idx="5">
                  <c:v>Fallet i oljeprisen er mindre alvorlig for norsk næringsliv enn det media har gitt inntrykk av.</c:v>
                </c:pt>
              </c:strCache>
            </c:strRef>
          </c:cat>
          <c:val>
            <c:numRef>
              <c:f>Sheet1!$D$2:$D$7</c:f>
              <c:numCache>
                <c:formatCode>0.0%</c:formatCode>
                <c:ptCount val="6"/>
                <c:pt idx="0">
                  <c:v>13.799869195552649</c:v>
                </c:pt>
                <c:pt idx="1">
                  <c:v>21.687541199736323</c:v>
                </c:pt>
                <c:pt idx="2">
                  <c:v>20.789473684210527</c:v>
                </c:pt>
                <c:pt idx="3">
                  <c:v>25.575279421433269</c:v>
                </c:pt>
                <c:pt idx="4">
                  <c:v>12.975098296199214</c:v>
                </c:pt>
                <c:pt idx="5">
                  <c:v>21.152586771447282</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708090"/>
                    </a:solidFill>
                  </a:ln>
                </c14:spPr>
              </c14:invertSolidFillFmt>
            </c:ext>
          </c:extLst>
        </c:ser>
        <c:ser>
          <c:idx val="0"/>
          <c:order val="3"/>
          <c:tx>
            <c:strRef>
              <c:f>Sheet1!$E$1</c:f>
              <c:strCache>
                <c:ptCount val="1"/>
                <c:pt idx="0">
                  <c:v>Litt uenig</c:v>
                </c:pt>
              </c:strCache>
            </c:strRef>
          </c:tx>
          <c:spPr>
            <a:solidFill>
              <a:srgbClr val="CD853F"/>
            </a:solidFill>
            <a:ln>
              <a:solidFill>
                <a:srgbClr val="CD853F"/>
              </a:solidFill>
            </a:ln>
          </c:spPr>
          <c:invertIfNegative val="1"/>
          <c:dLbls>
            <c:numFmt formatCode="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Fallet i oljeprisen vil føre til en omstilling.</c:v>
                </c:pt>
                <c:pt idx="1">
                  <c:v>Fallet i oljeprisen er en naturlig justering ned fra et høyt nivå.</c:v>
                </c:pt>
                <c:pt idx="2">
                  <c:v>Fallet i oljeprisen vil føre til dype kutt og smertefulle omstillinger.</c:v>
                </c:pt>
                <c:pt idx="3">
                  <c:v>Fallet i oljeprisen har negativ påvirkning på fremtidsutsiktene for min bedrift.</c:v>
                </c:pt>
                <c:pt idx="4">
                  <c:v>Fallet i oljeprisen har negativ påvirkning på fremtidsutsiktene til Vestlandet som helhet.</c:v>
                </c:pt>
                <c:pt idx="5">
                  <c:v>Fallet i oljeprisen er mindre alvorlig for norsk næringsliv enn det media har gitt inntrykk av.</c:v>
                </c:pt>
              </c:strCache>
            </c:strRef>
          </c:cat>
          <c:val>
            <c:numRef>
              <c:f>Sheet1!$E$2:$E$7</c:f>
              <c:numCache>
                <c:formatCode>0.0%</c:formatCode>
                <c:ptCount val="6"/>
                <c:pt idx="0">
                  <c:v>2.5506867233485937</c:v>
                </c:pt>
                <c:pt idx="1">
                  <c:v>7.2511535926170074</c:v>
                </c:pt>
                <c:pt idx="2">
                  <c:v>11.052631578947368</c:v>
                </c:pt>
                <c:pt idx="3">
                  <c:v>14.398422090729783</c:v>
                </c:pt>
                <c:pt idx="4">
                  <c:v>7.9947575360419396</c:v>
                </c:pt>
                <c:pt idx="5">
                  <c:v>21.218074656188605</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CD853F"/>
                    </a:solidFill>
                  </a:ln>
                </c14:spPr>
              </c14:invertSolidFillFmt>
            </c:ext>
          </c:extLst>
        </c:ser>
        <c:ser>
          <c:idx val="0"/>
          <c:order val="4"/>
          <c:tx>
            <c:strRef>
              <c:f>Sheet1!$F$1</c:f>
              <c:strCache>
                <c:ptCount val="1"/>
                <c:pt idx="0">
                  <c:v>Helt uenig</c:v>
                </c:pt>
              </c:strCache>
            </c:strRef>
          </c:tx>
          <c:spPr>
            <a:solidFill>
              <a:srgbClr val="B22222"/>
            </a:solidFill>
            <a:ln>
              <a:solidFill>
                <a:srgbClr val="B22222"/>
              </a:solidFill>
            </a:ln>
          </c:spPr>
          <c:invertIfNegative val="1"/>
          <c:dLbls>
            <c:numFmt formatCode="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Fallet i oljeprisen vil føre til en omstilling.</c:v>
                </c:pt>
                <c:pt idx="1">
                  <c:v>Fallet i oljeprisen er en naturlig justering ned fra et høyt nivå.</c:v>
                </c:pt>
                <c:pt idx="2">
                  <c:v>Fallet i oljeprisen vil føre til dype kutt og smertefulle omstillinger.</c:v>
                </c:pt>
                <c:pt idx="3">
                  <c:v>Fallet i oljeprisen har negativ påvirkning på fremtidsutsiktene for min bedrift.</c:v>
                </c:pt>
                <c:pt idx="4">
                  <c:v>Fallet i oljeprisen har negativ påvirkning på fremtidsutsiktene til Vestlandet som helhet.</c:v>
                </c:pt>
                <c:pt idx="5">
                  <c:v>Fallet i oljeprisen er mindre alvorlig for norsk næringsliv enn det media har gitt inntrykk av.</c:v>
                </c:pt>
              </c:strCache>
            </c:strRef>
          </c:cat>
          <c:val>
            <c:numRef>
              <c:f>Sheet1!$F$2:$F$7</c:f>
              <c:numCache>
                <c:formatCode>0.0%</c:formatCode>
                <c:ptCount val="6"/>
                <c:pt idx="0">
                  <c:v>2.4198822759973839</c:v>
                </c:pt>
                <c:pt idx="1">
                  <c:v>1.4502307185234014</c:v>
                </c:pt>
                <c:pt idx="2">
                  <c:v>5.0657894736842106</c:v>
                </c:pt>
                <c:pt idx="3">
                  <c:v>9.4674556213017755</c:v>
                </c:pt>
                <c:pt idx="4">
                  <c:v>1.9659239842726082</c:v>
                </c:pt>
                <c:pt idx="5">
                  <c:v>11.00196463654224</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B22222"/>
                    </a:solidFill>
                  </a:ln>
                </c14:spPr>
              </c14:invertSolidFillFmt>
            </c:ext>
          </c:extLst>
        </c:ser>
        <c:dLbls>
          <c:showLegendKey val="0"/>
          <c:showVal val="0"/>
          <c:showCatName val="0"/>
          <c:showSerName val="0"/>
          <c:showPercent val="0"/>
          <c:showBubbleSize val="0"/>
        </c:dLbls>
        <c:gapWidth val="40"/>
        <c:axId val="155280064"/>
        <c:axId val="155279672"/>
      </c:barChart>
      <c:valAx>
        <c:axId val="155279672"/>
        <c:scaling>
          <c:orientation val="minMax"/>
          <c:max val="100"/>
        </c:scaling>
        <c:delete val="0"/>
        <c:axPos val="b"/>
        <c:majorGridlines>
          <c:spPr>
            <a:ln w="12700" cmpd="sng">
              <a:solidFill>
                <a:srgbClr val="D3D3D3"/>
              </a:solidFill>
              <a:prstDash val="solid"/>
            </a:ln>
          </c:spPr>
        </c:majorGridlines>
        <c:title>
          <c:tx>
            <c:rich>
              <a:bodyPr/>
              <a:lstStyle/>
              <a:p>
                <a:pPr>
                  <a:defRPr sz="1000"/>
                </a:pPr>
                <a:r>
                  <a:rPr lang="nb-NO"/>
                  <a:t>Prosent</a:t>
                </a:r>
              </a:p>
            </c:rich>
          </c:tx>
          <c:overlay val="0"/>
        </c:title>
        <c:numFmt formatCode="0%" sourceLinked="0"/>
        <c:majorTickMark val="cross"/>
        <c:minorTickMark val="cross"/>
        <c:tickLblPos val="nextTo"/>
        <c:spPr>
          <a:ln>
            <a:noFill/>
          </a:ln>
        </c:spPr>
        <c:txPr>
          <a:bodyPr/>
          <a:lstStyle/>
          <a:p>
            <a:pPr>
              <a:defRPr sz="1000"/>
            </a:pPr>
            <a:endParaRPr lang="nb-NO"/>
          </a:p>
        </c:txPr>
        <c:crossAx val="155280064"/>
        <c:crosses val="max"/>
        <c:crossBetween val="between"/>
        <c:dispUnits>
          <c:builtInUnit val="hundreds"/>
        </c:dispUnits>
      </c:valAx>
      <c:catAx>
        <c:axId val="155280064"/>
        <c:scaling>
          <c:orientation val="maxMin"/>
        </c:scaling>
        <c:delete val="0"/>
        <c:axPos val="l"/>
        <c:numFmt formatCode="General" sourceLinked="1"/>
        <c:majorTickMark val="cross"/>
        <c:minorTickMark val="cross"/>
        <c:tickLblPos val="nextTo"/>
        <c:spPr>
          <a:ln>
            <a:noFill/>
          </a:ln>
        </c:spPr>
        <c:txPr>
          <a:bodyPr/>
          <a:lstStyle/>
          <a:p>
            <a:pPr>
              <a:defRPr sz="1000"/>
            </a:pPr>
            <a:endParaRPr lang="nb-NO"/>
          </a:p>
        </c:txPr>
        <c:crossAx val="155279672"/>
        <c:crosses val="autoZero"/>
        <c:auto val="1"/>
        <c:lblAlgn val="ctr"/>
        <c:lblOffset val="100"/>
        <c:noMultiLvlLbl val="1"/>
      </c:catAx>
    </c:plotArea>
    <c:legend>
      <c:legendPos val="r"/>
      <c:overlay val="0"/>
      <c:txPr>
        <a:bodyPr/>
        <a:lstStyle/>
        <a:p>
          <a:pPr>
            <a:defRPr sz="1000"/>
          </a:pPr>
          <a:endParaRPr lang="nb-NO"/>
        </a:p>
      </c:txPr>
    </c:legend>
    <c:plotVisOnly val="1"/>
    <c:dispBlanksAs val="zero"/>
    <c:showDLblsOverMax val="1"/>
  </c:chart>
  <c:txPr>
    <a:bodyPr/>
    <a:lstStyle/>
    <a:p>
      <a:pPr>
        <a:defRPr sz="1800"/>
      </a:pPr>
      <a:endParaRPr lang="nb-NO"/>
    </a:p>
  </c:txPr>
  <c:externalData r:id="rId1">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c:date1904 val="1"/>
  <c:lang val="nb-NO"/>
  <c:roundedCorners val="1"/>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Fallet i oljeprisen vil føre til en omstilling.</c:v>
                </c:pt>
              </c:strCache>
            </c:strRef>
          </c:tx>
          <c:spPr>
            <a:solidFill>
              <a:srgbClr val="4682B4"/>
            </a:solidFill>
            <a:ln>
              <a:solidFill>
                <a:srgbClr val="4682B4"/>
              </a:solidFill>
            </a:ln>
          </c:spPr>
          <c:invertIfNegative val="1"/>
          <c:dLbls>
            <c:numFmt formatCode="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Sheet1!$A$2:$A$6</c:f>
              <c:strCache>
                <c:ptCount val="5"/>
                <c:pt idx="0">
                  <c:v>Helt enig</c:v>
                </c:pt>
                <c:pt idx="1">
                  <c:v>Litt enig</c:v>
                </c:pt>
                <c:pt idx="2">
                  <c:v>Nøytral</c:v>
                </c:pt>
                <c:pt idx="3">
                  <c:v>Litt uenig</c:v>
                </c:pt>
                <c:pt idx="4">
                  <c:v>Helt uenig</c:v>
                </c:pt>
              </c:strCache>
            </c:strRef>
          </c:cat>
          <c:val>
            <c:numRef>
              <c:f>Sheet1!$B$2:$B$6</c:f>
              <c:numCache>
                <c:formatCode>0.0%</c:formatCode>
                <c:ptCount val="5"/>
                <c:pt idx="0">
                  <c:v>47.089601046435575</c:v>
                </c:pt>
                <c:pt idx="1">
                  <c:v>34.139960758665794</c:v>
                </c:pt>
                <c:pt idx="2">
                  <c:v>13.799869195552649</c:v>
                </c:pt>
                <c:pt idx="3">
                  <c:v>2.5506867233485937</c:v>
                </c:pt>
                <c:pt idx="4">
                  <c:v>2.4198822759973839</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4682B4"/>
                    </a:solidFill>
                  </a:ln>
                </c14:spPr>
              </c14:invertSolidFillFmt>
            </c:ext>
          </c:extLst>
        </c:ser>
        <c:ser>
          <c:idx val="0"/>
          <c:order val="1"/>
          <c:tx>
            <c:strRef>
              <c:f>Sheet1!$C$1</c:f>
              <c:strCache>
                <c:ptCount val="1"/>
                <c:pt idx="0">
                  <c:v>Bergen </c:v>
                </c:pt>
              </c:strCache>
            </c:strRef>
          </c:tx>
          <c:spPr>
            <a:solidFill>
              <a:srgbClr val="9ACD32"/>
            </a:solidFill>
            <a:ln>
              <a:solidFill>
                <a:srgbClr val="9ACD32"/>
              </a:solidFill>
            </a:ln>
          </c:spPr>
          <c:invertIfNegative val="1"/>
          <c:dLbls>
            <c:numFmt formatCode="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Sheet1!$A$2:$A$6</c:f>
              <c:strCache>
                <c:ptCount val="5"/>
                <c:pt idx="0">
                  <c:v>Helt enig</c:v>
                </c:pt>
                <c:pt idx="1">
                  <c:v>Litt enig</c:v>
                </c:pt>
                <c:pt idx="2">
                  <c:v>Nøytral</c:v>
                </c:pt>
                <c:pt idx="3">
                  <c:v>Litt uenig</c:v>
                </c:pt>
                <c:pt idx="4">
                  <c:v>Helt uenig</c:v>
                </c:pt>
              </c:strCache>
            </c:strRef>
          </c:cat>
          <c:val>
            <c:numRef>
              <c:f>Sheet1!$C$2:$C$6</c:f>
              <c:numCache>
                <c:formatCode>0.0%</c:formatCode>
                <c:ptCount val="5"/>
                <c:pt idx="0">
                  <c:v>49.658703071672356</c:v>
                </c:pt>
                <c:pt idx="1">
                  <c:v>30.887372013651877</c:v>
                </c:pt>
                <c:pt idx="2">
                  <c:v>15.017064846416382</c:v>
                </c:pt>
                <c:pt idx="3">
                  <c:v>2.901023890784983</c:v>
                </c:pt>
                <c:pt idx="4">
                  <c:v>1.5358361774744027</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9ACD32"/>
                    </a:solidFill>
                  </a:ln>
                </c14:spPr>
              </c14:invertSolidFillFmt>
            </c:ext>
          </c:extLst>
        </c:ser>
        <c:ser>
          <c:idx val="0"/>
          <c:order val="2"/>
          <c:tx>
            <c:strRef>
              <c:f>Sheet1!$D$1</c:f>
              <c:strCache>
                <c:ptCount val="1"/>
                <c:pt idx="0">
                  <c:v>Haugesund</c:v>
                </c:pt>
              </c:strCache>
            </c:strRef>
          </c:tx>
          <c:spPr>
            <a:solidFill>
              <a:srgbClr val="708090"/>
            </a:solidFill>
            <a:ln>
              <a:solidFill>
                <a:srgbClr val="708090"/>
              </a:solidFill>
            </a:ln>
          </c:spPr>
          <c:invertIfNegative val="1"/>
          <c:dLbls>
            <c:numFmt formatCode="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Sheet1!$A$2:$A$6</c:f>
              <c:strCache>
                <c:ptCount val="5"/>
                <c:pt idx="0">
                  <c:v>Helt enig</c:v>
                </c:pt>
                <c:pt idx="1">
                  <c:v>Litt enig</c:v>
                </c:pt>
                <c:pt idx="2">
                  <c:v>Nøytral</c:v>
                </c:pt>
                <c:pt idx="3">
                  <c:v>Litt uenig</c:v>
                </c:pt>
                <c:pt idx="4">
                  <c:v>Helt uenig</c:v>
                </c:pt>
              </c:strCache>
            </c:strRef>
          </c:cat>
          <c:val>
            <c:numRef>
              <c:f>Sheet1!$D$2:$D$6</c:f>
              <c:numCache>
                <c:formatCode>0.0%</c:formatCode>
                <c:ptCount val="5"/>
                <c:pt idx="0">
                  <c:v>36.090225563909776</c:v>
                </c:pt>
                <c:pt idx="1">
                  <c:v>48.120300751879697</c:v>
                </c:pt>
                <c:pt idx="2">
                  <c:v>9.7744360902255636</c:v>
                </c:pt>
                <c:pt idx="3">
                  <c:v>3.007518796992481</c:v>
                </c:pt>
                <c:pt idx="4">
                  <c:v>3.007518796992481</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708090"/>
                    </a:solidFill>
                  </a:ln>
                </c14:spPr>
              </c14:invertSolidFillFmt>
            </c:ext>
          </c:extLst>
        </c:ser>
        <c:ser>
          <c:idx val="0"/>
          <c:order val="3"/>
          <c:tx>
            <c:strRef>
              <c:f>Sheet1!$E$1</c:f>
              <c:strCache>
                <c:ptCount val="1"/>
                <c:pt idx="0">
                  <c:v>Stavanger</c:v>
                </c:pt>
              </c:strCache>
            </c:strRef>
          </c:tx>
          <c:spPr>
            <a:solidFill>
              <a:srgbClr val="CD853F"/>
            </a:solidFill>
            <a:ln>
              <a:solidFill>
                <a:srgbClr val="CD853F"/>
              </a:solidFill>
            </a:ln>
          </c:spPr>
          <c:invertIfNegative val="1"/>
          <c:dLbls>
            <c:numFmt formatCode="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Sheet1!$A$2:$A$6</c:f>
              <c:strCache>
                <c:ptCount val="5"/>
                <c:pt idx="0">
                  <c:v>Helt enig</c:v>
                </c:pt>
                <c:pt idx="1">
                  <c:v>Litt enig</c:v>
                </c:pt>
                <c:pt idx="2">
                  <c:v>Nøytral</c:v>
                </c:pt>
                <c:pt idx="3">
                  <c:v>Litt uenig</c:v>
                </c:pt>
                <c:pt idx="4">
                  <c:v>Helt uenig</c:v>
                </c:pt>
              </c:strCache>
            </c:strRef>
          </c:cat>
          <c:val>
            <c:numRef>
              <c:f>Sheet1!$E$2:$E$6</c:f>
              <c:numCache>
                <c:formatCode>0.0%</c:formatCode>
                <c:ptCount val="5"/>
                <c:pt idx="0">
                  <c:v>50.370370370370374</c:v>
                </c:pt>
                <c:pt idx="1">
                  <c:v>33.925925925925924</c:v>
                </c:pt>
                <c:pt idx="2">
                  <c:v>11.25925925925926</c:v>
                </c:pt>
                <c:pt idx="3">
                  <c:v>2.074074074074074</c:v>
                </c:pt>
                <c:pt idx="4">
                  <c:v>2.3703703703703702</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CD853F"/>
                    </a:solidFill>
                  </a:ln>
                </c14:spPr>
              </c14:invertSolidFillFmt>
            </c:ext>
          </c:extLst>
        </c:ser>
        <c:ser>
          <c:idx val="0"/>
          <c:order val="4"/>
          <c:tx>
            <c:strRef>
              <c:f>Sheet1!$F$1</c:f>
              <c:strCache>
                <c:ptCount val="1"/>
                <c:pt idx="0">
                  <c:v>Stord</c:v>
                </c:pt>
              </c:strCache>
            </c:strRef>
          </c:tx>
          <c:spPr>
            <a:solidFill>
              <a:srgbClr val="B22222"/>
            </a:solidFill>
            <a:ln>
              <a:solidFill>
                <a:srgbClr val="B22222"/>
              </a:solidFill>
            </a:ln>
          </c:spPr>
          <c:invertIfNegative val="1"/>
          <c:dLbls>
            <c:numFmt formatCode="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Sheet1!$A$2:$A$6</c:f>
              <c:strCache>
                <c:ptCount val="5"/>
                <c:pt idx="0">
                  <c:v>Helt enig</c:v>
                </c:pt>
                <c:pt idx="1">
                  <c:v>Litt enig</c:v>
                </c:pt>
                <c:pt idx="2">
                  <c:v>Nøytral</c:v>
                </c:pt>
                <c:pt idx="3">
                  <c:v>Litt uenig</c:v>
                </c:pt>
                <c:pt idx="4">
                  <c:v>Helt uenig</c:v>
                </c:pt>
              </c:strCache>
            </c:strRef>
          </c:cat>
          <c:val>
            <c:numRef>
              <c:f>Sheet1!$F$2:$F$6</c:f>
              <c:numCache>
                <c:formatCode>0.0%</c:formatCode>
                <c:ptCount val="5"/>
                <c:pt idx="0">
                  <c:v>45</c:v>
                </c:pt>
                <c:pt idx="1">
                  <c:v>37.5</c:v>
                </c:pt>
                <c:pt idx="2">
                  <c:v>15</c:v>
                </c:pt>
                <c:pt idx="3">
                  <c:v>0</c:v>
                </c:pt>
                <c:pt idx="4">
                  <c:v>2.5</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B22222"/>
                    </a:solidFill>
                  </a:ln>
                </c14:spPr>
              </c14:invertSolidFillFmt>
            </c:ext>
          </c:extLst>
        </c:ser>
        <c:dLbls>
          <c:showLegendKey val="0"/>
          <c:showVal val="0"/>
          <c:showCatName val="0"/>
          <c:showSerName val="0"/>
          <c:showPercent val="0"/>
          <c:showBubbleSize val="0"/>
        </c:dLbls>
        <c:gapWidth val="40"/>
        <c:axId val="155281240"/>
        <c:axId val="155280848"/>
      </c:barChart>
      <c:valAx>
        <c:axId val="155280848"/>
        <c:scaling>
          <c:orientation val="minMax"/>
          <c:max val="100"/>
        </c:scaling>
        <c:delete val="0"/>
        <c:axPos val="b"/>
        <c:majorGridlines>
          <c:spPr>
            <a:ln w="12700" cmpd="sng">
              <a:solidFill>
                <a:srgbClr val="D3D3D3"/>
              </a:solidFill>
              <a:prstDash val="solid"/>
            </a:ln>
          </c:spPr>
        </c:majorGridlines>
        <c:title>
          <c:tx>
            <c:rich>
              <a:bodyPr/>
              <a:lstStyle/>
              <a:p>
                <a:pPr>
                  <a:defRPr sz="1000"/>
                </a:pPr>
                <a:r>
                  <a:rPr lang="nb-NO"/>
                  <a:t>Prosent</a:t>
                </a:r>
              </a:p>
            </c:rich>
          </c:tx>
          <c:overlay val="0"/>
        </c:title>
        <c:numFmt formatCode="0%" sourceLinked="0"/>
        <c:majorTickMark val="cross"/>
        <c:minorTickMark val="cross"/>
        <c:tickLblPos val="nextTo"/>
        <c:spPr>
          <a:ln>
            <a:noFill/>
          </a:ln>
        </c:spPr>
        <c:txPr>
          <a:bodyPr/>
          <a:lstStyle/>
          <a:p>
            <a:pPr>
              <a:defRPr sz="1000"/>
            </a:pPr>
            <a:endParaRPr lang="nb-NO"/>
          </a:p>
        </c:txPr>
        <c:crossAx val="155281240"/>
        <c:crosses val="max"/>
        <c:crossBetween val="between"/>
        <c:dispUnits>
          <c:builtInUnit val="hundreds"/>
        </c:dispUnits>
      </c:valAx>
      <c:catAx>
        <c:axId val="155281240"/>
        <c:scaling>
          <c:orientation val="maxMin"/>
        </c:scaling>
        <c:delete val="0"/>
        <c:axPos val="l"/>
        <c:numFmt formatCode="General" sourceLinked="1"/>
        <c:majorTickMark val="cross"/>
        <c:minorTickMark val="cross"/>
        <c:tickLblPos val="nextTo"/>
        <c:spPr>
          <a:ln>
            <a:noFill/>
          </a:ln>
        </c:spPr>
        <c:txPr>
          <a:bodyPr/>
          <a:lstStyle/>
          <a:p>
            <a:pPr>
              <a:defRPr sz="1000"/>
            </a:pPr>
            <a:endParaRPr lang="nb-NO"/>
          </a:p>
        </c:txPr>
        <c:crossAx val="155280848"/>
        <c:crosses val="autoZero"/>
        <c:auto val="1"/>
        <c:lblAlgn val="ctr"/>
        <c:lblOffset val="100"/>
        <c:noMultiLvlLbl val="1"/>
      </c:catAx>
    </c:plotArea>
    <c:legend>
      <c:legendPos val="r"/>
      <c:overlay val="0"/>
      <c:txPr>
        <a:bodyPr/>
        <a:lstStyle/>
        <a:p>
          <a:pPr>
            <a:defRPr sz="1000"/>
          </a:pPr>
          <a:endParaRPr lang="nb-NO"/>
        </a:p>
      </c:txPr>
    </c:legend>
    <c:plotVisOnly val="1"/>
    <c:dispBlanksAs val="zero"/>
    <c:showDLblsOverMax val="1"/>
  </c:chart>
  <c:txPr>
    <a:bodyPr/>
    <a:lstStyle/>
    <a:p>
      <a:pPr>
        <a:defRPr sz="1800"/>
      </a:pPr>
      <a:endParaRPr lang="nb-NO"/>
    </a:p>
  </c:txPr>
  <c:externalData r:id="rId1">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c:date1904 val="1"/>
  <c:lang val="nb-NO"/>
  <c:roundedCorners val="1"/>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Fallet i oljeprisen er en naturlig justering ned fra et høyt nivå.</c:v>
                </c:pt>
              </c:strCache>
            </c:strRef>
          </c:tx>
          <c:spPr>
            <a:solidFill>
              <a:srgbClr val="4682B4"/>
            </a:solidFill>
            <a:ln>
              <a:solidFill>
                <a:srgbClr val="4682B4"/>
              </a:solidFill>
            </a:ln>
          </c:spPr>
          <c:invertIfNegative val="1"/>
          <c:dLbls>
            <c:numFmt formatCode="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Sheet1!$A$2:$A$6</c:f>
              <c:strCache>
                <c:ptCount val="5"/>
                <c:pt idx="0">
                  <c:v>Helt enig</c:v>
                </c:pt>
                <c:pt idx="1">
                  <c:v>Litt enig</c:v>
                </c:pt>
                <c:pt idx="2">
                  <c:v>Nøytral</c:v>
                </c:pt>
                <c:pt idx="3">
                  <c:v>Litt uenig</c:v>
                </c:pt>
                <c:pt idx="4">
                  <c:v>Helt uenig</c:v>
                </c:pt>
              </c:strCache>
            </c:strRef>
          </c:cat>
          <c:val>
            <c:numRef>
              <c:f>Sheet1!$B$2:$B$6</c:f>
              <c:numCache>
                <c:formatCode>0.0%</c:formatCode>
                <c:ptCount val="5"/>
                <c:pt idx="0">
                  <c:v>23.665128543177325</c:v>
                </c:pt>
                <c:pt idx="1">
                  <c:v>45.945945945945944</c:v>
                </c:pt>
                <c:pt idx="2">
                  <c:v>21.687541199736323</c:v>
                </c:pt>
                <c:pt idx="3">
                  <c:v>7.2511535926170074</c:v>
                </c:pt>
                <c:pt idx="4">
                  <c:v>1.4502307185234014</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4682B4"/>
                    </a:solidFill>
                  </a:ln>
                </c14:spPr>
              </c14:invertSolidFillFmt>
            </c:ext>
          </c:extLst>
        </c:ser>
        <c:ser>
          <c:idx val="0"/>
          <c:order val="1"/>
          <c:tx>
            <c:strRef>
              <c:f>Sheet1!$C$1</c:f>
              <c:strCache>
                <c:ptCount val="1"/>
                <c:pt idx="0">
                  <c:v>Bergen </c:v>
                </c:pt>
              </c:strCache>
            </c:strRef>
          </c:tx>
          <c:spPr>
            <a:solidFill>
              <a:srgbClr val="9ACD32"/>
            </a:solidFill>
            <a:ln>
              <a:solidFill>
                <a:srgbClr val="9ACD32"/>
              </a:solidFill>
            </a:ln>
          </c:spPr>
          <c:invertIfNegative val="1"/>
          <c:dLbls>
            <c:numFmt formatCode="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Sheet1!$A$2:$A$6</c:f>
              <c:strCache>
                <c:ptCount val="5"/>
                <c:pt idx="0">
                  <c:v>Helt enig</c:v>
                </c:pt>
                <c:pt idx="1">
                  <c:v>Litt enig</c:v>
                </c:pt>
                <c:pt idx="2">
                  <c:v>Nøytral</c:v>
                </c:pt>
                <c:pt idx="3">
                  <c:v>Litt uenig</c:v>
                </c:pt>
                <c:pt idx="4">
                  <c:v>Helt uenig</c:v>
                </c:pt>
              </c:strCache>
            </c:strRef>
          </c:cat>
          <c:val>
            <c:numRef>
              <c:f>Sheet1!$C$2:$C$6</c:f>
              <c:numCache>
                <c:formatCode>0.0%</c:formatCode>
                <c:ptCount val="5"/>
                <c:pt idx="0">
                  <c:v>22.030981067125644</c:v>
                </c:pt>
                <c:pt idx="1">
                  <c:v>49.225473321858864</c:v>
                </c:pt>
                <c:pt idx="2">
                  <c:v>20.826161790017213</c:v>
                </c:pt>
                <c:pt idx="3">
                  <c:v>7.056798623063683</c:v>
                </c:pt>
                <c:pt idx="4">
                  <c:v>0.86058519793459554</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9ACD32"/>
                    </a:solidFill>
                  </a:ln>
                </c14:spPr>
              </c14:invertSolidFillFmt>
            </c:ext>
          </c:extLst>
        </c:ser>
        <c:ser>
          <c:idx val="0"/>
          <c:order val="2"/>
          <c:tx>
            <c:strRef>
              <c:f>Sheet1!$D$1</c:f>
              <c:strCache>
                <c:ptCount val="1"/>
                <c:pt idx="0">
                  <c:v>Haugesund</c:v>
                </c:pt>
              </c:strCache>
            </c:strRef>
          </c:tx>
          <c:spPr>
            <a:solidFill>
              <a:srgbClr val="708090"/>
            </a:solidFill>
            <a:ln>
              <a:solidFill>
                <a:srgbClr val="708090"/>
              </a:solidFill>
            </a:ln>
          </c:spPr>
          <c:invertIfNegative val="1"/>
          <c:dLbls>
            <c:numFmt formatCode="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Sheet1!$A$2:$A$6</c:f>
              <c:strCache>
                <c:ptCount val="5"/>
                <c:pt idx="0">
                  <c:v>Helt enig</c:v>
                </c:pt>
                <c:pt idx="1">
                  <c:v>Litt enig</c:v>
                </c:pt>
                <c:pt idx="2">
                  <c:v>Nøytral</c:v>
                </c:pt>
                <c:pt idx="3">
                  <c:v>Litt uenig</c:v>
                </c:pt>
                <c:pt idx="4">
                  <c:v>Helt uenig</c:v>
                </c:pt>
              </c:strCache>
            </c:strRef>
          </c:cat>
          <c:val>
            <c:numRef>
              <c:f>Sheet1!$D$2:$D$6</c:f>
              <c:numCache>
                <c:formatCode>0.0%</c:formatCode>
                <c:ptCount val="5"/>
                <c:pt idx="0">
                  <c:v>28.030303030303031</c:v>
                </c:pt>
                <c:pt idx="1">
                  <c:v>41.666666666666664</c:v>
                </c:pt>
                <c:pt idx="2">
                  <c:v>24.242424242424242</c:v>
                </c:pt>
                <c:pt idx="3">
                  <c:v>4.5454545454545459</c:v>
                </c:pt>
                <c:pt idx="4">
                  <c:v>1.5151515151515151</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708090"/>
                    </a:solidFill>
                  </a:ln>
                </c14:spPr>
              </c14:invertSolidFillFmt>
            </c:ext>
          </c:extLst>
        </c:ser>
        <c:ser>
          <c:idx val="0"/>
          <c:order val="3"/>
          <c:tx>
            <c:strRef>
              <c:f>Sheet1!$E$1</c:f>
              <c:strCache>
                <c:ptCount val="1"/>
                <c:pt idx="0">
                  <c:v>Stavanger</c:v>
                </c:pt>
              </c:strCache>
            </c:strRef>
          </c:tx>
          <c:spPr>
            <a:solidFill>
              <a:srgbClr val="CD853F"/>
            </a:solidFill>
            <a:ln>
              <a:solidFill>
                <a:srgbClr val="CD853F"/>
              </a:solidFill>
            </a:ln>
          </c:spPr>
          <c:invertIfNegative val="1"/>
          <c:dLbls>
            <c:numFmt formatCode="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Sheet1!$A$2:$A$6</c:f>
              <c:strCache>
                <c:ptCount val="5"/>
                <c:pt idx="0">
                  <c:v>Helt enig</c:v>
                </c:pt>
                <c:pt idx="1">
                  <c:v>Litt enig</c:v>
                </c:pt>
                <c:pt idx="2">
                  <c:v>Nøytral</c:v>
                </c:pt>
                <c:pt idx="3">
                  <c:v>Litt uenig</c:v>
                </c:pt>
                <c:pt idx="4">
                  <c:v>Helt uenig</c:v>
                </c:pt>
              </c:strCache>
            </c:strRef>
          </c:cat>
          <c:val>
            <c:numRef>
              <c:f>Sheet1!$E$2:$E$6</c:f>
              <c:numCache>
                <c:formatCode>0.0%</c:formatCode>
                <c:ptCount val="5"/>
                <c:pt idx="0">
                  <c:v>24.477611940298509</c:v>
                </c:pt>
                <c:pt idx="1">
                  <c:v>45.373134328358212</c:v>
                </c:pt>
                <c:pt idx="2">
                  <c:v>20.298507462686569</c:v>
                </c:pt>
                <c:pt idx="3">
                  <c:v>8.3582089552238799</c:v>
                </c:pt>
                <c:pt idx="4">
                  <c:v>1.4925373134328359</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CD853F"/>
                    </a:solidFill>
                  </a:ln>
                </c14:spPr>
              </c14:invertSolidFillFmt>
            </c:ext>
          </c:extLst>
        </c:ser>
        <c:ser>
          <c:idx val="0"/>
          <c:order val="4"/>
          <c:tx>
            <c:strRef>
              <c:f>Sheet1!$F$1</c:f>
              <c:strCache>
                <c:ptCount val="1"/>
                <c:pt idx="0">
                  <c:v>Stord</c:v>
                </c:pt>
              </c:strCache>
            </c:strRef>
          </c:tx>
          <c:spPr>
            <a:solidFill>
              <a:srgbClr val="B22222"/>
            </a:solidFill>
            <a:ln>
              <a:solidFill>
                <a:srgbClr val="B22222"/>
              </a:solidFill>
            </a:ln>
          </c:spPr>
          <c:invertIfNegative val="1"/>
          <c:dLbls>
            <c:numFmt formatCode="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Sheet1!$A$2:$A$6</c:f>
              <c:strCache>
                <c:ptCount val="5"/>
                <c:pt idx="0">
                  <c:v>Helt enig</c:v>
                </c:pt>
                <c:pt idx="1">
                  <c:v>Litt enig</c:v>
                </c:pt>
                <c:pt idx="2">
                  <c:v>Nøytral</c:v>
                </c:pt>
                <c:pt idx="3">
                  <c:v>Litt uenig</c:v>
                </c:pt>
                <c:pt idx="4">
                  <c:v>Helt uenig</c:v>
                </c:pt>
              </c:strCache>
            </c:strRef>
          </c:cat>
          <c:val>
            <c:numRef>
              <c:f>Sheet1!$F$2:$F$6</c:f>
              <c:numCache>
                <c:formatCode>0.0%</c:formatCode>
                <c:ptCount val="5"/>
                <c:pt idx="0">
                  <c:v>25.641025641025642</c:v>
                </c:pt>
                <c:pt idx="1">
                  <c:v>41.025641025641029</c:v>
                </c:pt>
                <c:pt idx="2">
                  <c:v>30.76923076923077</c:v>
                </c:pt>
                <c:pt idx="3">
                  <c:v>2.5641025641025643</c:v>
                </c:pt>
                <c:pt idx="4">
                  <c:v>0</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B22222"/>
                    </a:solidFill>
                  </a:ln>
                </c14:spPr>
              </c14:invertSolidFillFmt>
            </c:ext>
          </c:extLst>
        </c:ser>
        <c:dLbls>
          <c:showLegendKey val="0"/>
          <c:showVal val="0"/>
          <c:showCatName val="0"/>
          <c:showSerName val="0"/>
          <c:showPercent val="0"/>
          <c:showBubbleSize val="0"/>
        </c:dLbls>
        <c:gapWidth val="40"/>
        <c:axId val="155282416"/>
        <c:axId val="155282024"/>
      </c:barChart>
      <c:valAx>
        <c:axId val="155282024"/>
        <c:scaling>
          <c:orientation val="minMax"/>
          <c:max val="100"/>
        </c:scaling>
        <c:delete val="0"/>
        <c:axPos val="b"/>
        <c:majorGridlines>
          <c:spPr>
            <a:ln w="12700" cmpd="sng">
              <a:solidFill>
                <a:srgbClr val="D3D3D3"/>
              </a:solidFill>
              <a:prstDash val="solid"/>
            </a:ln>
          </c:spPr>
        </c:majorGridlines>
        <c:title>
          <c:tx>
            <c:rich>
              <a:bodyPr/>
              <a:lstStyle/>
              <a:p>
                <a:pPr>
                  <a:defRPr sz="1000"/>
                </a:pPr>
                <a:r>
                  <a:rPr lang="nb-NO"/>
                  <a:t>Prosent</a:t>
                </a:r>
              </a:p>
            </c:rich>
          </c:tx>
          <c:overlay val="0"/>
        </c:title>
        <c:numFmt formatCode="0%" sourceLinked="0"/>
        <c:majorTickMark val="cross"/>
        <c:minorTickMark val="cross"/>
        <c:tickLblPos val="nextTo"/>
        <c:spPr>
          <a:ln>
            <a:noFill/>
          </a:ln>
        </c:spPr>
        <c:txPr>
          <a:bodyPr/>
          <a:lstStyle/>
          <a:p>
            <a:pPr>
              <a:defRPr sz="1000"/>
            </a:pPr>
            <a:endParaRPr lang="nb-NO"/>
          </a:p>
        </c:txPr>
        <c:crossAx val="155282416"/>
        <c:crosses val="max"/>
        <c:crossBetween val="between"/>
        <c:dispUnits>
          <c:builtInUnit val="hundreds"/>
        </c:dispUnits>
      </c:valAx>
      <c:catAx>
        <c:axId val="155282416"/>
        <c:scaling>
          <c:orientation val="maxMin"/>
        </c:scaling>
        <c:delete val="0"/>
        <c:axPos val="l"/>
        <c:numFmt formatCode="General" sourceLinked="1"/>
        <c:majorTickMark val="cross"/>
        <c:minorTickMark val="cross"/>
        <c:tickLblPos val="nextTo"/>
        <c:spPr>
          <a:ln>
            <a:noFill/>
          </a:ln>
        </c:spPr>
        <c:txPr>
          <a:bodyPr/>
          <a:lstStyle/>
          <a:p>
            <a:pPr>
              <a:defRPr sz="1000"/>
            </a:pPr>
            <a:endParaRPr lang="nb-NO"/>
          </a:p>
        </c:txPr>
        <c:crossAx val="155282024"/>
        <c:crosses val="autoZero"/>
        <c:auto val="1"/>
        <c:lblAlgn val="ctr"/>
        <c:lblOffset val="100"/>
        <c:noMultiLvlLbl val="1"/>
      </c:catAx>
    </c:plotArea>
    <c:legend>
      <c:legendPos val="r"/>
      <c:overlay val="0"/>
      <c:txPr>
        <a:bodyPr/>
        <a:lstStyle/>
        <a:p>
          <a:pPr>
            <a:defRPr sz="1000"/>
          </a:pPr>
          <a:endParaRPr lang="nb-NO"/>
        </a:p>
      </c:txPr>
    </c:legend>
    <c:plotVisOnly val="1"/>
    <c:dispBlanksAs val="zero"/>
    <c:showDLblsOverMax val="1"/>
  </c:chart>
  <c:txPr>
    <a:bodyPr/>
    <a:lstStyle/>
    <a:p>
      <a:pPr>
        <a:defRPr sz="1800"/>
      </a:pPr>
      <a:endParaRPr lang="nb-NO"/>
    </a:p>
  </c:txPr>
  <c:externalData r:id="rId1">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c:date1904 val="1"/>
  <c:lang val="nb-NO"/>
  <c:roundedCorners val="1"/>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Fallet i oljeprisen vil føre til dype kutt og smertefulle omstillinger.</c:v>
                </c:pt>
              </c:strCache>
            </c:strRef>
          </c:tx>
          <c:spPr>
            <a:solidFill>
              <a:srgbClr val="4682B4"/>
            </a:solidFill>
            <a:ln>
              <a:solidFill>
                <a:srgbClr val="4682B4"/>
              </a:solidFill>
            </a:ln>
          </c:spPr>
          <c:invertIfNegative val="1"/>
          <c:dLbls>
            <c:numFmt formatCode="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Sheet1!$A$2:$A$6</c:f>
              <c:strCache>
                <c:ptCount val="5"/>
                <c:pt idx="0">
                  <c:v>Helt enig</c:v>
                </c:pt>
                <c:pt idx="1">
                  <c:v>Litt enig</c:v>
                </c:pt>
                <c:pt idx="2">
                  <c:v>Nøytral</c:v>
                </c:pt>
                <c:pt idx="3">
                  <c:v>Litt uenig</c:v>
                </c:pt>
                <c:pt idx="4">
                  <c:v>Helt uenig</c:v>
                </c:pt>
              </c:strCache>
            </c:strRef>
          </c:cat>
          <c:val>
            <c:numRef>
              <c:f>Sheet1!$B$2:$B$6</c:f>
              <c:numCache>
                <c:formatCode>0.0%</c:formatCode>
                <c:ptCount val="5"/>
                <c:pt idx="0">
                  <c:v>20.19736842105263</c:v>
                </c:pt>
                <c:pt idx="1">
                  <c:v>42.89473684210526</c:v>
                </c:pt>
                <c:pt idx="2">
                  <c:v>20.789473684210527</c:v>
                </c:pt>
                <c:pt idx="3">
                  <c:v>11.052631578947368</c:v>
                </c:pt>
                <c:pt idx="4">
                  <c:v>5.0657894736842106</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4682B4"/>
                    </a:solidFill>
                  </a:ln>
                </c14:spPr>
              </c14:invertSolidFillFmt>
            </c:ext>
          </c:extLst>
        </c:ser>
        <c:ser>
          <c:idx val="0"/>
          <c:order val="1"/>
          <c:tx>
            <c:strRef>
              <c:f>Sheet1!$C$1</c:f>
              <c:strCache>
                <c:ptCount val="1"/>
                <c:pt idx="0">
                  <c:v>Bergen </c:v>
                </c:pt>
              </c:strCache>
            </c:strRef>
          </c:tx>
          <c:spPr>
            <a:solidFill>
              <a:srgbClr val="9ACD32"/>
            </a:solidFill>
            <a:ln>
              <a:solidFill>
                <a:srgbClr val="9ACD32"/>
              </a:solidFill>
            </a:ln>
          </c:spPr>
          <c:invertIfNegative val="1"/>
          <c:dLbls>
            <c:numFmt formatCode="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Sheet1!$A$2:$A$6</c:f>
              <c:strCache>
                <c:ptCount val="5"/>
                <c:pt idx="0">
                  <c:v>Helt enig</c:v>
                </c:pt>
                <c:pt idx="1">
                  <c:v>Litt enig</c:v>
                </c:pt>
                <c:pt idx="2">
                  <c:v>Nøytral</c:v>
                </c:pt>
                <c:pt idx="3">
                  <c:v>Litt uenig</c:v>
                </c:pt>
                <c:pt idx="4">
                  <c:v>Helt uenig</c:v>
                </c:pt>
              </c:strCache>
            </c:strRef>
          </c:cat>
          <c:val>
            <c:numRef>
              <c:f>Sheet1!$C$2:$C$6</c:f>
              <c:numCache>
                <c:formatCode>0.0%</c:formatCode>
                <c:ptCount val="5"/>
                <c:pt idx="0">
                  <c:v>22.164948453608247</c:v>
                </c:pt>
                <c:pt idx="1">
                  <c:v>41.237113402061858</c:v>
                </c:pt>
                <c:pt idx="2">
                  <c:v>22.164948453608247</c:v>
                </c:pt>
                <c:pt idx="3">
                  <c:v>10.481099656357388</c:v>
                </c:pt>
                <c:pt idx="4">
                  <c:v>3.9518900343642613</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9ACD32"/>
                    </a:solidFill>
                  </a:ln>
                </c14:spPr>
              </c14:invertSolidFillFmt>
            </c:ext>
          </c:extLst>
        </c:ser>
        <c:ser>
          <c:idx val="0"/>
          <c:order val="2"/>
          <c:tx>
            <c:strRef>
              <c:f>Sheet1!$D$1</c:f>
              <c:strCache>
                <c:ptCount val="1"/>
                <c:pt idx="0">
                  <c:v>Haugesund</c:v>
                </c:pt>
              </c:strCache>
            </c:strRef>
          </c:tx>
          <c:spPr>
            <a:solidFill>
              <a:srgbClr val="708090"/>
            </a:solidFill>
            <a:ln>
              <a:solidFill>
                <a:srgbClr val="708090"/>
              </a:solidFill>
            </a:ln>
          </c:spPr>
          <c:invertIfNegative val="1"/>
          <c:dLbls>
            <c:numFmt formatCode="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Sheet1!$A$2:$A$6</c:f>
              <c:strCache>
                <c:ptCount val="5"/>
                <c:pt idx="0">
                  <c:v>Helt enig</c:v>
                </c:pt>
                <c:pt idx="1">
                  <c:v>Litt enig</c:v>
                </c:pt>
                <c:pt idx="2">
                  <c:v>Nøytral</c:v>
                </c:pt>
                <c:pt idx="3">
                  <c:v>Litt uenig</c:v>
                </c:pt>
                <c:pt idx="4">
                  <c:v>Helt uenig</c:v>
                </c:pt>
              </c:strCache>
            </c:strRef>
          </c:cat>
          <c:val>
            <c:numRef>
              <c:f>Sheet1!$D$2:$D$6</c:f>
              <c:numCache>
                <c:formatCode>0.0%</c:formatCode>
                <c:ptCount val="5"/>
                <c:pt idx="0">
                  <c:v>11.278195488721805</c:v>
                </c:pt>
                <c:pt idx="1">
                  <c:v>39.849624060150376</c:v>
                </c:pt>
                <c:pt idx="2">
                  <c:v>24.060150375939848</c:v>
                </c:pt>
                <c:pt idx="3">
                  <c:v>19.548872180451127</c:v>
                </c:pt>
                <c:pt idx="4">
                  <c:v>5.2631578947368425</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708090"/>
                    </a:solidFill>
                  </a:ln>
                </c14:spPr>
              </c14:invertSolidFillFmt>
            </c:ext>
          </c:extLst>
        </c:ser>
        <c:ser>
          <c:idx val="0"/>
          <c:order val="3"/>
          <c:tx>
            <c:strRef>
              <c:f>Sheet1!$E$1</c:f>
              <c:strCache>
                <c:ptCount val="1"/>
                <c:pt idx="0">
                  <c:v>Stavanger</c:v>
                </c:pt>
              </c:strCache>
            </c:strRef>
          </c:tx>
          <c:spPr>
            <a:solidFill>
              <a:srgbClr val="CD853F"/>
            </a:solidFill>
            <a:ln>
              <a:solidFill>
                <a:srgbClr val="CD853F"/>
              </a:solidFill>
            </a:ln>
          </c:spPr>
          <c:invertIfNegative val="1"/>
          <c:dLbls>
            <c:numFmt formatCode="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Sheet1!$A$2:$A$6</c:f>
              <c:strCache>
                <c:ptCount val="5"/>
                <c:pt idx="0">
                  <c:v>Helt enig</c:v>
                </c:pt>
                <c:pt idx="1">
                  <c:v>Litt enig</c:v>
                </c:pt>
                <c:pt idx="2">
                  <c:v>Nøytral</c:v>
                </c:pt>
                <c:pt idx="3">
                  <c:v>Litt uenig</c:v>
                </c:pt>
                <c:pt idx="4">
                  <c:v>Helt uenig</c:v>
                </c:pt>
              </c:strCache>
            </c:strRef>
          </c:cat>
          <c:val>
            <c:numRef>
              <c:f>Sheet1!$E$2:$E$6</c:f>
              <c:numCache>
                <c:formatCode>0.0%</c:formatCode>
                <c:ptCount val="5"/>
                <c:pt idx="0">
                  <c:v>22.106824925816024</c:v>
                </c:pt>
                <c:pt idx="1">
                  <c:v>44.213649851632049</c:v>
                </c:pt>
                <c:pt idx="2">
                  <c:v>18.249258160237389</c:v>
                </c:pt>
                <c:pt idx="3">
                  <c:v>9.9406528189910972</c:v>
                </c:pt>
                <c:pt idx="4">
                  <c:v>5.4896142433234418</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CD853F"/>
                    </a:solidFill>
                  </a:ln>
                </c14:spPr>
              </c14:invertSolidFillFmt>
            </c:ext>
          </c:extLst>
        </c:ser>
        <c:ser>
          <c:idx val="0"/>
          <c:order val="4"/>
          <c:tx>
            <c:strRef>
              <c:f>Sheet1!$F$1</c:f>
              <c:strCache>
                <c:ptCount val="1"/>
                <c:pt idx="0">
                  <c:v>Stord</c:v>
                </c:pt>
              </c:strCache>
            </c:strRef>
          </c:tx>
          <c:spPr>
            <a:solidFill>
              <a:srgbClr val="B22222"/>
            </a:solidFill>
            <a:ln>
              <a:solidFill>
                <a:srgbClr val="B22222"/>
              </a:solidFill>
            </a:ln>
          </c:spPr>
          <c:invertIfNegative val="1"/>
          <c:dLbls>
            <c:numFmt formatCode="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Sheet1!$A$2:$A$6</c:f>
              <c:strCache>
                <c:ptCount val="5"/>
                <c:pt idx="0">
                  <c:v>Helt enig</c:v>
                </c:pt>
                <c:pt idx="1">
                  <c:v>Litt enig</c:v>
                </c:pt>
                <c:pt idx="2">
                  <c:v>Nøytral</c:v>
                </c:pt>
                <c:pt idx="3">
                  <c:v>Litt uenig</c:v>
                </c:pt>
                <c:pt idx="4">
                  <c:v>Helt uenig</c:v>
                </c:pt>
              </c:strCache>
            </c:strRef>
          </c:cat>
          <c:val>
            <c:numRef>
              <c:f>Sheet1!$F$2:$F$6</c:f>
              <c:numCache>
                <c:formatCode>0.0%</c:formatCode>
                <c:ptCount val="5"/>
                <c:pt idx="0">
                  <c:v>15</c:v>
                </c:pt>
                <c:pt idx="1">
                  <c:v>47.5</c:v>
                </c:pt>
                <c:pt idx="2">
                  <c:v>20</c:v>
                </c:pt>
                <c:pt idx="3">
                  <c:v>12.5</c:v>
                </c:pt>
                <c:pt idx="4">
                  <c:v>5</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B22222"/>
                    </a:solidFill>
                  </a:ln>
                </c14:spPr>
              </c14:invertSolidFillFmt>
            </c:ext>
          </c:extLst>
        </c:ser>
        <c:dLbls>
          <c:showLegendKey val="0"/>
          <c:showVal val="0"/>
          <c:showCatName val="0"/>
          <c:showSerName val="0"/>
          <c:showPercent val="0"/>
          <c:showBubbleSize val="0"/>
        </c:dLbls>
        <c:gapWidth val="40"/>
        <c:axId val="247081896"/>
        <c:axId val="155283200"/>
      </c:barChart>
      <c:valAx>
        <c:axId val="155283200"/>
        <c:scaling>
          <c:orientation val="minMax"/>
          <c:max val="100"/>
        </c:scaling>
        <c:delete val="0"/>
        <c:axPos val="b"/>
        <c:majorGridlines>
          <c:spPr>
            <a:ln w="12700" cmpd="sng">
              <a:solidFill>
                <a:srgbClr val="D3D3D3"/>
              </a:solidFill>
              <a:prstDash val="solid"/>
            </a:ln>
          </c:spPr>
        </c:majorGridlines>
        <c:title>
          <c:tx>
            <c:rich>
              <a:bodyPr/>
              <a:lstStyle/>
              <a:p>
                <a:pPr>
                  <a:defRPr sz="1000"/>
                </a:pPr>
                <a:r>
                  <a:rPr lang="nb-NO"/>
                  <a:t>Prosent</a:t>
                </a:r>
              </a:p>
            </c:rich>
          </c:tx>
          <c:overlay val="0"/>
        </c:title>
        <c:numFmt formatCode="0%" sourceLinked="0"/>
        <c:majorTickMark val="cross"/>
        <c:minorTickMark val="cross"/>
        <c:tickLblPos val="nextTo"/>
        <c:spPr>
          <a:ln>
            <a:noFill/>
          </a:ln>
        </c:spPr>
        <c:txPr>
          <a:bodyPr/>
          <a:lstStyle/>
          <a:p>
            <a:pPr>
              <a:defRPr sz="1000"/>
            </a:pPr>
            <a:endParaRPr lang="nb-NO"/>
          </a:p>
        </c:txPr>
        <c:crossAx val="247081896"/>
        <c:crosses val="max"/>
        <c:crossBetween val="between"/>
        <c:dispUnits>
          <c:builtInUnit val="hundreds"/>
        </c:dispUnits>
      </c:valAx>
      <c:catAx>
        <c:axId val="247081896"/>
        <c:scaling>
          <c:orientation val="maxMin"/>
        </c:scaling>
        <c:delete val="0"/>
        <c:axPos val="l"/>
        <c:numFmt formatCode="General" sourceLinked="1"/>
        <c:majorTickMark val="cross"/>
        <c:minorTickMark val="cross"/>
        <c:tickLblPos val="nextTo"/>
        <c:spPr>
          <a:ln>
            <a:noFill/>
          </a:ln>
        </c:spPr>
        <c:txPr>
          <a:bodyPr/>
          <a:lstStyle/>
          <a:p>
            <a:pPr>
              <a:defRPr sz="1000"/>
            </a:pPr>
            <a:endParaRPr lang="nb-NO"/>
          </a:p>
        </c:txPr>
        <c:crossAx val="155283200"/>
        <c:crosses val="autoZero"/>
        <c:auto val="1"/>
        <c:lblAlgn val="ctr"/>
        <c:lblOffset val="100"/>
        <c:noMultiLvlLbl val="1"/>
      </c:catAx>
    </c:plotArea>
    <c:legend>
      <c:legendPos val="r"/>
      <c:overlay val="0"/>
      <c:txPr>
        <a:bodyPr/>
        <a:lstStyle/>
        <a:p>
          <a:pPr>
            <a:defRPr sz="1000"/>
          </a:pPr>
          <a:endParaRPr lang="nb-NO"/>
        </a:p>
      </c:txPr>
    </c:legend>
    <c:plotVisOnly val="1"/>
    <c:dispBlanksAs val="zero"/>
    <c:showDLblsOverMax val="1"/>
  </c:chart>
  <c:txPr>
    <a:bodyPr/>
    <a:lstStyle/>
    <a:p>
      <a:pPr>
        <a:defRPr sz="1800"/>
      </a:pPr>
      <a:endParaRPr lang="nb-NO"/>
    </a:p>
  </c:txPr>
  <c:externalData r:id="rId1">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c:date1904 val="1"/>
  <c:lang val="nb-NO"/>
  <c:roundedCorners val="1"/>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Fallet i oljeprisen har negativ påvirkning på fremtidsutsiktene for min bedrift.</c:v>
                </c:pt>
              </c:strCache>
            </c:strRef>
          </c:tx>
          <c:spPr>
            <a:solidFill>
              <a:srgbClr val="4682B4"/>
            </a:solidFill>
            <a:ln>
              <a:solidFill>
                <a:srgbClr val="4682B4"/>
              </a:solidFill>
            </a:ln>
          </c:spPr>
          <c:invertIfNegative val="1"/>
          <c:dLbls>
            <c:numFmt formatCode="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Sheet1!$A$2:$A$6</c:f>
              <c:strCache>
                <c:ptCount val="5"/>
                <c:pt idx="0">
                  <c:v>Helt enig</c:v>
                </c:pt>
                <c:pt idx="1">
                  <c:v>Litt enig</c:v>
                </c:pt>
                <c:pt idx="2">
                  <c:v>Nøytral</c:v>
                </c:pt>
                <c:pt idx="3">
                  <c:v>Litt uenig</c:v>
                </c:pt>
                <c:pt idx="4">
                  <c:v>Helt uenig</c:v>
                </c:pt>
              </c:strCache>
            </c:strRef>
          </c:cat>
          <c:val>
            <c:numRef>
              <c:f>Sheet1!$B$2:$B$6</c:f>
              <c:numCache>
                <c:formatCode>0.0%</c:formatCode>
                <c:ptCount val="5"/>
                <c:pt idx="0">
                  <c:v>14.003944773175542</c:v>
                </c:pt>
                <c:pt idx="1">
                  <c:v>36.554898093359633</c:v>
                </c:pt>
                <c:pt idx="2">
                  <c:v>25.575279421433269</c:v>
                </c:pt>
                <c:pt idx="3">
                  <c:v>14.398422090729783</c:v>
                </c:pt>
                <c:pt idx="4">
                  <c:v>9.4674556213017755</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4682B4"/>
                    </a:solidFill>
                  </a:ln>
                </c14:spPr>
              </c14:invertSolidFillFmt>
            </c:ext>
          </c:extLst>
        </c:ser>
        <c:ser>
          <c:idx val="0"/>
          <c:order val="1"/>
          <c:tx>
            <c:strRef>
              <c:f>Sheet1!$C$1</c:f>
              <c:strCache>
                <c:ptCount val="1"/>
                <c:pt idx="0">
                  <c:v>Bergen </c:v>
                </c:pt>
              </c:strCache>
            </c:strRef>
          </c:tx>
          <c:spPr>
            <a:solidFill>
              <a:srgbClr val="9ACD32"/>
            </a:solidFill>
            <a:ln>
              <a:solidFill>
                <a:srgbClr val="9ACD32"/>
              </a:solidFill>
            </a:ln>
          </c:spPr>
          <c:invertIfNegative val="1"/>
          <c:dLbls>
            <c:numFmt formatCode="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Sheet1!$A$2:$A$6</c:f>
              <c:strCache>
                <c:ptCount val="5"/>
                <c:pt idx="0">
                  <c:v>Helt enig</c:v>
                </c:pt>
                <c:pt idx="1">
                  <c:v>Litt enig</c:v>
                </c:pt>
                <c:pt idx="2">
                  <c:v>Nøytral</c:v>
                </c:pt>
                <c:pt idx="3">
                  <c:v>Litt uenig</c:v>
                </c:pt>
                <c:pt idx="4">
                  <c:v>Helt uenig</c:v>
                </c:pt>
              </c:strCache>
            </c:strRef>
          </c:cat>
          <c:val>
            <c:numRef>
              <c:f>Sheet1!$C$2:$C$6</c:f>
              <c:numCache>
                <c:formatCode>0.0%</c:formatCode>
                <c:ptCount val="5"/>
                <c:pt idx="0">
                  <c:v>11.472602739726028</c:v>
                </c:pt>
                <c:pt idx="1">
                  <c:v>35.102739726027394</c:v>
                </c:pt>
                <c:pt idx="2">
                  <c:v>29.623287671232877</c:v>
                </c:pt>
                <c:pt idx="3">
                  <c:v>14.04109589041096</c:v>
                </c:pt>
                <c:pt idx="4">
                  <c:v>9.7602739726027394</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9ACD32"/>
                    </a:solidFill>
                  </a:ln>
                </c14:spPr>
              </c14:invertSolidFillFmt>
            </c:ext>
          </c:extLst>
        </c:ser>
        <c:ser>
          <c:idx val="0"/>
          <c:order val="2"/>
          <c:tx>
            <c:strRef>
              <c:f>Sheet1!$D$1</c:f>
              <c:strCache>
                <c:ptCount val="1"/>
                <c:pt idx="0">
                  <c:v>Haugesund</c:v>
                </c:pt>
              </c:strCache>
            </c:strRef>
          </c:tx>
          <c:spPr>
            <a:solidFill>
              <a:srgbClr val="708090"/>
            </a:solidFill>
            <a:ln>
              <a:solidFill>
                <a:srgbClr val="708090"/>
              </a:solidFill>
            </a:ln>
          </c:spPr>
          <c:invertIfNegative val="1"/>
          <c:dLbls>
            <c:numFmt formatCode="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Sheet1!$A$2:$A$6</c:f>
              <c:strCache>
                <c:ptCount val="5"/>
                <c:pt idx="0">
                  <c:v>Helt enig</c:v>
                </c:pt>
                <c:pt idx="1">
                  <c:v>Litt enig</c:v>
                </c:pt>
                <c:pt idx="2">
                  <c:v>Nøytral</c:v>
                </c:pt>
                <c:pt idx="3">
                  <c:v>Litt uenig</c:v>
                </c:pt>
                <c:pt idx="4">
                  <c:v>Helt uenig</c:v>
                </c:pt>
              </c:strCache>
            </c:strRef>
          </c:cat>
          <c:val>
            <c:numRef>
              <c:f>Sheet1!$D$2:$D$6</c:f>
              <c:numCache>
                <c:formatCode>0.0%</c:formatCode>
                <c:ptCount val="5"/>
                <c:pt idx="0">
                  <c:v>10.606060606060606</c:v>
                </c:pt>
                <c:pt idx="1">
                  <c:v>34.848484848484851</c:v>
                </c:pt>
                <c:pt idx="2">
                  <c:v>24.242424242424242</c:v>
                </c:pt>
                <c:pt idx="3">
                  <c:v>19.696969696969695</c:v>
                </c:pt>
                <c:pt idx="4">
                  <c:v>10.606060606060606</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708090"/>
                    </a:solidFill>
                  </a:ln>
                </c14:spPr>
              </c14:invertSolidFillFmt>
            </c:ext>
          </c:extLst>
        </c:ser>
        <c:ser>
          <c:idx val="0"/>
          <c:order val="3"/>
          <c:tx>
            <c:strRef>
              <c:f>Sheet1!$E$1</c:f>
              <c:strCache>
                <c:ptCount val="1"/>
                <c:pt idx="0">
                  <c:v>Stavanger</c:v>
                </c:pt>
              </c:strCache>
            </c:strRef>
          </c:tx>
          <c:spPr>
            <a:solidFill>
              <a:srgbClr val="CD853F"/>
            </a:solidFill>
            <a:ln>
              <a:solidFill>
                <a:srgbClr val="CD853F"/>
              </a:solidFill>
            </a:ln>
          </c:spPr>
          <c:invertIfNegative val="1"/>
          <c:dLbls>
            <c:numFmt formatCode="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Sheet1!$A$2:$A$6</c:f>
              <c:strCache>
                <c:ptCount val="5"/>
                <c:pt idx="0">
                  <c:v>Helt enig</c:v>
                </c:pt>
                <c:pt idx="1">
                  <c:v>Litt enig</c:v>
                </c:pt>
                <c:pt idx="2">
                  <c:v>Nøytral</c:v>
                </c:pt>
                <c:pt idx="3">
                  <c:v>Litt uenig</c:v>
                </c:pt>
                <c:pt idx="4">
                  <c:v>Helt uenig</c:v>
                </c:pt>
              </c:strCache>
            </c:strRef>
          </c:cat>
          <c:val>
            <c:numRef>
              <c:f>Sheet1!$E$2:$E$6</c:f>
              <c:numCache>
                <c:formatCode>0.0%</c:formatCode>
                <c:ptCount val="5"/>
                <c:pt idx="0">
                  <c:v>17.43666169895678</c:v>
                </c:pt>
                <c:pt idx="1">
                  <c:v>40.238450074515647</c:v>
                </c:pt>
                <c:pt idx="2">
                  <c:v>20.864381520119224</c:v>
                </c:pt>
                <c:pt idx="3">
                  <c:v>12.965722801788376</c:v>
                </c:pt>
                <c:pt idx="4">
                  <c:v>8.49478390461997</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CD853F"/>
                    </a:solidFill>
                  </a:ln>
                </c14:spPr>
              </c14:invertSolidFillFmt>
            </c:ext>
          </c:extLst>
        </c:ser>
        <c:ser>
          <c:idx val="0"/>
          <c:order val="4"/>
          <c:tx>
            <c:strRef>
              <c:f>Sheet1!$F$1</c:f>
              <c:strCache>
                <c:ptCount val="1"/>
                <c:pt idx="0">
                  <c:v>Stord</c:v>
                </c:pt>
              </c:strCache>
            </c:strRef>
          </c:tx>
          <c:spPr>
            <a:solidFill>
              <a:srgbClr val="B22222"/>
            </a:solidFill>
            <a:ln>
              <a:solidFill>
                <a:srgbClr val="B22222"/>
              </a:solidFill>
            </a:ln>
          </c:spPr>
          <c:invertIfNegative val="1"/>
          <c:dLbls>
            <c:numFmt formatCode="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Sheet1!$A$2:$A$6</c:f>
              <c:strCache>
                <c:ptCount val="5"/>
                <c:pt idx="0">
                  <c:v>Helt enig</c:v>
                </c:pt>
                <c:pt idx="1">
                  <c:v>Litt enig</c:v>
                </c:pt>
                <c:pt idx="2">
                  <c:v>Nøytral</c:v>
                </c:pt>
                <c:pt idx="3">
                  <c:v>Litt uenig</c:v>
                </c:pt>
                <c:pt idx="4">
                  <c:v>Helt uenig</c:v>
                </c:pt>
              </c:strCache>
            </c:strRef>
          </c:cat>
          <c:val>
            <c:numRef>
              <c:f>Sheet1!$F$2:$F$6</c:f>
              <c:numCache>
                <c:formatCode>0.0%</c:formatCode>
                <c:ptCount val="5"/>
                <c:pt idx="0">
                  <c:v>20</c:v>
                </c:pt>
                <c:pt idx="1">
                  <c:v>32.5</c:v>
                </c:pt>
                <c:pt idx="2">
                  <c:v>25</c:v>
                </c:pt>
                <c:pt idx="3">
                  <c:v>12.5</c:v>
                </c:pt>
                <c:pt idx="4">
                  <c:v>10</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B22222"/>
                    </a:solidFill>
                  </a:ln>
                </c14:spPr>
              </c14:invertSolidFillFmt>
            </c:ext>
          </c:extLst>
        </c:ser>
        <c:dLbls>
          <c:showLegendKey val="0"/>
          <c:showVal val="0"/>
          <c:showCatName val="0"/>
          <c:showSerName val="0"/>
          <c:showPercent val="0"/>
          <c:showBubbleSize val="0"/>
        </c:dLbls>
        <c:gapWidth val="40"/>
        <c:axId val="247083072"/>
        <c:axId val="247082680"/>
      </c:barChart>
      <c:valAx>
        <c:axId val="247082680"/>
        <c:scaling>
          <c:orientation val="minMax"/>
          <c:max val="100"/>
        </c:scaling>
        <c:delete val="0"/>
        <c:axPos val="b"/>
        <c:majorGridlines>
          <c:spPr>
            <a:ln w="12700" cmpd="sng">
              <a:solidFill>
                <a:srgbClr val="D3D3D3"/>
              </a:solidFill>
              <a:prstDash val="solid"/>
            </a:ln>
          </c:spPr>
        </c:majorGridlines>
        <c:title>
          <c:tx>
            <c:rich>
              <a:bodyPr/>
              <a:lstStyle/>
              <a:p>
                <a:pPr>
                  <a:defRPr sz="1000"/>
                </a:pPr>
                <a:r>
                  <a:rPr lang="nb-NO"/>
                  <a:t>Prosent</a:t>
                </a:r>
              </a:p>
            </c:rich>
          </c:tx>
          <c:overlay val="0"/>
        </c:title>
        <c:numFmt formatCode="0%" sourceLinked="0"/>
        <c:majorTickMark val="cross"/>
        <c:minorTickMark val="cross"/>
        <c:tickLblPos val="nextTo"/>
        <c:spPr>
          <a:ln>
            <a:noFill/>
          </a:ln>
        </c:spPr>
        <c:txPr>
          <a:bodyPr/>
          <a:lstStyle/>
          <a:p>
            <a:pPr>
              <a:defRPr sz="1000"/>
            </a:pPr>
            <a:endParaRPr lang="nb-NO"/>
          </a:p>
        </c:txPr>
        <c:crossAx val="247083072"/>
        <c:crosses val="max"/>
        <c:crossBetween val="between"/>
        <c:dispUnits>
          <c:builtInUnit val="hundreds"/>
        </c:dispUnits>
      </c:valAx>
      <c:catAx>
        <c:axId val="247083072"/>
        <c:scaling>
          <c:orientation val="maxMin"/>
        </c:scaling>
        <c:delete val="0"/>
        <c:axPos val="l"/>
        <c:numFmt formatCode="General" sourceLinked="1"/>
        <c:majorTickMark val="cross"/>
        <c:minorTickMark val="cross"/>
        <c:tickLblPos val="nextTo"/>
        <c:spPr>
          <a:ln>
            <a:noFill/>
          </a:ln>
        </c:spPr>
        <c:txPr>
          <a:bodyPr/>
          <a:lstStyle/>
          <a:p>
            <a:pPr>
              <a:defRPr sz="1000"/>
            </a:pPr>
            <a:endParaRPr lang="nb-NO"/>
          </a:p>
        </c:txPr>
        <c:crossAx val="247082680"/>
        <c:crosses val="autoZero"/>
        <c:auto val="1"/>
        <c:lblAlgn val="ctr"/>
        <c:lblOffset val="100"/>
        <c:noMultiLvlLbl val="1"/>
      </c:catAx>
    </c:plotArea>
    <c:legend>
      <c:legendPos val="r"/>
      <c:overlay val="0"/>
      <c:txPr>
        <a:bodyPr/>
        <a:lstStyle/>
        <a:p>
          <a:pPr>
            <a:defRPr sz="1000"/>
          </a:pPr>
          <a:endParaRPr lang="nb-NO"/>
        </a:p>
      </c:txPr>
    </c:legend>
    <c:plotVisOnly val="1"/>
    <c:dispBlanksAs val="zero"/>
    <c:showDLblsOverMax val="1"/>
  </c:chart>
  <c:txPr>
    <a:bodyPr/>
    <a:lstStyle/>
    <a:p>
      <a:pPr>
        <a:defRPr sz="1800"/>
      </a:pPr>
      <a:endParaRPr lang="nb-NO"/>
    </a:p>
  </c:txPr>
  <c:externalData r:id="rId1">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c:date1904 val="1"/>
  <c:lang val="nb-NO"/>
  <c:roundedCorners val="1"/>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Fallet i oljeprisen har negativ påvirkning på fremtidsutsiktene til Vestlandet som helhet.</c:v>
                </c:pt>
              </c:strCache>
            </c:strRef>
          </c:tx>
          <c:spPr>
            <a:solidFill>
              <a:srgbClr val="4682B4"/>
            </a:solidFill>
            <a:ln>
              <a:solidFill>
                <a:srgbClr val="4682B4"/>
              </a:solidFill>
            </a:ln>
          </c:spPr>
          <c:invertIfNegative val="1"/>
          <c:dLbls>
            <c:numFmt formatCode="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Sheet1!$A$2:$A$6</c:f>
              <c:strCache>
                <c:ptCount val="5"/>
                <c:pt idx="0">
                  <c:v>Helt enig</c:v>
                </c:pt>
                <c:pt idx="1">
                  <c:v>Litt enig</c:v>
                </c:pt>
                <c:pt idx="2">
                  <c:v>Nøytral</c:v>
                </c:pt>
                <c:pt idx="3">
                  <c:v>Litt uenig</c:v>
                </c:pt>
                <c:pt idx="4">
                  <c:v>Helt uenig</c:v>
                </c:pt>
              </c:strCache>
            </c:strRef>
          </c:cat>
          <c:val>
            <c:numRef>
              <c:f>Sheet1!$B$2:$B$6</c:f>
              <c:numCache>
                <c:formatCode>0.0%</c:formatCode>
                <c:ptCount val="5"/>
                <c:pt idx="0">
                  <c:v>27.588466579292266</c:v>
                </c:pt>
                <c:pt idx="1">
                  <c:v>49.475753604193969</c:v>
                </c:pt>
                <c:pt idx="2">
                  <c:v>12.975098296199214</c:v>
                </c:pt>
                <c:pt idx="3">
                  <c:v>7.9947575360419396</c:v>
                </c:pt>
                <c:pt idx="4">
                  <c:v>1.9659239842726082</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4682B4"/>
                    </a:solidFill>
                  </a:ln>
                </c14:spPr>
              </c14:invertSolidFillFmt>
            </c:ext>
          </c:extLst>
        </c:ser>
        <c:ser>
          <c:idx val="0"/>
          <c:order val="1"/>
          <c:tx>
            <c:strRef>
              <c:f>Sheet1!$C$1</c:f>
              <c:strCache>
                <c:ptCount val="1"/>
                <c:pt idx="0">
                  <c:v>Bergen </c:v>
                </c:pt>
              </c:strCache>
            </c:strRef>
          </c:tx>
          <c:spPr>
            <a:solidFill>
              <a:srgbClr val="9ACD32"/>
            </a:solidFill>
            <a:ln>
              <a:solidFill>
                <a:srgbClr val="9ACD32"/>
              </a:solidFill>
            </a:ln>
          </c:spPr>
          <c:invertIfNegative val="1"/>
          <c:dLbls>
            <c:numFmt formatCode="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Sheet1!$A$2:$A$6</c:f>
              <c:strCache>
                <c:ptCount val="5"/>
                <c:pt idx="0">
                  <c:v>Helt enig</c:v>
                </c:pt>
                <c:pt idx="1">
                  <c:v>Litt enig</c:v>
                </c:pt>
                <c:pt idx="2">
                  <c:v>Nøytral</c:v>
                </c:pt>
                <c:pt idx="3">
                  <c:v>Litt uenig</c:v>
                </c:pt>
                <c:pt idx="4">
                  <c:v>Helt uenig</c:v>
                </c:pt>
              </c:strCache>
            </c:strRef>
          </c:cat>
          <c:val>
            <c:numRef>
              <c:f>Sheet1!$C$2:$C$6</c:f>
              <c:numCache>
                <c:formatCode>0.0%</c:formatCode>
                <c:ptCount val="5"/>
                <c:pt idx="0">
                  <c:v>26.837606837606838</c:v>
                </c:pt>
                <c:pt idx="1">
                  <c:v>50.769230769230766</c:v>
                </c:pt>
                <c:pt idx="2">
                  <c:v>14.017094017094017</c:v>
                </c:pt>
                <c:pt idx="3">
                  <c:v>7.0085470085470085</c:v>
                </c:pt>
                <c:pt idx="4">
                  <c:v>1.3675213675213675</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9ACD32"/>
                    </a:solidFill>
                  </a:ln>
                </c14:spPr>
              </c14:invertSolidFillFmt>
            </c:ext>
          </c:extLst>
        </c:ser>
        <c:ser>
          <c:idx val="0"/>
          <c:order val="2"/>
          <c:tx>
            <c:strRef>
              <c:f>Sheet1!$D$1</c:f>
              <c:strCache>
                <c:ptCount val="1"/>
                <c:pt idx="0">
                  <c:v>Haugesund</c:v>
                </c:pt>
              </c:strCache>
            </c:strRef>
          </c:tx>
          <c:spPr>
            <a:solidFill>
              <a:srgbClr val="708090"/>
            </a:solidFill>
            <a:ln>
              <a:solidFill>
                <a:srgbClr val="708090"/>
              </a:solidFill>
            </a:ln>
          </c:spPr>
          <c:invertIfNegative val="1"/>
          <c:dLbls>
            <c:numFmt formatCode="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Sheet1!$A$2:$A$6</c:f>
              <c:strCache>
                <c:ptCount val="5"/>
                <c:pt idx="0">
                  <c:v>Helt enig</c:v>
                </c:pt>
                <c:pt idx="1">
                  <c:v>Litt enig</c:v>
                </c:pt>
                <c:pt idx="2">
                  <c:v>Nøytral</c:v>
                </c:pt>
                <c:pt idx="3">
                  <c:v>Litt uenig</c:v>
                </c:pt>
                <c:pt idx="4">
                  <c:v>Helt uenig</c:v>
                </c:pt>
              </c:strCache>
            </c:strRef>
          </c:cat>
          <c:val>
            <c:numRef>
              <c:f>Sheet1!$D$2:$D$6</c:f>
              <c:numCache>
                <c:formatCode>0.0%</c:formatCode>
                <c:ptCount val="5"/>
                <c:pt idx="0">
                  <c:v>26.315789473684209</c:v>
                </c:pt>
                <c:pt idx="1">
                  <c:v>51.127819548872182</c:v>
                </c:pt>
                <c:pt idx="2">
                  <c:v>9.7744360902255636</c:v>
                </c:pt>
                <c:pt idx="3">
                  <c:v>9.7744360902255636</c:v>
                </c:pt>
                <c:pt idx="4">
                  <c:v>3.007518796992481</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708090"/>
                    </a:solidFill>
                  </a:ln>
                </c14:spPr>
              </c14:invertSolidFillFmt>
            </c:ext>
          </c:extLst>
        </c:ser>
        <c:ser>
          <c:idx val="0"/>
          <c:order val="3"/>
          <c:tx>
            <c:strRef>
              <c:f>Sheet1!$E$1</c:f>
              <c:strCache>
                <c:ptCount val="1"/>
                <c:pt idx="0">
                  <c:v>Stavanger</c:v>
                </c:pt>
              </c:strCache>
            </c:strRef>
          </c:tx>
          <c:spPr>
            <a:solidFill>
              <a:srgbClr val="CD853F"/>
            </a:solidFill>
            <a:ln>
              <a:solidFill>
                <a:srgbClr val="CD853F"/>
              </a:solidFill>
            </a:ln>
          </c:spPr>
          <c:invertIfNegative val="1"/>
          <c:dLbls>
            <c:numFmt formatCode="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Sheet1!$A$2:$A$6</c:f>
              <c:strCache>
                <c:ptCount val="5"/>
                <c:pt idx="0">
                  <c:v>Helt enig</c:v>
                </c:pt>
                <c:pt idx="1">
                  <c:v>Litt enig</c:v>
                </c:pt>
                <c:pt idx="2">
                  <c:v>Nøytral</c:v>
                </c:pt>
                <c:pt idx="3">
                  <c:v>Litt uenig</c:v>
                </c:pt>
                <c:pt idx="4">
                  <c:v>Helt uenig</c:v>
                </c:pt>
              </c:strCache>
            </c:strRef>
          </c:cat>
          <c:val>
            <c:numRef>
              <c:f>Sheet1!$E$2:$E$6</c:f>
              <c:numCache>
                <c:formatCode>0.0%</c:formatCode>
                <c:ptCount val="5"/>
                <c:pt idx="0">
                  <c:v>27.703703703703702</c:v>
                </c:pt>
                <c:pt idx="1">
                  <c:v>49.777777777777779</c:v>
                </c:pt>
                <c:pt idx="2">
                  <c:v>11.407407407407407</c:v>
                </c:pt>
                <c:pt idx="3">
                  <c:v>8.4444444444444446</c:v>
                </c:pt>
                <c:pt idx="4">
                  <c:v>2.6666666666666665</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CD853F"/>
                    </a:solidFill>
                  </a:ln>
                </c14:spPr>
              </c14:invertSolidFillFmt>
            </c:ext>
          </c:extLst>
        </c:ser>
        <c:ser>
          <c:idx val="0"/>
          <c:order val="4"/>
          <c:tx>
            <c:strRef>
              <c:f>Sheet1!$F$1</c:f>
              <c:strCache>
                <c:ptCount val="1"/>
                <c:pt idx="0">
                  <c:v>Stord</c:v>
                </c:pt>
              </c:strCache>
            </c:strRef>
          </c:tx>
          <c:spPr>
            <a:solidFill>
              <a:srgbClr val="B22222"/>
            </a:solidFill>
            <a:ln>
              <a:solidFill>
                <a:srgbClr val="B22222"/>
              </a:solidFill>
            </a:ln>
          </c:spPr>
          <c:invertIfNegative val="1"/>
          <c:dLbls>
            <c:numFmt formatCode="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Sheet1!$A$2:$A$6</c:f>
              <c:strCache>
                <c:ptCount val="5"/>
                <c:pt idx="0">
                  <c:v>Helt enig</c:v>
                </c:pt>
                <c:pt idx="1">
                  <c:v>Litt enig</c:v>
                </c:pt>
                <c:pt idx="2">
                  <c:v>Nøytral</c:v>
                </c:pt>
                <c:pt idx="3">
                  <c:v>Litt uenig</c:v>
                </c:pt>
                <c:pt idx="4">
                  <c:v>Helt uenig</c:v>
                </c:pt>
              </c:strCache>
            </c:strRef>
          </c:cat>
          <c:val>
            <c:numRef>
              <c:f>Sheet1!$F$2:$F$6</c:f>
              <c:numCache>
                <c:formatCode>0.0%</c:formatCode>
                <c:ptCount val="5"/>
                <c:pt idx="0">
                  <c:v>31.707317073170731</c:v>
                </c:pt>
                <c:pt idx="1">
                  <c:v>46.341463414634148</c:v>
                </c:pt>
                <c:pt idx="2">
                  <c:v>7.3170731707317076</c:v>
                </c:pt>
                <c:pt idx="3">
                  <c:v>12.195121951219512</c:v>
                </c:pt>
                <c:pt idx="4">
                  <c:v>2.4390243902439024</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B22222"/>
                    </a:solidFill>
                  </a:ln>
                </c14:spPr>
              </c14:invertSolidFillFmt>
            </c:ext>
          </c:extLst>
        </c:ser>
        <c:dLbls>
          <c:showLegendKey val="0"/>
          <c:showVal val="0"/>
          <c:showCatName val="0"/>
          <c:showSerName val="0"/>
          <c:showPercent val="0"/>
          <c:showBubbleSize val="0"/>
        </c:dLbls>
        <c:gapWidth val="40"/>
        <c:axId val="247084248"/>
        <c:axId val="247083856"/>
      </c:barChart>
      <c:valAx>
        <c:axId val="247083856"/>
        <c:scaling>
          <c:orientation val="minMax"/>
          <c:max val="100"/>
        </c:scaling>
        <c:delete val="0"/>
        <c:axPos val="b"/>
        <c:majorGridlines>
          <c:spPr>
            <a:ln w="12700" cmpd="sng">
              <a:solidFill>
                <a:srgbClr val="D3D3D3"/>
              </a:solidFill>
              <a:prstDash val="solid"/>
            </a:ln>
          </c:spPr>
        </c:majorGridlines>
        <c:title>
          <c:tx>
            <c:rich>
              <a:bodyPr/>
              <a:lstStyle/>
              <a:p>
                <a:pPr>
                  <a:defRPr sz="1000"/>
                </a:pPr>
                <a:r>
                  <a:rPr lang="nb-NO"/>
                  <a:t>Prosent</a:t>
                </a:r>
              </a:p>
            </c:rich>
          </c:tx>
          <c:overlay val="0"/>
        </c:title>
        <c:numFmt formatCode="0%" sourceLinked="0"/>
        <c:majorTickMark val="cross"/>
        <c:minorTickMark val="cross"/>
        <c:tickLblPos val="nextTo"/>
        <c:spPr>
          <a:ln>
            <a:noFill/>
          </a:ln>
        </c:spPr>
        <c:txPr>
          <a:bodyPr/>
          <a:lstStyle/>
          <a:p>
            <a:pPr>
              <a:defRPr sz="1000"/>
            </a:pPr>
            <a:endParaRPr lang="nb-NO"/>
          </a:p>
        </c:txPr>
        <c:crossAx val="247084248"/>
        <c:crosses val="max"/>
        <c:crossBetween val="between"/>
        <c:dispUnits>
          <c:builtInUnit val="hundreds"/>
        </c:dispUnits>
      </c:valAx>
      <c:catAx>
        <c:axId val="247084248"/>
        <c:scaling>
          <c:orientation val="maxMin"/>
        </c:scaling>
        <c:delete val="0"/>
        <c:axPos val="l"/>
        <c:numFmt formatCode="General" sourceLinked="1"/>
        <c:majorTickMark val="cross"/>
        <c:minorTickMark val="cross"/>
        <c:tickLblPos val="nextTo"/>
        <c:spPr>
          <a:ln>
            <a:noFill/>
          </a:ln>
        </c:spPr>
        <c:txPr>
          <a:bodyPr/>
          <a:lstStyle/>
          <a:p>
            <a:pPr>
              <a:defRPr sz="1000"/>
            </a:pPr>
            <a:endParaRPr lang="nb-NO"/>
          </a:p>
        </c:txPr>
        <c:crossAx val="247083856"/>
        <c:crosses val="autoZero"/>
        <c:auto val="1"/>
        <c:lblAlgn val="ctr"/>
        <c:lblOffset val="100"/>
        <c:noMultiLvlLbl val="1"/>
      </c:catAx>
    </c:plotArea>
    <c:legend>
      <c:legendPos val="r"/>
      <c:overlay val="0"/>
      <c:txPr>
        <a:bodyPr/>
        <a:lstStyle/>
        <a:p>
          <a:pPr>
            <a:defRPr sz="1000"/>
          </a:pPr>
          <a:endParaRPr lang="nb-NO"/>
        </a:p>
      </c:txPr>
    </c:legend>
    <c:plotVisOnly val="1"/>
    <c:dispBlanksAs val="zero"/>
    <c:showDLblsOverMax val="1"/>
  </c:chart>
  <c:txPr>
    <a:bodyPr/>
    <a:lstStyle/>
    <a:p>
      <a:pPr>
        <a:defRPr sz="1800"/>
      </a:pPr>
      <a:endParaRPr lang="nb-NO"/>
    </a:p>
  </c:txPr>
  <c:externalData r:id="rId1">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c:date1904 val="1"/>
  <c:lang val="nb-NO"/>
  <c:roundedCorners val="1"/>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Fallet i oljeprisen er mindre alvorlig for norsk næringsliv enn det media har gitt inntrykk av.</c:v>
                </c:pt>
              </c:strCache>
            </c:strRef>
          </c:tx>
          <c:spPr>
            <a:solidFill>
              <a:srgbClr val="4682B4"/>
            </a:solidFill>
            <a:ln>
              <a:solidFill>
                <a:srgbClr val="4682B4"/>
              </a:solidFill>
            </a:ln>
          </c:spPr>
          <c:invertIfNegative val="1"/>
          <c:dLbls>
            <c:numFmt formatCode="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Sheet1!$A$2:$A$6</c:f>
              <c:strCache>
                <c:ptCount val="5"/>
                <c:pt idx="0">
                  <c:v>Helt enig</c:v>
                </c:pt>
                <c:pt idx="1">
                  <c:v>Litt enig</c:v>
                </c:pt>
                <c:pt idx="2">
                  <c:v>Nøytral</c:v>
                </c:pt>
                <c:pt idx="3">
                  <c:v>Litt uenig</c:v>
                </c:pt>
                <c:pt idx="4">
                  <c:v>Helt uenig</c:v>
                </c:pt>
              </c:strCache>
            </c:strRef>
          </c:cat>
          <c:val>
            <c:numRef>
              <c:f>Sheet1!$B$2:$B$6</c:f>
              <c:numCache>
                <c:formatCode>0.0%</c:formatCode>
                <c:ptCount val="5"/>
                <c:pt idx="0">
                  <c:v>8.840864440078585</c:v>
                </c:pt>
                <c:pt idx="1">
                  <c:v>37.786509495743289</c:v>
                </c:pt>
                <c:pt idx="2">
                  <c:v>21.152586771447282</c:v>
                </c:pt>
                <c:pt idx="3">
                  <c:v>21.218074656188605</c:v>
                </c:pt>
                <c:pt idx="4">
                  <c:v>11.00196463654224</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4682B4"/>
                    </a:solidFill>
                  </a:ln>
                </c14:spPr>
              </c14:invertSolidFillFmt>
            </c:ext>
          </c:extLst>
        </c:ser>
        <c:ser>
          <c:idx val="0"/>
          <c:order val="1"/>
          <c:tx>
            <c:strRef>
              <c:f>Sheet1!$C$1</c:f>
              <c:strCache>
                <c:ptCount val="1"/>
                <c:pt idx="0">
                  <c:v>Bergen </c:v>
                </c:pt>
              </c:strCache>
            </c:strRef>
          </c:tx>
          <c:spPr>
            <a:solidFill>
              <a:srgbClr val="9ACD32"/>
            </a:solidFill>
            <a:ln>
              <a:solidFill>
                <a:srgbClr val="9ACD32"/>
              </a:solidFill>
            </a:ln>
          </c:spPr>
          <c:invertIfNegative val="1"/>
          <c:dLbls>
            <c:numFmt formatCode="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Sheet1!$A$2:$A$6</c:f>
              <c:strCache>
                <c:ptCount val="5"/>
                <c:pt idx="0">
                  <c:v>Helt enig</c:v>
                </c:pt>
                <c:pt idx="1">
                  <c:v>Litt enig</c:v>
                </c:pt>
                <c:pt idx="2">
                  <c:v>Nøytral</c:v>
                </c:pt>
                <c:pt idx="3">
                  <c:v>Litt uenig</c:v>
                </c:pt>
                <c:pt idx="4">
                  <c:v>Helt uenig</c:v>
                </c:pt>
              </c:strCache>
            </c:strRef>
          </c:cat>
          <c:val>
            <c:numRef>
              <c:f>Sheet1!$C$2:$C$6</c:f>
              <c:numCache>
                <c:formatCode>0.0%</c:formatCode>
                <c:ptCount val="5"/>
                <c:pt idx="0">
                  <c:v>6.1643835616438354</c:v>
                </c:pt>
                <c:pt idx="1">
                  <c:v>32.705479452054796</c:v>
                </c:pt>
                <c:pt idx="2">
                  <c:v>24.828767123287673</c:v>
                </c:pt>
                <c:pt idx="3">
                  <c:v>24.143835616438356</c:v>
                </c:pt>
                <c:pt idx="4">
                  <c:v>12.157534246575343</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9ACD32"/>
                    </a:solidFill>
                  </a:ln>
                </c14:spPr>
              </c14:invertSolidFillFmt>
            </c:ext>
          </c:extLst>
        </c:ser>
        <c:ser>
          <c:idx val="0"/>
          <c:order val="2"/>
          <c:tx>
            <c:strRef>
              <c:f>Sheet1!$D$1</c:f>
              <c:strCache>
                <c:ptCount val="1"/>
                <c:pt idx="0">
                  <c:v>Haugesund</c:v>
                </c:pt>
              </c:strCache>
            </c:strRef>
          </c:tx>
          <c:spPr>
            <a:solidFill>
              <a:srgbClr val="708090"/>
            </a:solidFill>
            <a:ln>
              <a:solidFill>
                <a:srgbClr val="708090"/>
              </a:solidFill>
            </a:ln>
          </c:spPr>
          <c:invertIfNegative val="1"/>
          <c:dLbls>
            <c:numFmt formatCode="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Sheet1!$A$2:$A$6</c:f>
              <c:strCache>
                <c:ptCount val="5"/>
                <c:pt idx="0">
                  <c:v>Helt enig</c:v>
                </c:pt>
                <c:pt idx="1">
                  <c:v>Litt enig</c:v>
                </c:pt>
                <c:pt idx="2">
                  <c:v>Nøytral</c:v>
                </c:pt>
                <c:pt idx="3">
                  <c:v>Litt uenig</c:v>
                </c:pt>
                <c:pt idx="4">
                  <c:v>Helt uenig</c:v>
                </c:pt>
              </c:strCache>
            </c:strRef>
          </c:cat>
          <c:val>
            <c:numRef>
              <c:f>Sheet1!$D$2:$D$6</c:f>
              <c:numCache>
                <c:formatCode>0.0%</c:formatCode>
                <c:ptCount val="5"/>
                <c:pt idx="0">
                  <c:v>9.022556390977444</c:v>
                </c:pt>
                <c:pt idx="1">
                  <c:v>44.360902255639097</c:v>
                </c:pt>
                <c:pt idx="2">
                  <c:v>18.045112781954888</c:v>
                </c:pt>
                <c:pt idx="3">
                  <c:v>21.05263157894737</c:v>
                </c:pt>
                <c:pt idx="4">
                  <c:v>7.518796992481203</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708090"/>
                    </a:solidFill>
                  </a:ln>
                </c14:spPr>
              </c14:invertSolidFillFmt>
            </c:ext>
          </c:extLst>
        </c:ser>
        <c:ser>
          <c:idx val="0"/>
          <c:order val="3"/>
          <c:tx>
            <c:strRef>
              <c:f>Sheet1!$E$1</c:f>
              <c:strCache>
                <c:ptCount val="1"/>
                <c:pt idx="0">
                  <c:v>Stavanger</c:v>
                </c:pt>
              </c:strCache>
            </c:strRef>
          </c:tx>
          <c:spPr>
            <a:solidFill>
              <a:srgbClr val="CD853F"/>
            </a:solidFill>
            <a:ln>
              <a:solidFill>
                <a:srgbClr val="CD853F"/>
              </a:solidFill>
            </a:ln>
          </c:spPr>
          <c:invertIfNegative val="1"/>
          <c:dLbls>
            <c:numFmt formatCode="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Sheet1!$A$2:$A$6</c:f>
              <c:strCache>
                <c:ptCount val="5"/>
                <c:pt idx="0">
                  <c:v>Helt enig</c:v>
                </c:pt>
                <c:pt idx="1">
                  <c:v>Litt enig</c:v>
                </c:pt>
                <c:pt idx="2">
                  <c:v>Nøytral</c:v>
                </c:pt>
                <c:pt idx="3">
                  <c:v>Litt uenig</c:v>
                </c:pt>
                <c:pt idx="4">
                  <c:v>Helt uenig</c:v>
                </c:pt>
              </c:strCache>
            </c:strRef>
          </c:cat>
          <c:val>
            <c:numRef>
              <c:f>Sheet1!$E$2:$E$6</c:f>
              <c:numCache>
                <c:formatCode>0.0%</c:formatCode>
                <c:ptCount val="5"/>
                <c:pt idx="0">
                  <c:v>11.68639053254438</c:v>
                </c:pt>
                <c:pt idx="1">
                  <c:v>41.272189349112423</c:v>
                </c:pt>
                <c:pt idx="2">
                  <c:v>17.159763313609467</c:v>
                </c:pt>
                <c:pt idx="3">
                  <c:v>18.639053254437869</c:v>
                </c:pt>
                <c:pt idx="4">
                  <c:v>11.242603550295858</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CD853F"/>
                    </a:solidFill>
                  </a:ln>
                </c14:spPr>
              </c14:invertSolidFillFmt>
            </c:ext>
          </c:extLst>
        </c:ser>
        <c:ser>
          <c:idx val="0"/>
          <c:order val="4"/>
          <c:tx>
            <c:strRef>
              <c:f>Sheet1!$F$1</c:f>
              <c:strCache>
                <c:ptCount val="1"/>
                <c:pt idx="0">
                  <c:v>Stord</c:v>
                </c:pt>
              </c:strCache>
            </c:strRef>
          </c:tx>
          <c:spPr>
            <a:solidFill>
              <a:srgbClr val="B22222"/>
            </a:solidFill>
            <a:ln>
              <a:solidFill>
                <a:srgbClr val="B22222"/>
              </a:solidFill>
            </a:ln>
          </c:spPr>
          <c:invertIfNegative val="1"/>
          <c:dLbls>
            <c:numFmt formatCode="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Sheet1!$A$2:$A$6</c:f>
              <c:strCache>
                <c:ptCount val="5"/>
                <c:pt idx="0">
                  <c:v>Helt enig</c:v>
                </c:pt>
                <c:pt idx="1">
                  <c:v>Litt enig</c:v>
                </c:pt>
                <c:pt idx="2">
                  <c:v>Nøytral</c:v>
                </c:pt>
                <c:pt idx="3">
                  <c:v>Litt uenig</c:v>
                </c:pt>
                <c:pt idx="4">
                  <c:v>Helt uenig</c:v>
                </c:pt>
              </c:strCache>
            </c:strRef>
          </c:cat>
          <c:val>
            <c:numRef>
              <c:f>Sheet1!$F$2:$F$6</c:f>
              <c:numCache>
                <c:formatCode>0.0%</c:formatCode>
                <c:ptCount val="5"/>
                <c:pt idx="0">
                  <c:v>4.8780487804878048</c:v>
                </c:pt>
                <c:pt idx="1">
                  <c:v>39.024390243902438</c:v>
                </c:pt>
                <c:pt idx="2">
                  <c:v>17.073170731707318</c:v>
                </c:pt>
                <c:pt idx="3">
                  <c:v>21.951219512195124</c:v>
                </c:pt>
                <c:pt idx="4">
                  <c:v>17.073170731707318</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B22222"/>
                    </a:solidFill>
                  </a:ln>
                </c14:spPr>
              </c14:invertSolidFillFmt>
            </c:ext>
          </c:extLst>
        </c:ser>
        <c:dLbls>
          <c:showLegendKey val="0"/>
          <c:showVal val="0"/>
          <c:showCatName val="0"/>
          <c:showSerName val="0"/>
          <c:showPercent val="0"/>
          <c:showBubbleSize val="0"/>
        </c:dLbls>
        <c:gapWidth val="40"/>
        <c:axId val="247085424"/>
        <c:axId val="247085032"/>
      </c:barChart>
      <c:valAx>
        <c:axId val="247085032"/>
        <c:scaling>
          <c:orientation val="minMax"/>
          <c:max val="100"/>
        </c:scaling>
        <c:delete val="0"/>
        <c:axPos val="b"/>
        <c:majorGridlines>
          <c:spPr>
            <a:ln w="12700" cmpd="sng">
              <a:solidFill>
                <a:srgbClr val="D3D3D3"/>
              </a:solidFill>
              <a:prstDash val="solid"/>
            </a:ln>
          </c:spPr>
        </c:majorGridlines>
        <c:title>
          <c:tx>
            <c:rich>
              <a:bodyPr/>
              <a:lstStyle/>
              <a:p>
                <a:pPr>
                  <a:defRPr sz="1000"/>
                </a:pPr>
                <a:r>
                  <a:rPr lang="nb-NO"/>
                  <a:t>Prosent</a:t>
                </a:r>
              </a:p>
            </c:rich>
          </c:tx>
          <c:overlay val="0"/>
        </c:title>
        <c:numFmt formatCode="0%" sourceLinked="0"/>
        <c:majorTickMark val="cross"/>
        <c:minorTickMark val="cross"/>
        <c:tickLblPos val="nextTo"/>
        <c:spPr>
          <a:ln>
            <a:noFill/>
          </a:ln>
        </c:spPr>
        <c:txPr>
          <a:bodyPr/>
          <a:lstStyle/>
          <a:p>
            <a:pPr>
              <a:defRPr sz="1000"/>
            </a:pPr>
            <a:endParaRPr lang="nb-NO"/>
          </a:p>
        </c:txPr>
        <c:crossAx val="247085424"/>
        <c:crosses val="max"/>
        <c:crossBetween val="between"/>
        <c:dispUnits>
          <c:builtInUnit val="hundreds"/>
        </c:dispUnits>
      </c:valAx>
      <c:catAx>
        <c:axId val="247085424"/>
        <c:scaling>
          <c:orientation val="maxMin"/>
        </c:scaling>
        <c:delete val="0"/>
        <c:axPos val="l"/>
        <c:numFmt formatCode="General" sourceLinked="1"/>
        <c:majorTickMark val="cross"/>
        <c:minorTickMark val="cross"/>
        <c:tickLblPos val="nextTo"/>
        <c:spPr>
          <a:ln>
            <a:noFill/>
          </a:ln>
        </c:spPr>
        <c:txPr>
          <a:bodyPr/>
          <a:lstStyle/>
          <a:p>
            <a:pPr>
              <a:defRPr sz="1000"/>
            </a:pPr>
            <a:endParaRPr lang="nb-NO"/>
          </a:p>
        </c:txPr>
        <c:crossAx val="247085032"/>
        <c:crosses val="autoZero"/>
        <c:auto val="1"/>
        <c:lblAlgn val="ctr"/>
        <c:lblOffset val="100"/>
        <c:noMultiLvlLbl val="1"/>
      </c:catAx>
    </c:plotArea>
    <c:legend>
      <c:legendPos val="r"/>
      <c:overlay val="0"/>
      <c:txPr>
        <a:bodyPr/>
        <a:lstStyle/>
        <a:p>
          <a:pPr>
            <a:defRPr sz="1000"/>
          </a:pPr>
          <a:endParaRPr lang="nb-NO"/>
        </a:p>
      </c:txPr>
    </c:legend>
    <c:plotVisOnly val="1"/>
    <c:dispBlanksAs val="zero"/>
    <c:showDLblsOverMax val="1"/>
  </c:chart>
  <c:txPr>
    <a:bodyPr/>
    <a:lstStyle/>
    <a:p>
      <a:pPr>
        <a:defRPr sz="1800"/>
      </a:pPr>
      <a:endParaRPr lang="nb-NO"/>
    </a:p>
  </c:txPr>
  <c:externalData r:id="rId1">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c:date1904 val="1"/>
  <c:lang val="nb-NO"/>
  <c:roundedCorners val="1"/>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I hvor stor grad har denne undersøkelsen vært dekkende for din bedrift?</c:v>
                </c:pt>
              </c:strCache>
            </c:strRef>
          </c:tx>
          <c:spPr>
            <a:solidFill>
              <a:srgbClr val="4682B4"/>
            </a:solidFill>
            <a:ln>
              <a:solidFill>
                <a:srgbClr val="4682B4"/>
              </a:solidFill>
            </a:ln>
          </c:spPr>
          <c:invertIfNegative val="1"/>
          <c:dLbls>
            <c:numFmt formatCode="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Sheet1!$A$2:$A$4</c:f>
              <c:strCache>
                <c:ptCount val="3"/>
                <c:pt idx="0">
                  <c:v>I stor grad</c:v>
                </c:pt>
                <c:pt idx="1">
                  <c:v>I middels grad</c:v>
                </c:pt>
                <c:pt idx="2">
                  <c:v>I liten grad</c:v>
                </c:pt>
              </c:strCache>
            </c:strRef>
          </c:cat>
          <c:val>
            <c:numRef>
              <c:f>Sheet1!$B$2:$B$4</c:f>
              <c:numCache>
                <c:formatCode>0.0%</c:formatCode>
                <c:ptCount val="3"/>
                <c:pt idx="0">
                  <c:v>14.416177429876059</c:v>
                </c:pt>
                <c:pt idx="1">
                  <c:v>66.210045662100455</c:v>
                </c:pt>
                <c:pt idx="2">
                  <c:v>19.373776908023483</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4682B4"/>
                    </a:solidFill>
                  </a:ln>
                </c14:spPr>
              </c14:invertSolidFillFmt>
            </c:ext>
          </c:extLst>
        </c:ser>
        <c:ser>
          <c:idx val="0"/>
          <c:order val="1"/>
          <c:tx>
            <c:strRef>
              <c:f>Sheet1!$C$1</c:f>
              <c:strCache>
                <c:ptCount val="1"/>
                <c:pt idx="0">
                  <c:v>Bergen </c:v>
                </c:pt>
              </c:strCache>
            </c:strRef>
          </c:tx>
          <c:spPr>
            <a:solidFill>
              <a:srgbClr val="9ACD32"/>
            </a:solidFill>
            <a:ln>
              <a:solidFill>
                <a:srgbClr val="9ACD32"/>
              </a:solidFill>
            </a:ln>
          </c:spPr>
          <c:invertIfNegative val="1"/>
          <c:dLbls>
            <c:numFmt formatCode="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Sheet1!$A$2:$A$4</c:f>
              <c:strCache>
                <c:ptCount val="3"/>
                <c:pt idx="0">
                  <c:v>I stor grad</c:v>
                </c:pt>
                <c:pt idx="1">
                  <c:v>I middels grad</c:v>
                </c:pt>
                <c:pt idx="2">
                  <c:v>I liten grad</c:v>
                </c:pt>
              </c:strCache>
            </c:strRef>
          </c:cat>
          <c:val>
            <c:numRef>
              <c:f>Sheet1!$C$2:$C$4</c:f>
              <c:numCache>
                <c:formatCode>0.0%</c:formatCode>
                <c:ptCount val="3"/>
                <c:pt idx="0">
                  <c:v>13.698630136986301</c:v>
                </c:pt>
                <c:pt idx="1">
                  <c:v>66.095890410958901</c:v>
                </c:pt>
                <c:pt idx="2">
                  <c:v>20.205479452054796</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9ACD32"/>
                    </a:solidFill>
                  </a:ln>
                </c14:spPr>
              </c14:invertSolidFillFmt>
            </c:ext>
          </c:extLst>
        </c:ser>
        <c:ser>
          <c:idx val="0"/>
          <c:order val="2"/>
          <c:tx>
            <c:strRef>
              <c:f>Sheet1!$D$1</c:f>
              <c:strCache>
                <c:ptCount val="1"/>
                <c:pt idx="0">
                  <c:v>Haugesund</c:v>
                </c:pt>
              </c:strCache>
            </c:strRef>
          </c:tx>
          <c:spPr>
            <a:solidFill>
              <a:srgbClr val="708090"/>
            </a:solidFill>
            <a:ln>
              <a:solidFill>
                <a:srgbClr val="708090"/>
              </a:solidFill>
            </a:ln>
          </c:spPr>
          <c:invertIfNegative val="1"/>
          <c:dLbls>
            <c:numFmt formatCode="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Sheet1!$A$2:$A$4</c:f>
              <c:strCache>
                <c:ptCount val="3"/>
                <c:pt idx="0">
                  <c:v>I stor grad</c:v>
                </c:pt>
                <c:pt idx="1">
                  <c:v>I middels grad</c:v>
                </c:pt>
                <c:pt idx="2">
                  <c:v>I liten grad</c:v>
                </c:pt>
              </c:strCache>
            </c:strRef>
          </c:cat>
          <c:val>
            <c:numRef>
              <c:f>Sheet1!$D$2:$D$4</c:f>
              <c:numCache>
                <c:formatCode>0.0%</c:formatCode>
                <c:ptCount val="3"/>
                <c:pt idx="0">
                  <c:v>10.606060606060606</c:v>
                </c:pt>
                <c:pt idx="1">
                  <c:v>75</c:v>
                </c:pt>
                <c:pt idx="2">
                  <c:v>14.393939393939394</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708090"/>
                    </a:solidFill>
                  </a:ln>
                </c14:spPr>
              </c14:invertSolidFillFmt>
            </c:ext>
          </c:extLst>
        </c:ser>
        <c:ser>
          <c:idx val="0"/>
          <c:order val="3"/>
          <c:tx>
            <c:strRef>
              <c:f>Sheet1!$E$1</c:f>
              <c:strCache>
                <c:ptCount val="1"/>
                <c:pt idx="0">
                  <c:v>Stavanger</c:v>
                </c:pt>
              </c:strCache>
            </c:strRef>
          </c:tx>
          <c:spPr>
            <a:solidFill>
              <a:srgbClr val="CD853F"/>
            </a:solidFill>
            <a:ln>
              <a:solidFill>
                <a:srgbClr val="CD853F"/>
              </a:solidFill>
            </a:ln>
          </c:spPr>
          <c:invertIfNegative val="1"/>
          <c:dLbls>
            <c:numFmt formatCode="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Sheet1!$A$2:$A$4</c:f>
              <c:strCache>
                <c:ptCount val="3"/>
                <c:pt idx="0">
                  <c:v>I stor grad</c:v>
                </c:pt>
                <c:pt idx="1">
                  <c:v>I middels grad</c:v>
                </c:pt>
                <c:pt idx="2">
                  <c:v>I liten grad</c:v>
                </c:pt>
              </c:strCache>
            </c:strRef>
          </c:cat>
          <c:val>
            <c:numRef>
              <c:f>Sheet1!$E$2:$E$4</c:f>
              <c:numCache>
                <c:formatCode>0.0%</c:formatCode>
                <c:ptCount val="3"/>
                <c:pt idx="0">
                  <c:v>16.251830161054173</c:v>
                </c:pt>
                <c:pt idx="1">
                  <c:v>65.300146412884331</c:v>
                </c:pt>
                <c:pt idx="2">
                  <c:v>18.448023426061493</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CD853F"/>
                    </a:solidFill>
                  </a:ln>
                </c14:spPr>
              </c14:invertSolidFillFmt>
            </c:ext>
          </c:extLst>
        </c:ser>
        <c:ser>
          <c:idx val="0"/>
          <c:order val="4"/>
          <c:tx>
            <c:strRef>
              <c:f>Sheet1!$F$1</c:f>
              <c:strCache>
                <c:ptCount val="1"/>
                <c:pt idx="0">
                  <c:v>Stord</c:v>
                </c:pt>
              </c:strCache>
            </c:strRef>
          </c:tx>
          <c:spPr>
            <a:solidFill>
              <a:srgbClr val="B22222"/>
            </a:solidFill>
            <a:ln>
              <a:solidFill>
                <a:srgbClr val="B22222"/>
              </a:solidFill>
            </a:ln>
          </c:spPr>
          <c:invertIfNegative val="1"/>
          <c:dLbls>
            <c:numFmt formatCode="0.0%" sourceLinked="0"/>
            <c:spPr>
              <a:noFill/>
              <a:ln>
                <a:noFill/>
              </a:ln>
              <a:effectLst/>
            </c:spPr>
            <c:txPr>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Sheet1!$A$2:$A$4</c:f>
              <c:strCache>
                <c:ptCount val="3"/>
                <c:pt idx="0">
                  <c:v>I stor grad</c:v>
                </c:pt>
                <c:pt idx="1">
                  <c:v>I middels grad</c:v>
                </c:pt>
                <c:pt idx="2">
                  <c:v>I liten grad</c:v>
                </c:pt>
              </c:strCache>
            </c:strRef>
          </c:cat>
          <c:val>
            <c:numRef>
              <c:f>Sheet1!$F$2:$F$4</c:f>
              <c:numCache>
                <c:formatCode>0.0%</c:formatCode>
                <c:ptCount val="3"/>
                <c:pt idx="0">
                  <c:v>16.666666666666668</c:v>
                </c:pt>
                <c:pt idx="1">
                  <c:v>66.666666666666671</c:v>
                </c:pt>
                <c:pt idx="2">
                  <c:v>16.666666666666668</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B22222"/>
                    </a:solidFill>
                  </a:ln>
                </c14:spPr>
              </c14:invertSolidFillFmt>
            </c:ext>
          </c:extLst>
        </c:ser>
        <c:dLbls>
          <c:showLegendKey val="0"/>
          <c:showVal val="0"/>
          <c:showCatName val="0"/>
          <c:showSerName val="0"/>
          <c:showPercent val="0"/>
          <c:showBubbleSize val="0"/>
        </c:dLbls>
        <c:gapWidth val="40"/>
        <c:axId val="248035728"/>
        <c:axId val="248035336"/>
      </c:barChart>
      <c:valAx>
        <c:axId val="248035336"/>
        <c:scaling>
          <c:orientation val="minMax"/>
          <c:max val="100"/>
        </c:scaling>
        <c:delete val="0"/>
        <c:axPos val="b"/>
        <c:majorGridlines>
          <c:spPr>
            <a:ln w="12700" cmpd="sng">
              <a:solidFill>
                <a:srgbClr val="D3D3D3"/>
              </a:solidFill>
              <a:prstDash val="solid"/>
            </a:ln>
          </c:spPr>
        </c:majorGridlines>
        <c:title>
          <c:tx>
            <c:rich>
              <a:bodyPr/>
              <a:lstStyle/>
              <a:p>
                <a:pPr>
                  <a:defRPr sz="1000"/>
                </a:pPr>
                <a:r>
                  <a:t>Prosent</a:t>
                </a:r>
              </a:p>
            </c:rich>
          </c:tx>
          <c:overlay val="0"/>
        </c:title>
        <c:numFmt formatCode="0%" sourceLinked="0"/>
        <c:majorTickMark val="cross"/>
        <c:minorTickMark val="cross"/>
        <c:tickLblPos val="nextTo"/>
        <c:spPr>
          <a:ln>
            <a:noFill/>
          </a:ln>
        </c:spPr>
        <c:txPr>
          <a:bodyPr/>
          <a:lstStyle/>
          <a:p>
            <a:pPr>
              <a:defRPr sz="1000"/>
            </a:pPr>
            <a:endParaRPr lang="nb-NO"/>
          </a:p>
        </c:txPr>
        <c:crossAx val="248035728"/>
        <c:crosses val="max"/>
        <c:crossBetween val="between"/>
        <c:dispUnits>
          <c:builtInUnit val="hundreds"/>
        </c:dispUnits>
      </c:valAx>
      <c:catAx>
        <c:axId val="248035728"/>
        <c:scaling>
          <c:orientation val="maxMin"/>
        </c:scaling>
        <c:delete val="0"/>
        <c:axPos val="l"/>
        <c:numFmt formatCode="General" sourceLinked="1"/>
        <c:majorTickMark val="cross"/>
        <c:minorTickMark val="cross"/>
        <c:tickLblPos val="nextTo"/>
        <c:spPr>
          <a:ln>
            <a:noFill/>
          </a:ln>
        </c:spPr>
        <c:txPr>
          <a:bodyPr/>
          <a:lstStyle/>
          <a:p>
            <a:pPr>
              <a:defRPr sz="1000"/>
            </a:pPr>
            <a:endParaRPr lang="nb-NO"/>
          </a:p>
        </c:txPr>
        <c:crossAx val="248035336"/>
        <c:crosses val="autoZero"/>
        <c:auto val="1"/>
        <c:lblAlgn val="ctr"/>
        <c:lblOffset val="100"/>
        <c:noMultiLvlLbl val="1"/>
      </c:catAx>
    </c:plotArea>
    <c:legend>
      <c:legendPos val="r"/>
      <c:overlay val="0"/>
      <c:txPr>
        <a:bodyPr/>
        <a:lstStyle/>
        <a:p>
          <a:pPr>
            <a:defRPr sz="1000"/>
          </a:pPr>
          <a:endParaRPr lang="nb-NO"/>
        </a:p>
      </c:txPr>
    </c:legend>
    <c:plotVisOnly val="1"/>
    <c:dispBlanksAs val="zero"/>
    <c:showDLblsOverMax val="1"/>
  </c:chart>
  <c:txPr>
    <a:bodyPr/>
    <a:lstStyle/>
    <a:p>
      <a:pPr>
        <a:defRPr sz="1800"/>
      </a:pPr>
      <a:endParaRPr lang="nb-NO"/>
    </a:p>
  </c:txPr>
  <c:externalData r:id="rId1">
    <c:autoUpdate val="0"/>
  </c:externalData>
</c:chartSpace>
</file>

<file path=ppt/drawings/drawing1.xml><?xml version="1.0" encoding="utf-8"?>
<c:userShapes xmlns:c="http://schemas.openxmlformats.org/drawingml/2006/chart">
  <cdr:relSizeAnchor xmlns:cdr="http://schemas.openxmlformats.org/drawingml/2006/chartDrawing">
    <cdr:from>
      <cdr:x>0.71262</cdr:x>
      <cdr:y>0.11118</cdr:y>
    </cdr:from>
    <cdr:to>
      <cdr:x>0.81262</cdr:x>
      <cdr:y>0.24456</cdr:y>
    </cdr:to>
    <cdr:sp macro="" textlink="">
      <cdr:nvSpPr>
        <cdr:cNvPr id="2" name="TekstSylinder 1"/>
        <cdr:cNvSpPr txBox="1"/>
      </cdr:nvSpPr>
      <cdr:spPr>
        <a:xfrm xmlns:a="http://schemas.openxmlformats.org/drawingml/2006/main">
          <a:off x="6516216" y="762181"/>
          <a:ext cx="914400" cy="9144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nb-NO" sz="1100" dirty="0"/>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l-G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6BF98E5C-15CA-4F81-87B5-36BB912DE893}" type="datetimeFigureOut">
              <a:rPr lang="el-GR" smtClean="0"/>
              <a:t>27/3/2015</a:t>
            </a:fld>
            <a:endParaRPr lang="el-G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l-G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5E90F154-FED9-4E44-ABE6-31AE664D02D1}" type="slidenum">
              <a:rPr lang="el-GR" smtClean="0"/>
              <a:t>‹#›</a:t>
            </a:fld>
            <a:endParaRPr lang="el-GR"/>
          </a:p>
        </p:txBody>
      </p:sp>
    </p:spTree>
    <p:extLst>
      <p:ext uri="{BB962C8B-B14F-4D97-AF65-F5344CB8AC3E}">
        <p14:creationId xmlns:p14="http://schemas.microsoft.com/office/powerpoint/2010/main" val="1868110741"/>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942391085"/>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p:cNvSpPr>
            <a:spLocks noGrp="1"/>
          </p:cNvSpPr>
          <p:nvPr>
            <p:ph type="title"/>
          </p:nvPr>
        </p:nvSpPr>
        <p:spPr>
          <a:xfrm>
            <a:off x="467544" y="217616"/>
            <a:ext cx="8229600" cy="547088"/>
          </a:xfrm>
          <a:prstGeom prst="rect">
            <a:avLst/>
          </a:prstGeom>
          <a:noFill/>
          <a:ln>
            <a:noFill/>
          </a:ln>
        </p:spPr>
        <p:txBody>
          <a:bodyPr>
            <a:normAutofit/>
          </a:bodyPr>
          <a:lstStyle>
            <a:lvl1pPr>
              <a:defRPr sz="1800">
                <a:solidFill>
                  <a:schemeClr val="tx1"/>
                </a:solidFill>
                <a:latin typeface="+mn-lt"/>
                <a:cs typeface="Arial" pitchFamily="34" charset="0"/>
              </a:defRPr>
            </a:lvl1pPr>
          </a:lstStyle>
          <a:p>
            <a:r>
              <a:rPr lang="en-US" smtClean="0"/>
              <a:t>Click to edit Master title style</a:t>
            </a:r>
            <a:endParaRPr lang="el-GR"/>
          </a:p>
        </p:txBody>
      </p:sp>
      <p:sp>
        <p:nvSpPr>
          <p:cNvPr id="5" name="Cont1"/>
          <p:cNvSpPr>
            <a:spLocks noGrp="1"/>
          </p:cNvSpPr>
          <p:nvPr>
            <p:ph sz="quarter" idx="10"/>
          </p:nvPr>
        </p:nvSpPr>
        <p:spPr>
          <a:xfrm>
            <a:off x="468313" y="908050"/>
            <a:ext cx="8207375" cy="5400675"/>
          </a:xfrm>
          <a:noFill/>
          <a:ln>
            <a:noFill/>
          </a:ln>
        </p:spPr>
        <p:txBody>
          <a:bodyPr anchor="t">
            <a:normAutofit/>
          </a:bodyPr>
          <a:lstStyle>
            <a:lvl1pPr marL="0" indent="0">
              <a:buNone/>
              <a:defRPr sz="1200">
                <a:solidFill>
                  <a:schemeClr val="tx1"/>
                </a:solidFill>
                <a:latin typeface="+mn-lt"/>
                <a:cs typeface="Times New Roman" pitchFamily="18" charset="0"/>
              </a:defRPr>
            </a:lvl1pPr>
            <a:lvl2pPr algn="just">
              <a:defRPr/>
            </a:lvl2pPr>
            <a:lvl3pPr algn="just">
              <a:defRPr/>
            </a:lvl3pPr>
          </a:lstStyle>
          <a:p>
            <a:pPr lvl="0"/>
            <a:r>
              <a:rPr lang="en-US" smtClean="0"/>
              <a:t>Click to edit Master text styles</a:t>
            </a:r>
          </a:p>
        </p:txBody>
      </p:sp>
      <p:sp>
        <p:nvSpPr>
          <p:cNvPr id="6" name="Warn"/>
          <p:cNvSpPr>
            <a:spLocks noGrp="1"/>
          </p:cNvSpPr>
          <p:nvPr>
            <p:ph type="body" sz="quarter" idx="13" hasCustomPrompt="1"/>
          </p:nvPr>
        </p:nvSpPr>
        <p:spPr>
          <a:xfrm>
            <a:off x="250825" y="3068638"/>
            <a:ext cx="8642350" cy="576262"/>
          </a:xfrm>
          <a:prstGeom prst="rect">
            <a:avLst/>
          </a:prstGeom>
          <a:noFill/>
          <a:ln w="12700">
            <a:solidFill>
              <a:srgbClr val="FF0000"/>
            </a:solidFill>
          </a:ln>
        </p:spPr>
        <p:txBody>
          <a:bodyPr anchor="ctr">
            <a:normAutofit/>
          </a:bodyPr>
          <a:lstStyle>
            <a:lvl1pPr marL="0" indent="0" algn="ctr">
              <a:buNone/>
              <a:defRPr sz="1600">
                <a:solidFill>
                  <a:srgbClr val="FF0000"/>
                </a:solidFill>
                <a:latin typeface="Times New Roman" pitchFamily="18" charset="0"/>
                <a:cs typeface="Times New Roman" pitchFamily="18" charset="0"/>
              </a:defRPr>
            </a:lvl1pPr>
            <a:lvl2pPr marL="457200" indent="0">
              <a:buNone/>
              <a:defRPr sz="1800">
                <a:solidFill>
                  <a:srgbClr val="FF0000"/>
                </a:solidFill>
              </a:defRPr>
            </a:lvl2pPr>
            <a:lvl3pPr>
              <a:defRPr sz="1800">
                <a:solidFill>
                  <a:srgbClr val="FF0000"/>
                </a:solidFill>
              </a:defRPr>
            </a:lvl3pPr>
            <a:lvl4pPr>
              <a:defRPr sz="1800">
                <a:solidFill>
                  <a:srgbClr val="FF0000"/>
                </a:solidFill>
              </a:defRPr>
            </a:lvl4pPr>
            <a:lvl5pPr>
              <a:defRPr sz="1800">
                <a:solidFill>
                  <a:srgbClr val="FF0000"/>
                </a:solidFill>
              </a:defRPr>
            </a:lvl5pPr>
          </a:lstStyle>
          <a:p>
            <a:pPr lvl="0"/>
            <a:r>
              <a:rPr lang="en-US" smtClean="0"/>
              <a:t>Warning</a:t>
            </a:r>
            <a:endParaRPr lang="el-GR"/>
          </a:p>
        </p:txBody>
      </p:sp>
      <p:sp>
        <p:nvSpPr>
          <p:cNvPr id="4" name="RepTitle"/>
          <p:cNvSpPr>
            <a:spLocks noGrp="1"/>
          </p:cNvSpPr>
          <p:nvPr>
            <p:ph sz="quarter" idx="14" hasCustomPrompt="1"/>
          </p:nvPr>
        </p:nvSpPr>
        <p:spPr>
          <a:xfrm>
            <a:off x="0" y="2523"/>
            <a:ext cx="9144000" cy="228254"/>
          </a:xfrm>
          <a:noFill/>
          <a:ln>
            <a:noFill/>
          </a:ln>
        </p:spPr>
        <p:txBody>
          <a:bodyPr>
            <a:noAutofit/>
          </a:bodyPr>
          <a:lstStyle>
            <a:lvl1pPr marL="114300" indent="0">
              <a:buNone/>
              <a:defRPr sz="1200">
                <a:solidFill>
                  <a:schemeClr val="bg1">
                    <a:lumMod val="65000"/>
                  </a:schemeClr>
                </a:solidFill>
              </a:defRPr>
            </a:lvl1pPr>
          </a:lstStyle>
          <a:p>
            <a:pPr lvl="0"/>
            <a:r>
              <a:rPr lang="en-US" sz="1200" smtClean="0"/>
              <a:t>Report Title</a:t>
            </a:r>
            <a:endParaRPr lang="el-GR"/>
          </a:p>
        </p:txBody>
      </p:sp>
    </p:spTree>
    <p:extLst>
      <p:ext uri="{BB962C8B-B14F-4D97-AF65-F5344CB8AC3E}">
        <p14:creationId xmlns:p14="http://schemas.microsoft.com/office/powerpoint/2010/main" val="3151416322"/>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2" name="Title"/>
          <p:cNvSpPr>
            <a:spLocks noGrp="1"/>
          </p:cNvSpPr>
          <p:nvPr>
            <p:ph type="title"/>
          </p:nvPr>
        </p:nvSpPr>
        <p:spPr>
          <a:xfrm>
            <a:off x="467544" y="217616"/>
            <a:ext cx="8229600" cy="547088"/>
          </a:xfrm>
          <a:prstGeom prst="rect">
            <a:avLst/>
          </a:prstGeom>
          <a:noFill/>
          <a:ln>
            <a:noFill/>
          </a:ln>
        </p:spPr>
        <p:txBody>
          <a:bodyPr>
            <a:normAutofit/>
          </a:bodyPr>
          <a:lstStyle>
            <a:lvl1pPr>
              <a:defRPr sz="1800">
                <a:solidFill>
                  <a:schemeClr val="tx1"/>
                </a:solidFill>
                <a:latin typeface="+mn-lt"/>
                <a:cs typeface="Arial" pitchFamily="34" charset="0"/>
              </a:defRPr>
            </a:lvl1pPr>
          </a:lstStyle>
          <a:p>
            <a:r>
              <a:rPr lang="en-US" smtClean="0"/>
              <a:t>Click to edit Master title style</a:t>
            </a:r>
            <a:endParaRPr lang="el-GR"/>
          </a:p>
        </p:txBody>
      </p:sp>
      <p:sp>
        <p:nvSpPr>
          <p:cNvPr id="5" name="Cont1"/>
          <p:cNvSpPr>
            <a:spLocks noGrp="1"/>
          </p:cNvSpPr>
          <p:nvPr>
            <p:ph sz="quarter" idx="10"/>
          </p:nvPr>
        </p:nvSpPr>
        <p:spPr>
          <a:xfrm>
            <a:off x="468313" y="908050"/>
            <a:ext cx="8207375" cy="5400675"/>
          </a:xfrm>
          <a:noFill/>
          <a:ln>
            <a:noFill/>
          </a:ln>
        </p:spPr>
        <p:txBody>
          <a:bodyPr anchor="ctr">
            <a:normAutofit/>
          </a:bodyPr>
          <a:lstStyle>
            <a:lvl1pPr marL="0" indent="0">
              <a:buNone/>
              <a:defRPr sz="1200">
                <a:solidFill>
                  <a:schemeClr val="tx1"/>
                </a:solidFill>
                <a:latin typeface="+mn-lt"/>
                <a:cs typeface="Times New Roman" pitchFamily="18" charset="0"/>
              </a:defRPr>
            </a:lvl1pPr>
            <a:lvl2pPr algn="just">
              <a:defRPr/>
            </a:lvl2pPr>
            <a:lvl3pPr algn="just">
              <a:defRPr/>
            </a:lvl3pPr>
          </a:lstStyle>
          <a:p>
            <a:pPr lvl="0"/>
            <a:r>
              <a:rPr lang="en-US" smtClean="0"/>
              <a:t>Click to edit Master text styles</a:t>
            </a:r>
          </a:p>
        </p:txBody>
      </p:sp>
      <p:sp>
        <p:nvSpPr>
          <p:cNvPr id="6" name="Warn"/>
          <p:cNvSpPr>
            <a:spLocks noGrp="1"/>
          </p:cNvSpPr>
          <p:nvPr>
            <p:ph type="body" sz="quarter" idx="13" hasCustomPrompt="1"/>
          </p:nvPr>
        </p:nvSpPr>
        <p:spPr>
          <a:xfrm>
            <a:off x="250825" y="3068638"/>
            <a:ext cx="8642350" cy="576262"/>
          </a:xfrm>
          <a:prstGeom prst="rect">
            <a:avLst/>
          </a:prstGeom>
          <a:noFill/>
          <a:ln w="12700">
            <a:solidFill>
              <a:srgbClr val="FF0000"/>
            </a:solidFill>
          </a:ln>
        </p:spPr>
        <p:txBody>
          <a:bodyPr anchor="ctr">
            <a:normAutofit/>
          </a:bodyPr>
          <a:lstStyle>
            <a:lvl1pPr marL="0" indent="0" algn="ctr">
              <a:buNone/>
              <a:defRPr sz="1600">
                <a:solidFill>
                  <a:srgbClr val="FF0000"/>
                </a:solidFill>
                <a:latin typeface="Times New Roman" pitchFamily="18" charset="0"/>
                <a:cs typeface="Times New Roman" pitchFamily="18" charset="0"/>
              </a:defRPr>
            </a:lvl1pPr>
            <a:lvl2pPr marL="457200" indent="0">
              <a:buNone/>
              <a:defRPr sz="1800">
                <a:solidFill>
                  <a:srgbClr val="FF0000"/>
                </a:solidFill>
              </a:defRPr>
            </a:lvl2pPr>
            <a:lvl3pPr>
              <a:defRPr sz="1800">
                <a:solidFill>
                  <a:srgbClr val="FF0000"/>
                </a:solidFill>
              </a:defRPr>
            </a:lvl3pPr>
            <a:lvl4pPr>
              <a:defRPr sz="1800">
                <a:solidFill>
                  <a:srgbClr val="FF0000"/>
                </a:solidFill>
              </a:defRPr>
            </a:lvl4pPr>
            <a:lvl5pPr>
              <a:defRPr sz="1800">
                <a:solidFill>
                  <a:srgbClr val="FF0000"/>
                </a:solidFill>
              </a:defRPr>
            </a:lvl5pPr>
          </a:lstStyle>
          <a:p>
            <a:pPr lvl="0"/>
            <a:r>
              <a:rPr lang="en-US" smtClean="0"/>
              <a:t>Warning</a:t>
            </a:r>
            <a:endParaRPr lang="el-GR"/>
          </a:p>
        </p:txBody>
      </p:sp>
      <p:sp>
        <p:nvSpPr>
          <p:cNvPr id="7" name="RepTitle"/>
          <p:cNvSpPr>
            <a:spLocks noGrp="1"/>
          </p:cNvSpPr>
          <p:nvPr>
            <p:ph sz="quarter" idx="14" hasCustomPrompt="1"/>
          </p:nvPr>
        </p:nvSpPr>
        <p:spPr>
          <a:xfrm>
            <a:off x="0" y="2523"/>
            <a:ext cx="9144000" cy="228254"/>
          </a:xfrm>
          <a:noFill/>
          <a:ln>
            <a:noFill/>
          </a:ln>
        </p:spPr>
        <p:txBody>
          <a:bodyPr>
            <a:noAutofit/>
          </a:bodyPr>
          <a:lstStyle>
            <a:lvl1pPr marL="114300" indent="0">
              <a:buNone/>
              <a:defRPr sz="1200">
                <a:solidFill>
                  <a:schemeClr val="bg1">
                    <a:lumMod val="65000"/>
                  </a:schemeClr>
                </a:solidFill>
              </a:defRPr>
            </a:lvl1pPr>
          </a:lstStyle>
          <a:p>
            <a:pPr lvl="0"/>
            <a:r>
              <a:rPr lang="en-US" sz="1200" smtClean="0"/>
              <a:t>Report Title</a:t>
            </a:r>
            <a:endParaRPr lang="el-GR"/>
          </a:p>
        </p:txBody>
      </p:sp>
      <p:sp>
        <p:nvSpPr>
          <p:cNvPr id="8" name="MetaFoot"/>
          <p:cNvSpPr>
            <a:spLocks noGrp="1"/>
          </p:cNvSpPr>
          <p:nvPr>
            <p:ph sz="quarter" idx="15"/>
          </p:nvPr>
        </p:nvSpPr>
        <p:spPr>
          <a:xfrm>
            <a:off x="2557" y="6669360"/>
            <a:ext cx="6121251" cy="188640"/>
          </a:xfrm>
        </p:spPr>
        <p:txBody>
          <a:bodyPr anchor="ctr">
            <a:noAutofit/>
          </a:bodyPr>
          <a:lstStyle>
            <a:lvl1pPr marL="114300" marR="0" indent="0" algn="l" defTabSz="914400" rtl="0" eaLnBrk="1" fontAlgn="auto" latinLnBrk="0" hangingPunct="1">
              <a:lnSpc>
                <a:spcPct val="100000"/>
              </a:lnSpc>
              <a:spcBef>
                <a:spcPct val="20000"/>
              </a:spcBef>
              <a:spcAft>
                <a:spcPct val="0"/>
              </a:spcAft>
              <a:buClr>
                <a:schemeClr val="accent1"/>
              </a:buClr>
              <a:buSzTx/>
              <a:buFont typeface="Arial" pitchFamily="34" charset="0"/>
              <a:buNone/>
              <a:defRPr lang="el-GR" sz="1000">
                <a:solidFill>
                  <a:srgbClr val="7F7F7F"/>
                </a:solidFill>
                <a:cs typeface="Angsana New" panose="02020603050405020304" pitchFamily="18" charset="-34"/>
              </a:defRPr>
            </a:lvl1pPr>
          </a:lstStyle>
          <a:p>
            <a:pPr marL="114300" marR="0" lvl="0" indent="0" algn="l" defTabSz="914400" rtl="0" eaLnBrk="1" fontAlgn="auto" latinLnBrk="0" hangingPunct="1">
              <a:lnSpc>
                <a:spcPct val="100000"/>
              </a:lnSpc>
              <a:spcBef>
                <a:spcPct val="20000"/>
              </a:spcBef>
              <a:spcAft>
                <a:spcPct val="0"/>
              </a:spcAft>
              <a:buClr>
                <a:schemeClr val="accent1"/>
              </a:buClr>
              <a:buSzTx/>
              <a:buFont typeface="Arial" pitchFamily="34" charset="0"/>
              <a:buNone/>
              <a:defRPr/>
            </a:pPr>
            <a:endParaRPr lang="el-GR" smtClean="0"/>
          </a:p>
        </p:txBody>
      </p:sp>
    </p:spTree>
    <p:extLst>
      <p:ext uri="{BB962C8B-B14F-4D97-AF65-F5344CB8AC3E}">
        <p14:creationId xmlns:p14="http://schemas.microsoft.com/office/powerpoint/2010/main" val="66323518"/>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PreCont">
    <p:spTree>
      <p:nvGrpSpPr>
        <p:cNvPr id="1" name=""/>
        <p:cNvGrpSpPr/>
        <p:nvPr/>
      </p:nvGrpSpPr>
      <p:grpSpPr>
        <a:xfrm>
          <a:off x="0" y="0"/>
          <a:ext cx="0" cy="0"/>
          <a:chOff x="0" y="0"/>
          <a:chExt cx="0" cy="0"/>
        </a:xfrm>
      </p:grpSpPr>
      <p:sp>
        <p:nvSpPr>
          <p:cNvPr id="2" name="Title"/>
          <p:cNvSpPr>
            <a:spLocks noGrp="1"/>
          </p:cNvSpPr>
          <p:nvPr>
            <p:ph type="title"/>
          </p:nvPr>
        </p:nvSpPr>
        <p:spPr>
          <a:xfrm>
            <a:off x="467544" y="217616"/>
            <a:ext cx="8229600" cy="547088"/>
          </a:xfrm>
          <a:prstGeom prst="rect">
            <a:avLst/>
          </a:prstGeom>
          <a:noFill/>
          <a:ln>
            <a:noFill/>
          </a:ln>
        </p:spPr>
        <p:style>
          <a:lnRef idx="2">
            <a:schemeClr val="accent4"/>
          </a:lnRef>
          <a:fillRef idx="1">
            <a:schemeClr val="lt1"/>
          </a:fillRef>
          <a:effectRef idx="0">
            <a:schemeClr val="accent4"/>
          </a:effectRef>
          <a:fontRef idx="none"/>
        </p:style>
        <p:txBody>
          <a:bodyPr>
            <a:normAutofit/>
          </a:bodyPr>
          <a:lstStyle>
            <a:lvl1pPr>
              <a:defRPr lang="el-GR" sz="1800" kern="1200" cap="none" spc="-100" baseline="0">
                <a:ln>
                  <a:noFill/>
                </a:ln>
                <a:solidFill>
                  <a:schemeClr val="tx1"/>
                </a:solidFill>
                <a:effectLst/>
                <a:latin typeface="+mn-lt"/>
                <a:ea typeface="+mj-ea"/>
                <a:cs typeface="Arial" pitchFamily="34" charset="0"/>
              </a:defRPr>
            </a:lvl1pPr>
          </a:lstStyle>
          <a:p>
            <a:r>
              <a:rPr lang="en-US" smtClean="0"/>
              <a:t>Click to edit Master title style</a:t>
            </a:r>
            <a:endParaRPr lang="el-GR"/>
          </a:p>
        </p:txBody>
      </p:sp>
      <p:sp>
        <p:nvSpPr>
          <p:cNvPr id="8" name="Warn"/>
          <p:cNvSpPr>
            <a:spLocks noGrp="1"/>
          </p:cNvSpPr>
          <p:nvPr>
            <p:ph type="body" sz="quarter" idx="13" hasCustomPrompt="1"/>
          </p:nvPr>
        </p:nvSpPr>
        <p:spPr>
          <a:xfrm>
            <a:off x="250825" y="3068638"/>
            <a:ext cx="8642350" cy="576262"/>
          </a:xfrm>
          <a:prstGeom prst="rect">
            <a:avLst/>
          </a:prstGeom>
          <a:noFill/>
          <a:ln w="12700">
            <a:solidFill>
              <a:srgbClr val="FF0000"/>
            </a:solidFill>
          </a:ln>
        </p:spPr>
        <p:txBody>
          <a:bodyPr anchor="ctr">
            <a:normAutofit/>
          </a:bodyPr>
          <a:lstStyle>
            <a:lvl1pPr marL="0" indent="0" algn="ctr">
              <a:buNone/>
              <a:defRPr sz="1600">
                <a:solidFill>
                  <a:srgbClr val="FF0000"/>
                </a:solidFill>
                <a:latin typeface="Times New Roman" pitchFamily="18" charset="0"/>
                <a:cs typeface="Times New Roman" pitchFamily="18" charset="0"/>
              </a:defRPr>
            </a:lvl1pPr>
            <a:lvl2pPr marL="457200" indent="0">
              <a:buNone/>
              <a:defRPr sz="1800">
                <a:solidFill>
                  <a:srgbClr val="FF0000"/>
                </a:solidFill>
              </a:defRPr>
            </a:lvl2pPr>
            <a:lvl3pPr>
              <a:defRPr sz="1800">
                <a:solidFill>
                  <a:srgbClr val="FF0000"/>
                </a:solidFill>
              </a:defRPr>
            </a:lvl3pPr>
            <a:lvl4pPr>
              <a:defRPr sz="1800">
                <a:solidFill>
                  <a:srgbClr val="FF0000"/>
                </a:solidFill>
              </a:defRPr>
            </a:lvl4pPr>
            <a:lvl5pPr>
              <a:defRPr sz="1800">
                <a:solidFill>
                  <a:srgbClr val="FF0000"/>
                </a:solidFill>
              </a:defRPr>
            </a:lvl5pPr>
          </a:lstStyle>
          <a:p>
            <a:pPr lvl="0"/>
            <a:r>
              <a:rPr lang="en-US" smtClean="0"/>
              <a:t>Warning</a:t>
            </a:r>
            <a:endParaRPr lang="el-GR"/>
          </a:p>
        </p:txBody>
      </p:sp>
      <p:sp>
        <p:nvSpPr>
          <p:cNvPr id="6" name="Pre"/>
          <p:cNvSpPr>
            <a:spLocks noGrp="1"/>
          </p:cNvSpPr>
          <p:nvPr>
            <p:ph sz="quarter" idx="14"/>
          </p:nvPr>
        </p:nvSpPr>
        <p:spPr>
          <a:xfrm>
            <a:off x="467544" y="836712"/>
            <a:ext cx="8207375" cy="648072"/>
          </a:xfrm>
          <a:noFill/>
          <a:ln>
            <a:noFill/>
          </a:ln>
        </p:spPr>
        <p:txBody>
          <a:bodyPr anchor="t">
            <a:normAutofit/>
          </a:bodyPr>
          <a:lstStyle>
            <a:lvl1pPr marL="114300" indent="0">
              <a:buNone/>
              <a:defRPr sz="1000">
                <a:solidFill>
                  <a:schemeClr val="tx1"/>
                </a:solidFill>
              </a:defRPr>
            </a:lvl1pPr>
          </a:lstStyle>
          <a:p>
            <a:pPr lvl="0"/>
            <a:r>
              <a:rPr lang="en-US" smtClean="0"/>
              <a:t>Click to edit Master text styles</a:t>
            </a:r>
          </a:p>
        </p:txBody>
      </p:sp>
      <p:sp>
        <p:nvSpPr>
          <p:cNvPr id="7" name="Cont1"/>
          <p:cNvSpPr>
            <a:spLocks noGrp="1"/>
          </p:cNvSpPr>
          <p:nvPr>
            <p:ph sz="quarter" idx="15"/>
          </p:nvPr>
        </p:nvSpPr>
        <p:spPr>
          <a:xfrm>
            <a:off x="467544" y="1556792"/>
            <a:ext cx="8207375" cy="4824536"/>
          </a:xfrm>
          <a:noFill/>
          <a:ln>
            <a:noFill/>
          </a:ln>
        </p:spPr>
        <p:txBody>
          <a:bodyPr>
            <a:normAutofit/>
          </a:bodyPr>
          <a:lstStyle>
            <a:lvl1pPr marL="114300" indent="0">
              <a:buNone/>
              <a:defRPr sz="1200"/>
            </a:lvl1pPr>
          </a:lstStyle>
          <a:p>
            <a:pPr lvl="0"/>
            <a:r>
              <a:rPr lang="en-US" smtClean="0"/>
              <a:t>Click to edit Master text styles</a:t>
            </a:r>
          </a:p>
        </p:txBody>
      </p:sp>
      <p:sp>
        <p:nvSpPr>
          <p:cNvPr id="10" name="RepTitle"/>
          <p:cNvSpPr>
            <a:spLocks noGrp="1"/>
          </p:cNvSpPr>
          <p:nvPr>
            <p:ph sz="quarter" idx="16" hasCustomPrompt="1"/>
          </p:nvPr>
        </p:nvSpPr>
        <p:spPr>
          <a:xfrm>
            <a:off x="0" y="2523"/>
            <a:ext cx="9144000" cy="228254"/>
          </a:xfrm>
          <a:noFill/>
          <a:ln>
            <a:noFill/>
          </a:ln>
        </p:spPr>
        <p:txBody>
          <a:bodyPr>
            <a:noAutofit/>
          </a:bodyPr>
          <a:lstStyle>
            <a:lvl1pPr marL="114300" indent="0">
              <a:buNone/>
              <a:defRPr sz="1200">
                <a:solidFill>
                  <a:schemeClr val="bg1">
                    <a:lumMod val="65000"/>
                  </a:schemeClr>
                </a:solidFill>
              </a:defRPr>
            </a:lvl1pPr>
          </a:lstStyle>
          <a:p>
            <a:pPr lvl="0"/>
            <a:r>
              <a:rPr lang="en-US" sz="1200" smtClean="0"/>
              <a:t>Report Title</a:t>
            </a:r>
            <a:endParaRPr lang="el-GR"/>
          </a:p>
        </p:txBody>
      </p:sp>
      <p:sp>
        <p:nvSpPr>
          <p:cNvPr id="9" name="MetaFoot"/>
          <p:cNvSpPr>
            <a:spLocks noGrp="1"/>
          </p:cNvSpPr>
          <p:nvPr>
            <p:ph sz="quarter" idx="17"/>
          </p:nvPr>
        </p:nvSpPr>
        <p:spPr>
          <a:xfrm>
            <a:off x="2557" y="6669360"/>
            <a:ext cx="6121251" cy="188640"/>
          </a:xfrm>
        </p:spPr>
        <p:txBody>
          <a:bodyPr anchor="ctr">
            <a:noAutofit/>
          </a:bodyPr>
          <a:lstStyle>
            <a:lvl1pPr marL="114300" marR="0" indent="0" algn="l" defTabSz="914400" rtl="0" eaLnBrk="1" fontAlgn="auto" latinLnBrk="0" hangingPunct="1">
              <a:lnSpc>
                <a:spcPct val="100000"/>
              </a:lnSpc>
              <a:spcBef>
                <a:spcPct val="20000"/>
              </a:spcBef>
              <a:spcAft>
                <a:spcPct val="0"/>
              </a:spcAft>
              <a:buClr>
                <a:schemeClr val="accent1"/>
              </a:buClr>
              <a:buSzTx/>
              <a:buFont typeface="Arial" pitchFamily="34" charset="0"/>
              <a:buNone/>
              <a:defRPr lang="el-GR" sz="1000">
                <a:solidFill>
                  <a:srgbClr val="7F7F7F"/>
                </a:solidFill>
                <a:cs typeface="Angsana New" panose="02020603050405020304" pitchFamily="18" charset="-34"/>
              </a:defRPr>
            </a:lvl1pPr>
          </a:lstStyle>
          <a:p>
            <a:pPr marL="114300" marR="0" lvl="0" indent="0" algn="l" defTabSz="914400" rtl="0" eaLnBrk="1" fontAlgn="auto" latinLnBrk="0" hangingPunct="1">
              <a:lnSpc>
                <a:spcPct val="100000"/>
              </a:lnSpc>
              <a:spcBef>
                <a:spcPct val="20000"/>
              </a:spcBef>
              <a:spcAft>
                <a:spcPct val="0"/>
              </a:spcAft>
              <a:buClr>
                <a:schemeClr val="accent1"/>
              </a:buClr>
              <a:buSzTx/>
              <a:buFont typeface="Arial" pitchFamily="34" charset="0"/>
              <a:buNone/>
              <a:defRPr/>
            </a:pPr>
            <a:endParaRPr lang="el-GR" smtClean="0"/>
          </a:p>
        </p:txBody>
      </p:sp>
    </p:spTree>
    <p:extLst>
      <p:ext uri="{BB962C8B-B14F-4D97-AF65-F5344CB8AC3E}">
        <p14:creationId xmlns:p14="http://schemas.microsoft.com/office/powerpoint/2010/main" val="2211204045"/>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ntCont">
    <p:spTree>
      <p:nvGrpSpPr>
        <p:cNvPr id="1" name=""/>
        <p:cNvGrpSpPr/>
        <p:nvPr/>
      </p:nvGrpSpPr>
      <p:grpSpPr>
        <a:xfrm>
          <a:off x="0" y="0"/>
          <a:ext cx="0" cy="0"/>
          <a:chOff x="0" y="0"/>
          <a:chExt cx="0" cy="0"/>
        </a:xfrm>
      </p:grpSpPr>
      <p:sp>
        <p:nvSpPr>
          <p:cNvPr id="2" name="Title"/>
          <p:cNvSpPr>
            <a:spLocks noGrp="1"/>
          </p:cNvSpPr>
          <p:nvPr>
            <p:ph type="title"/>
          </p:nvPr>
        </p:nvSpPr>
        <p:spPr>
          <a:xfrm>
            <a:off x="467544" y="217616"/>
            <a:ext cx="8229600" cy="547088"/>
          </a:xfrm>
          <a:prstGeom prst="rect">
            <a:avLst/>
          </a:prstGeom>
          <a:noFill/>
          <a:ln>
            <a:noFill/>
          </a:ln>
        </p:spPr>
        <p:style>
          <a:lnRef idx="2">
            <a:schemeClr val="accent4"/>
          </a:lnRef>
          <a:fillRef idx="1">
            <a:schemeClr val="lt1"/>
          </a:fillRef>
          <a:effectRef idx="0">
            <a:schemeClr val="accent4"/>
          </a:effectRef>
          <a:fontRef idx="none"/>
        </p:style>
        <p:txBody>
          <a:bodyPr>
            <a:normAutofit/>
          </a:bodyPr>
          <a:lstStyle>
            <a:lvl1pPr>
              <a:defRPr lang="en-US" sz="1800" kern="1200" cap="none" spc="-100" baseline="0" smtClean="0">
                <a:ln>
                  <a:noFill/>
                </a:ln>
                <a:solidFill>
                  <a:schemeClr val="tx1"/>
                </a:solidFill>
                <a:effectLst/>
                <a:latin typeface="+mn-lt"/>
                <a:ea typeface="+mj-ea"/>
                <a:cs typeface="Arial" pitchFamily="34" charset="0"/>
              </a:defRPr>
            </a:lvl1pPr>
          </a:lstStyle>
          <a:p>
            <a:r>
              <a:rPr lang="en-US" smtClean="0"/>
              <a:t>Click to edit Master title style</a:t>
            </a:r>
            <a:endParaRPr lang="el-GR"/>
          </a:p>
        </p:txBody>
      </p:sp>
      <p:sp>
        <p:nvSpPr>
          <p:cNvPr id="9" name="Cont1"/>
          <p:cNvSpPr>
            <a:spLocks noGrp="1"/>
          </p:cNvSpPr>
          <p:nvPr>
            <p:ph sz="quarter" idx="14"/>
          </p:nvPr>
        </p:nvSpPr>
        <p:spPr>
          <a:xfrm>
            <a:off x="467544" y="836712"/>
            <a:ext cx="8207375" cy="3096344"/>
          </a:xfrm>
        </p:spPr>
        <p:txBody>
          <a:bodyPr anchor="ctr">
            <a:normAutofit/>
          </a:bodyPr>
          <a:lstStyle>
            <a:lvl1pPr marL="114300" indent="0">
              <a:buNone/>
              <a:defRPr sz="1200"/>
            </a:lvl1pPr>
          </a:lstStyle>
          <a:p>
            <a:pPr lvl="0"/>
            <a:r>
              <a:rPr lang="en-US" smtClean="0"/>
              <a:t>Click to edit Master text styles</a:t>
            </a:r>
          </a:p>
        </p:txBody>
      </p:sp>
      <p:sp>
        <p:nvSpPr>
          <p:cNvPr id="10" name="PCont"/>
          <p:cNvSpPr>
            <a:spLocks noGrp="1"/>
          </p:cNvSpPr>
          <p:nvPr>
            <p:ph sz="quarter" idx="15"/>
          </p:nvPr>
        </p:nvSpPr>
        <p:spPr>
          <a:xfrm>
            <a:off x="467544" y="4005064"/>
            <a:ext cx="8207375" cy="2376264"/>
          </a:xfrm>
          <a:noFill/>
          <a:ln>
            <a:noFill/>
          </a:ln>
        </p:spPr>
        <p:txBody>
          <a:bodyPr anchor="t">
            <a:normAutofit/>
          </a:bodyPr>
          <a:lstStyle>
            <a:lvl1pPr marL="114300" indent="0">
              <a:buNone/>
              <a:defRPr sz="1000">
                <a:solidFill>
                  <a:schemeClr val="tx1"/>
                </a:solidFill>
              </a:defRPr>
            </a:lvl1pPr>
          </a:lstStyle>
          <a:p>
            <a:pPr lvl="0"/>
            <a:r>
              <a:rPr lang="en-US" smtClean="0"/>
              <a:t>Click to edit Master text styles</a:t>
            </a:r>
          </a:p>
        </p:txBody>
      </p:sp>
      <p:sp>
        <p:nvSpPr>
          <p:cNvPr id="6" name="Warn"/>
          <p:cNvSpPr>
            <a:spLocks noGrp="1"/>
          </p:cNvSpPr>
          <p:nvPr>
            <p:ph type="body" sz="quarter" idx="13" hasCustomPrompt="1"/>
          </p:nvPr>
        </p:nvSpPr>
        <p:spPr>
          <a:xfrm>
            <a:off x="250825" y="3068638"/>
            <a:ext cx="8642350" cy="576262"/>
          </a:xfrm>
          <a:prstGeom prst="rect">
            <a:avLst/>
          </a:prstGeom>
          <a:noFill/>
          <a:ln w="12700">
            <a:solidFill>
              <a:srgbClr val="FF0000"/>
            </a:solidFill>
          </a:ln>
        </p:spPr>
        <p:txBody>
          <a:bodyPr anchor="ctr">
            <a:normAutofit/>
          </a:bodyPr>
          <a:lstStyle>
            <a:lvl1pPr marL="0" indent="0" algn="ctr">
              <a:buNone/>
              <a:defRPr sz="1600">
                <a:solidFill>
                  <a:srgbClr val="FF0000"/>
                </a:solidFill>
                <a:latin typeface="Times New Roman" pitchFamily="18" charset="0"/>
                <a:cs typeface="Times New Roman" pitchFamily="18" charset="0"/>
              </a:defRPr>
            </a:lvl1pPr>
            <a:lvl2pPr marL="457200" indent="0">
              <a:buNone/>
              <a:defRPr sz="1800">
                <a:solidFill>
                  <a:srgbClr val="FF0000"/>
                </a:solidFill>
              </a:defRPr>
            </a:lvl2pPr>
            <a:lvl3pPr>
              <a:defRPr sz="1800">
                <a:solidFill>
                  <a:srgbClr val="FF0000"/>
                </a:solidFill>
              </a:defRPr>
            </a:lvl3pPr>
            <a:lvl4pPr>
              <a:defRPr sz="1800">
                <a:solidFill>
                  <a:srgbClr val="FF0000"/>
                </a:solidFill>
              </a:defRPr>
            </a:lvl4pPr>
            <a:lvl5pPr>
              <a:defRPr sz="1800">
                <a:solidFill>
                  <a:srgbClr val="FF0000"/>
                </a:solidFill>
              </a:defRPr>
            </a:lvl5pPr>
          </a:lstStyle>
          <a:p>
            <a:pPr lvl="0"/>
            <a:r>
              <a:rPr lang="en-US" smtClean="0"/>
              <a:t>Warning</a:t>
            </a:r>
            <a:endParaRPr lang="el-GR"/>
          </a:p>
        </p:txBody>
      </p:sp>
      <p:sp>
        <p:nvSpPr>
          <p:cNvPr id="8" name="RepTitle"/>
          <p:cNvSpPr>
            <a:spLocks noGrp="1"/>
          </p:cNvSpPr>
          <p:nvPr>
            <p:ph sz="quarter" idx="16" hasCustomPrompt="1"/>
          </p:nvPr>
        </p:nvSpPr>
        <p:spPr>
          <a:xfrm>
            <a:off x="0" y="2523"/>
            <a:ext cx="9144000" cy="228254"/>
          </a:xfrm>
          <a:noFill/>
          <a:ln>
            <a:noFill/>
          </a:ln>
        </p:spPr>
        <p:txBody>
          <a:bodyPr>
            <a:noAutofit/>
          </a:bodyPr>
          <a:lstStyle>
            <a:lvl1pPr marL="114300" indent="0">
              <a:buNone/>
              <a:defRPr sz="1200">
                <a:solidFill>
                  <a:schemeClr val="bg1">
                    <a:lumMod val="65000"/>
                  </a:schemeClr>
                </a:solidFill>
              </a:defRPr>
            </a:lvl1pPr>
          </a:lstStyle>
          <a:p>
            <a:pPr lvl="0"/>
            <a:r>
              <a:rPr lang="en-US" sz="1200" smtClean="0"/>
              <a:t>Report Title</a:t>
            </a:r>
            <a:endParaRPr lang="el-GR"/>
          </a:p>
        </p:txBody>
      </p:sp>
      <p:sp>
        <p:nvSpPr>
          <p:cNvPr id="11" name="MetaFoot"/>
          <p:cNvSpPr>
            <a:spLocks noGrp="1"/>
          </p:cNvSpPr>
          <p:nvPr>
            <p:ph sz="quarter" idx="17"/>
          </p:nvPr>
        </p:nvSpPr>
        <p:spPr>
          <a:xfrm>
            <a:off x="2557" y="6669360"/>
            <a:ext cx="6121251" cy="188640"/>
          </a:xfrm>
        </p:spPr>
        <p:txBody>
          <a:bodyPr anchor="ctr">
            <a:noAutofit/>
          </a:bodyPr>
          <a:lstStyle>
            <a:lvl1pPr marL="114300" marR="0" indent="0" algn="l" defTabSz="914400" rtl="0" eaLnBrk="1" fontAlgn="auto" latinLnBrk="0" hangingPunct="1">
              <a:lnSpc>
                <a:spcPct val="100000"/>
              </a:lnSpc>
              <a:spcBef>
                <a:spcPct val="20000"/>
              </a:spcBef>
              <a:spcAft>
                <a:spcPct val="0"/>
              </a:spcAft>
              <a:buClr>
                <a:schemeClr val="accent1"/>
              </a:buClr>
              <a:buSzTx/>
              <a:buFont typeface="Arial" pitchFamily="34" charset="0"/>
              <a:buNone/>
              <a:defRPr lang="el-GR" sz="1000">
                <a:solidFill>
                  <a:srgbClr val="7F7F7F"/>
                </a:solidFill>
                <a:cs typeface="Angsana New" panose="02020603050405020304" pitchFamily="18" charset="-34"/>
              </a:defRPr>
            </a:lvl1pPr>
          </a:lstStyle>
          <a:p>
            <a:pPr marL="114300" marR="0" lvl="0" indent="0" algn="l" defTabSz="914400" rtl="0" eaLnBrk="1" fontAlgn="auto" latinLnBrk="0" hangingPunct="1">
              <a:lnSpc>
                <a:spcPct val="100000"/>
              </a:lnSpc>
              <a:spcBef>
                <a:spcPct val="20000"/>
              </a:spcBef>
              <a:spcAft>
                <a:spcPct val="0"/>
              </a:spcAft>
              <a:buClr>
                <a:schemeClr val="accent1"/>
              </a:buClr>
              <a:buSzTx/>
              <a:buFont typeface="Arial" pitchFamily="34" charset="0"/>
              <a:buNone/>
              <a:defRPr/>
            </a:pPr>
            <a:endParaRPr lang="el-GR" smtClean="0"/>
          </a:p>
        </p:txBody>
      </p:sp>
    </p:spTree>
    <p:extLst>
      <p:ext uri="{BB962C8B-B14F-4D97-AF65-F5344CB8AC3E}">
        <p14:creationId xmlns:p14="http://schemas.microsoft.com/office/powerpoint/2010/main" val="1020346589"/>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reContCont">
    <p:spTree>
      <p:nvGrpSpPr>
        <p:cNvPr id="1" name=""/>
        <p:cNvGrpSpPr/>
        <p:nvPr/>
      </p:nvGrpSpPr>
      <p:grpSpPr>
        <a:xfrm>
          <a:off x="0" y="0"/>
          <a:ext cx="0" cy="0"/>
          <a:chOff x="0" y="0"/>
          <a:chExt cx="0" cy="0"/>
        </a:xfrm>
      </p:grpSpPr>
      <p:sp>
        <p:nvSpPr>
          <p:cNvPr id="2" name="Title"/>
          <p:cNvSpPr>
            <a:spLocks noGrp="1"/>
          </p:cNvSpPr>
          <p:nvPr>
            <p:ph type="title"/>
          </p:nvPr>
        </p:nvSpPr>
        <p:spPr>
          <a:xfrm>
            <a:off x="467544" y="217616"/>
            <a:ext cx="8229600" cy="547088"/>
          </a:xfrm>
          <a:prstGeom prst="rect">
            <a:avLst/>
          </a:prstGeom>
          <a:noFill/>
          <a:ln>
            <a:noFill/>
          </a:ln>
        </p:spPr>
        <p:style>
          <a:lnRef idx="2">
            <a:schemeClr val="accent4"/>
          </a:lnRef>
          <a:fillRef idx="1">
            <a:schemeClr val="lt1"/>
          </a:fillRef>
          <a:effectRef idx="0">
            <a:schemeClr val="accent4"/>
          </a:effectRef>
          <a:fontRef idx="none"/>
        </p:style>
        <p:txBody>
          <a:bodyPr>
            <a:normAutofit/>
          </a:bodyPr>
          <a:lstStyle>
            <a:lvl1pPr>
              <a:defRPr lang="en-US" sz="1800" kern="1200" cap="none" spc="-100" baseline="0" smtClean="0">
                <a:ln>
                  <a:noFill/>
                </a:ln>
                <a:solidFill>
                  <a:schemeClr val="tx1"/>
                </a:solidFill>
                <a:effectLst/>
                <a:latin typeface="+mn-lt"/>
                <a:ea typeface="+mj-ea"/>
                <a:cs typeface="Arial" pitchFamily="34" charset="0"/>
              </a:defRPr>
            </a:lvl1pPr>
          </a:lstStyle>
          <a:p>
            <a:r>
              <a:rPr lang="en-US" smtClean="0"/>
              <a:t>Click to edit Master title style</a:t>
            </a:r>
            <a:endParaRPr lang="el-GR"/>
          </a:p>
        </p:txBody>
      </p:sp>
      <p:sp>
        <p:nvSpPr>
          <p:cNvPr id="13" name="Pre"/>
          <p:cNvSpPr>
            <a:spLocks noGrp="1"/>
          </p:cNvSpPr>
          <p:nvPr>
            <p:ph sz="quarter" idx="16"/>
          </p:nvPr>
        </p:nvSpPr>
        <p:spPr>
          <a:xfrm>
            <a:off x="469081" y="836712"/>
            <a:ext cx="8207375" cy="648072"/>
          </a:xfrm>
          <a:noFill/>
          <a:ln>
            <a:noFill/>
          </a:ln>
        </p:spPr>
        <p:txBody>
          <a:bodyPr anchor="t">
            <a:normAutofit/>
          </a:bodyPr>
          <a:lstStyle>
            <a:lvl1pPr marL="114300" indent="0">
              <a:buNone/>
              <a:defRPr sz="1000"/>
            </a:lvl1pPr>
          </a:lstStyle>
          <a:p>
            <a:pPr lvl="0"/>
            <a:r>
              <a:rPr lang="en-US" smtClean="0"/>
              <a:t>Click to edit Master text styles</a:t>
            </a:r>
          </a:p>
        </p:txBody>
      </p:sp>
      <p:sp>
        <p:nvSpPr>
          <p:cNvPr id="7" name="Cont1"/>
          <p:cNvSpPr>
            <a:spLocks noGrp="1"/>
          </p:cNvSpPr>
          <p:nvPr>
            <p:ph sz="quarter" idx="15"/>
          </p:nvPr>
        </p:nvSpPr>
        <p:spPr>
          <a:xfrm>
            <a:off x="467544" y="1556792"/>
            <a:ext cx="8207375" cy="3240360"/>
          </a:xfrm>
        </p:spPr>
        <p:txBody>
          <a:bodyPr>
            <a:normAutofit/>
          </a:bodyPr>
          <a:lstStyle>
            <a:lvl1pPr marL="114300" indent="0">
              <a:buNone/>
              <a:defRPr sz="1200"/>
            </a:lvl1pPr>
          </a:lstStyle>
          <a:p>
            <a:pPr lvl="0"/>
            <a:r>
              <a:rPr lang="en-US" smtClean="0"/>
              <a:t>Click to edit Master text styles</a:t>
            </a:r>
          </a:p>
        </p:txBody>
      </p:sp>
      <p:sp>
        <p:nvSpPr>
          <p:cNvPr id="10" name="PCont"/>
          <p:cNvSpPr>
            <a:spLocks noGrp="1"/>
          </p:cNvSpPr>
          <p:nvPr>
            <p:ph sz="quarter" idx="14"/>
          </p:nvPr>
        </p:nvSpPr>
        <p:spPr>
          <a:xfrm>
            <a:off x="467544" y="4869160"/>
            <a:ext cx="8207375" cy="1512168"/>
          </a:xfrm>
          <a:noFill/>
          <a:ln>
            <a:noFill/>
          </a:ln>
        </p:spPr>
        <p:txBody>
          <a:bodyPr anchor="t">
            <a:normAutofit/>
          </a:bodyPr>
          <a:lstStyle>
            <a:lvl1pPr marL="114300" indent="0">
              <a:buNone/>
              <a:defRPr sz="1000">
                <a:solidFill>
                  <a:schemeClr val="tx1"/>
                </a:solidFill>
              </a:defRPr>
            </a:lvl1pPr>
          </a:lstStyle>
          <a:p>
            <a:pPr lvl="0"/>
            <a:r>
              <a:rPr lang="en-US" smtClean="0"/>
              <a:t>Click to edit Master text styles</a:t>
            </a:r>
          </a:p>
        </p:txBody>
      </p:sp>
      <p:sp>
        <p:nvSpPr>
          <p:cNvPr id="9" name="Warn"/>
          <p:cNvSpPr>
            <a:spLocks noGrp="1"/>
          </p:cNvSpPr>
          <p:nvPr>
            <p:ph type="body" sz="quarter" idx="13" hasCustomPrompt="1"/>
          </p:nvPr>
        </p:nvSpPr>
        <p:spPr>
          <a:xfrm>
            <a:off x="250825" y="3068638"/>
            <a:ext cx="8642350" cy="576262"/>
          </a:xfrm>
          <a:prstGeom prst="rect">
            <a:avLst/>
          </a:prstGeom>
          <a:noFill/>
          <a:ln w="12700">
            <a:solidFill>
              <a:srgbClr val="FF0000"/>
            </a:solidFill>
          </a:ln>
        </p:spPr>
        <p:txBody>
          <a:bodyPr anchor="ctr">
            <a:normAutofit/>
          </a:bodyPr>
          <a:lstStyle>
            <a:lvl1pPr marL="0" indent="0" algn="ctr">
              <a:buNone/>
              <a:defRPr sz="1600">
                <a:solidFill>
                  <a:srgbClr val="FF0000"/>
                </a:solidFill>
                <a:latin typeface="Times New Roman" pitchFamily="18" charset="0"/>
                <a:cs typeface="Times New Roman" pitchFamily="18" charset="0"/>
              </a:defRPr>
            </a:lvl1pPr>
            <a:lvl2pPr marL="457200" indent="0">
              <a:buNone/>
              <a:defRPr sz="1800">
                <a:solidFill>
                  <a:srgbClr val="FF0000"/>
                </a:solidFill>
              </a:defRPr>
            </a:lvl2pPr>
            <a:lvl3pPr>
              <a:defRPr sz="1800">
                <a:solidFill>
                  <a:srgbClr val="FF0000"/>
                </a:solidFill>
              </a:defRPr>
            </a:lvl3pPr>
            <a:lvl4pPr>
              <a:defRPr sz="1800">
                <a:solidFill>
                  <a:srgbClr val="FF0000"/>
                </a:solidFill>
              </a:defRPr>
            </a:lvl4pPr>
            <a:lvl5pPr>
              <a:defRPr sz="1800">
                <a:solidFill>
                  <a:srgbClr val="FF0000"/>
                </a:solidFill>
              </a:defRPr>
            </a:lvl5pPr>
          </a:lstStyle>
          <a:p>
            <a:pPr lvl="0"/>
            <a:r>
              <a:rPr lang="en-US" smtClean="0"/>
              <a:t>Warning</a:t>
            </a:r>
            <a:endParaRPr lang="el-GR"/>
          </a:p>
        </p:txBody>
      </p:sp>
      <p:sp>
        <p:nvSpPr>
          <p:cNvPr id="11" name="RepTitle"/>
          <p:cNvSpPr>
            <a:spLocks noGrp="1"/>
          </p:cNvSpPr>
          <p:nvPr>
            <p:ph sz="quarter" idx="17" hasCustomPrompt="1"/>
          </p:nvPr>
        </p:nvSpPr>
        <p:spPr>
          <a:xfrm>
            <a:off x="0" y="2523"/>
            <a:ext cx="9144000" cy="228254"/>
          </a:xfrm>
          <a:noFill/>
          <a:ln>
            <a:noFill/>
          </a:ln>
        </p:spPr>
        <p:txBody>
          <a:bodyPr>
            <a:noAutofit/>
          </a:bodyPr>
          <a:lstStyle>
            <a:lvl1pPr marL="114300" indent="0">
              <a:buNone/>
              <a:defRPr sz="1200">
                <a:solidFill>
                  <a:schemeClr val="bg1">
                    <a:lumMod val="65000"/>
                  </a:schemeClr>
                </a:solidFill>
              </a:defRPr>
            </a:lvl1pPr>
          </a:lstStyle>
          <a:p>
            <a:pPr lvl="0"/>
            <a:r>
              <a:rPr lang="en-US" sz="1200" smtClean="0"/>
              <a:t>Report Title</a:t>
            </a:r>
            <a:endParaRPr lang="el-GR"/>
          </a:p>
        </p:txBody>
      </p:sp>
      <p:sp>
        <p:nvSpPr>
          <p:cNvPr id="12" name="MetaFoot"/>
          <p:cNvSpPr>
            <a:spLocks noGrp="1"/>
          </p:cNvSpPr>
          <p:nvPr>
            <p:ph sz="quarter" idx="18"/>
          </p:nvPr>
        </p:nvSpPr>
        <p:spPr>
          <a:xfrm>
            <a:off x="2557" y="6669360"/>
            <a:ext cx="6121251" cy="188640"/>
          </a:xfrm>
        </p:spPr>
        <p:txBody>
          <a:bodyPr anchor="ctr">
            <a:noAutofit/>
          </a:bodyPr>
          <a:lstStyle>
            <a:lvl1pPr marL="114300" marR="0" indent="0" algn="l" defTabSz="914400" rtl="0" eaLnBrk="1" fontAlgn="auto" latinLnBrk="0" hangingPunct="1">
              <a:lnSpc>
                <a:spcPct val="100000"/>
              </a:lnSpc>
              <a:spcBef>
                <a:spcPct val="20000"/>
              </a:spcBef>
              <a:spcAft>
                <a:spcPct val="0"/>
              </a:spcAft>
              <a:buClr>
                <a:schemeClr val="accent1"/>
              </a:buClr>
              <a:buSzTx/>
              <a:buFont typeface="Arial" pitchFamily="34" charset="0"/>
              <a:buNone/>
              <a:defRPr lang="el-GR" sz="1000">
                <a:solidFill>
                  <a:srgbClr val="7F7F7F"/>
                </a:solidFill>
                <a:cs typeface="Angsana New" panose="02020603050405020304" pitchFamily="18" charset="-34"/>
              </a:defRPr>
            </a:lvl1pPr>
          </a:lstStyle>
          <a:p>
            <a:pPr marL="114300" marR="0" lvl="0" indent="0" algn="l" defTabSz="914400" rtl="0" eaLnBrk="1" fontAlgn="auto" latinLnBrk="0" hangingPunct="1">
              <a:lnSpc>
                <a:spcPct val="100000"/>
              </a:lnSpc>
              <a:spcBef>
                <a:spcPct val="20000"/>
              </a:spcBef>
              <a:spcAft>
                <a:spcPct val="0"/>
              </a:spcAft>
              <a:buClr>
                <a:schemeClr val="accent1"/>
              </a:buClr>
              <a:buSzTx/>
              <a:buFont typeface="Arial" pitchFamily="34" charset="0"/>
              <a:buNone/>
              <a:defRPr/>
            </a:pPr>
            <a:endParaRPr lang="el-GR" smtClean="0"/>
          </a:p>
        </p:txBody>
      </p:sp>
    </p:spTree>
    <p:extLst>
      <p:ext uri="{BB962C8B-B14F-4D97-AF65-F5344CB8AC3E}">
        <p14:creationId xmlns:p14="http://schemas.microsoft.com/office/powerpoint/2010/main" val="1442136787"/>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PreCont6">
    <p:spTree>
      <p:nvGrpSpPr>
        <p:cNvPr id="1" name=""/>
        <p:cNvGrpSpPr/>
        <p:nvPr/>
      </p:nvGrpSpPr>
      <p:grpSpPr>
        <a:xfrm>
          <a:off x="0" y="0"/>
          <a:ext cx="0" cy="0"/>
          <a:chOff x="0" y="0"/>
          <a:chExt cx="0" cy="0"/>
        </a:xfrm>
      </p:grpSpPr>
      <p:sp>
        <p:nvSpPr>
          <p:cNvPr id="2" name="Title"/>
          <p:cNvSpPr>
            <a:spLocks noGrp="1"/>
          </p:cNvSpPr>
          <p:nvPr>
            <p:ph type="title"/>
          </p:nvPr>
        </p:nvSpPr>
        <p:spPr>
          <a:xfrm>
            <a:off x="467544" y="217616"/>
            <a:ext cx="8229600" cy="547088"/>
          </a:xfrm>
          <a:prstGeom prst="rect">
            <a:avLst/>
          </a:prstGeom>
          <a:noFill/>
          <a:ln>
            <a:noFill/>
          </a:ln>
        </p:spPr>
        <p:style>
          <a:lnRef idx="2">
            <a:schemeClr val="accent4"/>
          </a:lnRef>
          <a:fillRef idx="1">
            <a:schemeClr val="lt1"/>
          </a:fillRef>
          <a:effectRef idx="0">
            <a:schemeClr val="accent4"/>
          </a:effectRef>
          <a:fontRef idx="none"/>
        </p:style>
        <p:txBody>
          <a:bodyPr>
            <a:normAutofit/>
          </a:bodyPr>
          <a:lstStyle>
            <a:lvl1pPr>
              <a:defRPr lang="en-US" sz="1800" kern="1200" cap="none" spc="-100" baseline="0" smtClean="0">
                <a:ln>
                  <a:noFill/>
                </a:ln>
                <a:solidFill>
                  <a:schemeClr val="tx1"/>
                </a:solidFill>
                <a:effectLst/>
                <a:latin typeface="+mn-lt"/>
                <a:ea typeface="+mj-ea"/>
                <a:cs typeface="Arial" pitchFamily="34" charset="0"/>
              </a:defRPr>
            </a:lvl1pPr>
          </a:lstStyle>
          <a:p>
            <a:r>
              <a:rPr lang="en-US" smtClean="0"/>
              <a:t>Click to edit Master title style</a:t>
            </a:r>
            <a:endParaRPr lang="el-GR"/>
          </a:p>
        </p:txBody>
      </p:sp>
      <p:sp>
        <p:nvSpPr>
          <p:cNvPr id="15" name="Pre"/>
          <p:cNvSpPr>
            <a:spLocks noGrp="1"/>
          </p:cNvSpPr>
          <p:nvPr>
            <p:ph sz="quarter" idx="14" hasCustomPrompt="1"/>
          </p:nvPr>
        </p:nvSpPr>
        <p:spPr>
          <a:xfrm>
            <a:off x="467544" y="836712"/>
            <a:ext cx="8207375" cy="576064"/>
          </a:xfrm>
          <a:noFill/>
          <a:ln>
            <a:noFill/>
          </a:ln>
        </p:spPr>
        <p:txBody>
          <a:bodyPr anchor="t"/>
          <a:lstStyle>
            <a:lvl1pPr marL="114300" indent="0">
              <a:buNone/>
              <a:defRPr sz="1000">
                <a:solidFill>
                  <a:schemeClr val="tx1"/>
                </a:solidFill>
              </a:defRPr>
            </a:lvl1pPr>
          </a:lstStyle>
          <a:p>
            <a:pPr lvl="0"/>
            <a:r>
              <a:rPr lang="en-US" smtClean="0"/>
              <a:t>Pre Comment</a:t>
            </a:r>
            <a:endParaRPr lang="el-GR"/>
          </a:p>
        </p:txBody>
      </p:sp>
      <p:sp>
        <p:nvSpPr>
          <p:cNvPr id="16" name="Cont1"/>
          <p:cNvSpPr>
            <a:spLocks noGrp="1"/>
          </p:cNvSpPr>
          <p:nvPr>
            <p:ph sz="quarter" idx="16"/>
          </p:nvPr>
        </p:nvSpPr>
        <p:spPr>
          <a:xfrm>
            <a:off x="403628" y="1473363"/>
            <a:ext cx="2734767" cy="2638290"/>
          </a:xfrm>
          <a:noFill/>
          <a:ln>
            <a:noFill/>
          </a:ln>
        </p:spPr>
        <p:txBody>
          <a:bodyPr anchor="ctr"/>
          <a:lstStyle>
            <a:lvl1pPr marL="114300" indent="0">
              <a:buNone/>
              <a:defRPr/>
            </a:lvl1pPr>
          </a:lstStyle>
          <a:p>
            <a:pPr lvl="0"/>
            <a:r>
              <a:rPr lang="en-US" smtClean="0"/>
              <a:t>Click to edit Master text styles</a:t>
            </a:r>
          </a:p>
        </p:txBody>
      </p:sp>
      <p:sp>
        <p:nvSpPr>
          <p:cNvPr id="17" name="Cont2"/>
          <p:cNvSpPr>
            <a:spLocks noGrp="1"/>
          </p:cNvSpPr>
          <p:nvPr>
            <p:ph sz="quarter" idx="18"/>
          </p:nvPr>
        </p:nvSpPr>
        <p:spPr>
          <a:xfrm>
            <a:off x="3178035" y="1476692"/>
            <a:ext cx="2734767" cy="2661589"/>
          </a:xfrm>
          <a:noFill/>
          <a:ln>
            <a:noFill/>
          </a:ln>
        </p:spPr>
        <p:txBody>
          <a:bodyPr anchor="ctr"/>
          <a:lstStyle>
            <a:lvl1pPr marL="114300" indent="0">
              <a:buNone/>
              <a:defRPr/>
            </a:lvl1pPr>
          </a:lstStyle>
          <a:p>
            <a:pPr lvl="0"/>
            <a:r>
              <a:rPr lang="en-US" smtClean="0"/>
              <a:t>Click to edit Master text styles</a:t>
            </a:r>
          </a:p>
        </p:txBody>
      </p:sp>
      <p:sp>
        <p:nvSpPr>
          <p:cNvPr id="18" name="Cont3"/>
          <p:cNvSpPr>
            <a:spLocks noGrp="1"/>
          </p:cNvSpPr>
          <p:nvPr>
            <p:ph sz="quarter" idx="19"/>
          </p:nvPr>
        </p:nvSpPr>
        <p:spPr>
          <a:xfrm>
            <a:off x="5962891" y="1481454"/>
            <a:ext cx="2734767" cy="2667626"/>
          </a:xfrm>
          <a:noFill/>
          <a:ln>
            <a:noFill/>
          </a:ln>
        </p:spPr>
        <p:txBody>
          <a:bodyPr anchor="ctr"/>
          <a:lstStyle>
            <a:lvl1pPr marL="114300" indent="0">
              <a:buNone/>
              <a:defRPr/>
            </a:lvl1pPr>
          </a:lstStyle>
          <a:p>
            <a:pPr lvl="0"/>
            <a:r>
              <a:rPr lang="en-US" smtClean="0"/>
              <a:t>Click to edit Master text styles</a:t>
            </a:r>
          </a:p>
        </p:txBody>
      </p:sp>
      <p:sp>
        <p:nvSpPr>
          <p:cNvPr id="19" name="Cont4"/>
          <p:cNvSpPr>
            <a:spLocks noGrp="1"/>
          </p:cNvSpPr>
          <p:nvPr>
            <p:ph sz="quarter" idx="20"/>
          </p:nvPr>
        </p:nvSpPr>
        <p:spPr>
          <a:xfrm>
            <a:off x="395536" y="4149080"/>
            <a:ext cx="2734767" cy="2664296"/>
          </a:xfrm>
          <a:noFill/>
          <a:ln>
            <a:noFill/>
          </a:ln>
        </p:spPr>
        <p:txBody>
          <a:bodyPr anchor="ctr"/>
          <a:lstStyle>
            <a:lvl1pPr marL="114300" indent="0">
              <a:buNone/>
              <a:defRPr/>
            </a:lvl1pPr>
          </a:lstStyle>
          <a:p>
            <a:pPr lvl="0"/>
            <a:r>
              <a:rPr lang="en-US" smtClean="0"/>
              <a:t>Click to edit Master text styles</a:t>
            </a:r>
          </a:p>
        </p:txBody>
      </p:sp>
      <p:sp>
        <p:nvSpPr>
          <p:cNvPr id="20" name="Cont5"/>
          <p:cNvSpPr>
            <a:spLocks noGrp="1"/>
          </p:cNvSpPr>
          <p:nvPr>
            <p:ph sz="quarter" idx="21"/>
          </p:nvPr>
        </p:nvSpPr>
        <p:spPr>
          <a:xfrm>
            <a:off x="3189201" y="4149080"/>
            <a:ext cx="2734767" cy="2664296"/>
          </a:xfrm>
          <a:noFill/>
          <a:ln>
            <a:noFill/>
          </a:ln>
        </p:spPr>
        <p:txBody>
          <a:bodyPr anchor="ctr"/>
          <a:lstStyle>
            <a:lvl1pPr marL="114300" indent="0">
              <a:buNone/>
              <a:defRPr/>
            </a:lvl1pPr>
          </a:lstStyle>
          <a:p>
            <a:pPr lvl="0"/>
            <a:r>
              <a:rPr lang="en-US" smtClean="0"/>
              <a:t>Click to edit Master text styles</a:t>
            </a:r>
          </a:p>
        </p:txBody>
      </p:sp>
      <p:sp>
        <p:nvSpPr>
          <p:cNvPr id="21" name="Cont6"/>
          <p:cNvSpPr>
            <a:spLocks noGrp="1"/>
          </p:cNvSpPr>
          <p:nvPr>
            <p:ph sz="quarter" idx="22"/>
          </p:nvPr>
        </p:nvSpPr>
        <p:spPr>
          <a:xfrm>
            <a:off x="5963608" y="4149080"/>
            <a:ext cx="2734767" cy="2664296"/>
          </a:xfrm>
          <a:noFill/>
          <a:ln>
            <a:noFill/>
          </a:ln>
        </p:spPr>
        <p:txBody>
          <a:bodyPr anchor="ctr"/>
          <a:lstStyle>
            <a:lvl1pPr marL="114300" indent="0">
              <a:buNone/>
              <a:defRPr/>
            </a:lvl1pPr>
          </a:lstStyle>
          <a:p>
            <a:pPr lvl="0"/>
            <a:r>
              <a:rPr lang="en-US" smtClean="0"/>
              <a:t>Click to edit Master text styles</a:t>
            </a:r>
          </a:p>
        </p:txBody>
      </p:sp>
      <p:sp>
        <p:nvSpPr>
          <p:cNvPr id="11" name="Warn"/>
          <p:cNvSpPr>
            <a:spLocks noGrp="1"/>
          </p:cNvSpPr>
          <p:nvPr>
            <p:ph type="body" sz="quarter" idx="13" hasCustomPrompt="1"/>
          </p:nvPr>
        </p:nvSpPr>
        <p:spPr>
          <a:xfrm>
            <a:off x="250825" y="3068638"/>
            <a:ext cx="8642350" cy="576262"/>
          </a:xfrm>
          <a:prstGeom prst="rect">
            <a:avLst/>
          </a:prstGeom>
          <a:noFill/>
          <a:ln w="12700">
            <a:solidFill>
              <a:srgbClr val="FF0000"/>
            </a:solidFill>
          </a:ln>
        </p:spPr>
        <p:txBody>
          <a:bodyPr anchor="ctr">
            <a:normAutofit/>
          </a:bodyPr>
          <a:lstStyle>
            <a:lvl1pPr marL="0" indent="0" algn="ctr">
              <a:buNone/>
              <a:defRPr sz="1600">
                <a:solidFill>
                  <a:srgbClr val="FF0000"/>
                </a:solidFill>
                <a:latin typeface="Times New Roman" pitchFamily="18" charset="0"/>
                <a:cs typeface="Times New Roman" pitchFamily="18" charset="0"/>
              </a:defRPr>
            </a:lvl1pPr>
            <a:lvl2pPr marL="457200" indent="0">
              <a:buNone/>
              <a:defRPr sz="1800">
                <a:solidFill>
                  <a:srgbClr val="FF0000"/>
                </a:solidFill>
              </a:defRPr>
            </a:lvl2pPr>
            <a:lvl3pPr>
              <a:defRPr sz="1800">
                <a:solidFill>
                  <a:srgbClr val="FF0000"/>
                </a:solidFill>
              </a:defRPr>
            </a:lvl3pPr>
            <a:lvl4pPr>
              <a:defRPr sz="1800">
                <a:solidFill>
                  <a:srgbClr val="FF0000"/>
                </a:solidFill>
              </a:defRPr>
            </a:lvl4pPr>
            <a:lvl5pPr>
              <a:defRPr sz="1800">
                <a:solidFill>
                  <a:srgbClr val="FF0000"/>
                </a:solidFill>
              </a:defRPr>
            </a:lvl5pPr>
          </a:lstStyle>
          <a:p>
            <a:pPr lvl="0"/>
            <a:r>
              <a:rPr lang="en-US" smtClean="0"/>
              <a:t>Warning</a:t>
            </a:r>
            <a:endParaRPr lang="el-GR"/>
          </a:p>
        </p:txBody>
      </p:sp>
      <p:sp>
        <p:nvSpPr>
          <p:cNvPr id="13" name="RepTitle"/>
          <p:cNvSpPr>
            <a:spLocks noGrp="1"/>
          </p:cNvSpPr>
          <p:nvPr>
            <p:ph sz="quarter" idx="23" hasCustomPrompt="1"/>
          </p:nvPr>
        </p:nvSpPr>
        <p:spPr>
          <a:xfrm>
            <a:off x="0" y="2523"/>
            <a:ext cx="9144000" cy="228254"/>
          </a:xfrm>
          <a:noFill/>
          <a:ln>
            <a:noFill/>
          </a:ln>
        </p:spPr>
        <p:txBody>
          <a:bodyPr>
            <a:noAutofit/>
          </a:bodyPr>
          <a:lstStyle>
            <a:lvl1pPr marL="114300" indent="0">
              <a:buNone/>
              <a:defRPr sz="1200">
                <a:solidFill>
                  <a:schemeClr val="bg1">
                    <a:lumMod val="65000"/>
                  </a:schemeClr>
                </a:solidFill>
              </a:defRPr>
            </a:lvl1pPr>
          </a:lstStyle>
          <a:p>
            <a:pPr lvl="0"/>
            <a:r>
              <a:rPr lang="en-US" sz="1200" smtClean="0"/>
              <a:t>Report Title</a:t>
            </a:r>
            <a:endParaRPr lang="el-GR"/>
          </a:p>
        </p:txBody>
      </p:sp>
      <p:sp>
        <p:nvSpPr>
          <p:cNvPr id="14" name="MetaFoot"/>
          <p:cNvSpPr>
            <a:spLocks noGrp="1"/>
          </p:cNvSpPr>
          <p:nvPr>
            <p:ph sz="quarter" idx="15"/>
          </p:nvPr>
        </p:nvSpPr>
        <p:spPr>
          <a:xfrm>
            <a:off x="2557" y="6669360"/>
            <a:ext cx="6121251" cy="188640"/>
          </a:xfrm>
        </p:spPr>
        <p:txBody>
          <a:bodyPr anchor="ctr">
            <a:noAutofit/>
          </a:bodyPr>
          <a:lstStyle>
            <a:lvl1pPr marL="114300" marR="0" indent="0" algn="l" defTabSz="914400" rtl="0" eaLnBrk="1" fontAlgn="auto" latinLnBrk="0" hangingPunct="1">
              <a:lnSpc>
                <a:spcPct val="100000"/>
              </a:lnSpc>
              <a:spcBef>
                <a:spcPct val="20000"/>
              </a:spcBef>
              <a:spcAft>
                <a:spcPct val="0"/>
              </a:spcAft>
              <a:buClr>
                <a:schemeClr val="accent1"/>
              </a:buClr>
              <a:buSzTx/>
              <a:buFont typeface="Arial" pitchFamily="34" charset="0"/>
              <a:buNone/>
              <a:defRPr lang="el-GR" sz="1000">
                <a:solidFill>
                  <a:srgbClr val="7F7F7F"/>
                </a:solidFill>
                <a:cs typeface="Angsana New" panose="02020603050405020304" pitchFamily="18" charset="-34"/>
              </a:defRPr>
            </a:lvl1pPr>
          </a:lstStyle>
          <a:p>
            <a:pPr marL="114300" marR="0" lvl="0" indent="0" algn="l" defTabSz="914400" rtl="0" eaLnBrk="1" fontAlgn="auto" latinLnBrk="0" hangingPunct="1">
              <a:lnSpc>
                <a:spcPct val="100000"/>
              </a:lnSpc>
              <a:spcBef>
                <a:spcPct val="20000"/>
              </a:spcBef>
              <a:spcAft>
                <a:spcPct val="0"/>
              </a:spcAft>
              <a:buClr>
                <a:schemeClr val="accent1"/>
              </a:buClr>
              <a:buSzTx/>
              <a:buFont typeface="Arial" pitchFamily="34" charset="0"/>
              <a:buNone/>
              <a:defRPr/>
            </a:pPr>
            <a:endParaRPr lang="el-GR" smtClean="0"/>
          </a:p>
        </p:txBody>
      </p:sp>
    </p:spTree>
    <p:extLst>
      <p:ext uri="{BB962C8B-B14F-4D97-AF65-F5344CB8AC3E}">
        <p14:creationId xmlns:p14="http://schemas.microsoft.com/office/powerpoint/2010/main" val="1791273908"/>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6">
    <p:spTree>
      <p:nvGrpSpPr>
        <p:cNvPr id="1" name=""/>
        <p:cNvGrpSpPr/>
        <p:nvPr/>
      </p:nvGrpSpPr>
      <p:grpSpPr>
        <a:xfrm>
          <a:off x="0" y="0"/>
          <a:ext cx="0" cy="0"/>
          <a:chOff x="0" y="0"/>
          <a:chExt cx="0" cy="0"/>
        </a:xfrm>
      </p:grpSpPr>
      <p:sp>
        <p:nvSpPr>
          <p:cNvPr id="2" name="Title"/>
          <p:cNvSpPr>
            <a:spLocks noGrp="1"/>
          </p:cNvSpPr>
          <p:nvPr>
            <p:ph type="title"/>
          </p:nvPr>
        </p:nvSpPr>
        <p:spPr>
          <a:xfrm>
            <a:off x="467544" y="217616"/>
            <a:ext cx="8229600" cy="547088"/>
          </a:xfrm>
          <a:prstGeom prst="rect">
            <a:avLst/>
          </a:prstGeom>
          <a:noFill/>
          <a:ln>
            <a:noFill/>
          </a:ln>
        </p:spPr>
        <p:style>
          <a:lnRef idx="2">
            <a:schemeClr val="accent4"/>
          </a:lnRef>
          <a:fillRef idx="1">
            <a:schemeClr val="lt1"/>
          </a:fillRef>
          <a:effectRef idx="0">
            <a:schemeClr val="accent4"/>
          </a:effectRef>
          <a:fontRef idx="none"/>
        </p:style>
        <p:txBody>
          <a:bodyPr>
            <a:normAutofit/>
          </a:bodyPr>
          <a:lstStyle>
            <a:lvl1pPr>
              <a:defRPr lang="en-US" sz="1800" kern="1200" cap="none" spc="-100" baseline="0" smtClean="0">
                <a:ln>
                  <a:noFill/>
                </a:ln>
                <a:solidFill>
                  <a:schemeClr val="tx1"/>
                </a:solidFill>
                <a:effectLst/>
                <a:latin typeface="+mn-lt"/>
                <a:ea typeface="+mj-ea"/>
                <a:cs typeface="Arial" pitchFamily="34" charset="0"/>
              </a:defRPr>
            </a:lvl1pPr>
          </a:lstStyle>
          <a:p>
            <a:r>
              <a:rPr lang="en-US" smtClean="0"/>
              <a:t>Click to edit Master title style</a:t>
            </a:r>
            <a:endParaRPr lang="el-GR"/>
          </a:p>
        </p:txBody>
      </p:sp>
      <p:sp>
        <p:nvSpPr>
          <p:cNvPr id="15" name="Cont1"/>
          <p:cNvSpPr>
            <a:spLocks noGrp="1"/>
          </p:cNvSpPr>
          <p:nvPr>
            <p:ph sz="quarter" idx="16"/>
          </p:nvPr>
        </p:nvSpPr>
        <p:spPr>
          <a:xfrm>
            <a:off x="404345" y="852896"/>
            <a:ext cx="2734767" cy="2848645"/>
          </a:xfrm>
          <a:noFill/>
          <a:ln>
            <a:noFill/>
          </a:ln>
        </p:spPr>
        <p:txBody>
          <a:bodyPr anchor="ctr"/>
          <a:lstStyle>
            <a:lvl1pPr marL="114300" indent="0">
              <a:buNone/>
              <a:defRPr/>
            </a:lvl1pPr>
          </a:lstStyle>
          <a:p>
            <a:pPr lvl="0"/>
            <a:r>
              <a:rPr lang="en-US" smtClean="0"/>
              <a:t>Click to edit Master text styles</a:t>
            </a:r>
          </a:p>
        </p:txBody>
      </p:sp>
      <p:sp>
        <p:nvSpPr>
          <p:cNvPr id="16" name="Cont2"/>
          <p:cNvSpPr>
            <a:spLocks noGrp="1"/>
          </p:cNvSpPr>
          <p:nvPr>
            <p:ph sz="quarter" idx="18"/>
          </p:nvPr>
        </p:nvSpPr>
        <p:spPr>
          <a:xfrm>
            <a:off x="3186844" y="840042"/>
            <a:ext cx="2734767" cy="2873802"/>
          </a:xfrm>
          <a:noFill/>
          <a:ln>
            <a:noFill/>
          </a:ln>
        </p:spPr>
        <p:txBody>
          <a:bodyPr anchor="ctr"/>
          <a:lstStyle>
            <a:lvl1pPr marL="114300" indent="0">
              <a:buNone/>
              <a:defRPr/>
            </a:lvl1pPr>
          </a:lstStyle>
          <a:p>
            <a:pPr lvl="0"/>
            <a:r>
              <a:rPr lang="en-US" smtClean="0"/>
              <a:t>Click to edit Master text styles</a:t>
            </a:r>
          </a:p>
        </p:txBody>
      </p:sp>
      <p:sp>
        <p:nvSpPr>
          <p:cNvPr id="17" name="Cont3"/>
          <p:cNvSpPr>
            <a:spLocks noGrp="1"/>
          </p:cNvSpPr>
          <p:nvPr>
            <p:ph sz="quarter" idx="19"/>
          </p:nvPr>
        </p:nvSpPr>
        <p:spPr>
          <a:xfrm>
            <a:off x="5971700" y="836712"/>
            <a:ext cx="2734767" cy="2880320"/>
          </a:xfrm>
          <a:noFill/>
          <a:ln>
            <a:noFill/>
          </a:ln>
        </p:spPr>
        <p:txBody>
          <a:bodyPr anchor="ctr"/>
          <a:lstStyle>
            <a:lvl1pPr marL="114300" indent="0">
              <a:buNone/>
              <a:defRPr/>
            </a:lvl1pPr>
          </a:lstStyle>
          <a:p>
            <a:pPr lvl="0"/>
            <a:r>
              <a:rPr lang="en-US" smtClean="0"/>
              <a:t>Click to edit Master text styles</a:t>
            </a:r>
          </a:p>
        </p:txBody>
      </p:sp>
      <p:sp>
        <p:nvSpPr>
          <p:cNvPr id="18" name="Cont4"/>
          <p:cNvSpPr>
            <a:spLocks noGrp="1"/>
          </p:cNvSpPr>
          <p:nvPr>
            <p:ph sz="quarter" idx="20"/>
          </p:nvPr>
        </p:nvSpPr>
        <p:spPr>
          <a:xfrm>
            <a:off x="403628" y="3717032"/>
            <a:ext cx="2734767" cy="2880320"/>
          </a:xfrm>
          <a:noFill/>
          <a:ln>
            <a:noFill/>
          </a:ln>
        </p:spPr>
        <p:txBody>
          <a:bodyPr anchor="ctr"/>
          <a:lstStyle>
            <a:lvl1pPr marL="114300" indent="0">
              <a:buNone/>
              <a:defRPr/>
            </a:lvl1pPr>
          </a:lstStyle>
          <a:p>
            <a:pPr lvl="0"/>
            <a:r>
              <a:rPr lang="en-US" smtClean="0"/>
              <a:t>Click to edit Master text styles</a:t>
            </a:r>
          </a:p>
        </p:txBody>
      </p:sp>
      <p:sp>
        <p:nvSpPr>
          <p:cNvPr id="19" name="Cont5"/>
          <p:cNvSpPr>
            <a:spLocks noGrp="1"/>
          </p:cNvSpPr>
          <p:nvPr>
            <p:ph sz="quarter" idx="21"/>
          </p:nvPr>
        </p:nvSpPr>
        <p:spPr>
          <a:xfrm>
            <a:off x="3197293" y="3717032"/>
            <a:ext cx="2734767" cy="2880320"/>
          </a:xfrm>
          <a:noFill/>
          <a:ln>
            <a:noFill/>
          </a:ln>
        </p:spPr>
        <p:txBody>
          <a:bodyPr anchor="ctr"/>
          <a:lstStyle>
            <a:lvl1pPr marL="114300" indent="0">
              <a:buNone/>
              <a:defRPr/>
            </a:lvl1pPr>
          </a:lstStyle>
          <a:p>
            <a:pPr lvl="0"/>
            <a:r>
              <a:rPr lang="en-US" smtClean="0"/>
              <a:t>Click to edit Master text styles</a:t>
            </a:r>
          </a:p>
        </p:txBody>
      </p:sp>
      <p:sp>
        <p:nvSpPr>
          <p:cNvPr id="20" name="Cont6"/>
          <p:cNvSpPr>
            <a:spLocks noGrp="1"/>
          </p:cNvSpPr>
          <p:nvPr>
            <p:ph sz="quarter" idx="22"/>
          </p:nvPr>
        </p:nvSpPr>
        <p:spPr>
          <a:xfrm>
            <a:off x="5971700" y="3717032"/>
            <a:ext cx="2734767" cy="2880320"/>
          </a:xfrm>
          <a:noFill/>
          <a:ln>
            <a:noFill/>
          </a:ln>
        </p:spPr>
        <p:txBody>
          <a:bodyPr anchor="ctr"/>
          <a:lstStyle>
            <a:lvl1pPr marL="114300" indent="0">
              <a:buNone/>
              <a:defRPr/>
            </a:lvl1pPr>
          </a:lstStyle>
          <a:p>
            <a:pPr lvl="0"/>
            <a:r>
              <a:rPr lang="en-US" smtClean="0"/>
              <a:t>Click to edit Master text styles</a:t>
            </a:r>
          </a:p>
        </p:txBody>
      </p:sp>
      <p:sp>
        <p:nvSpPr>
          <p:cNvPr id="10" name="Warn"/>
          <p:cNvSpPr>
            <a:spLocks noGrp="1"/>
          </p:cNvSpPr>
          <p:nvPr>
            <p:ph type="body" sz="quarter" idx="13" hasCustomPrompt="1"/>
          </p:nvPr>
        </p:nvSpPr>
        <p:spPr>
          <a:xfrm>
            <a:off x="250825" y="3068638"/>
            <a:ext cx="8642350" cy="576262"/>
          </a:xfrm>
          <a:prstGeom prst="rect">
            <a:avLst/>
          </a:prstGeom>
          <a:noFill/>
          <a:ln w="12700">
            <a:solidFill>
              <a:srgbClr val="FF0000"/>
            </a:solidFill>
          </a:ln>
        </p:spPr>
        <p:txBody>
          <a:bodyPr anchor="ctr">
            <a:normAutofit/>
          </a:bodyPr>
          <a:lstStyle>
            <a:lvl1pPr marL="0" indent="0" algn="ctr">
              <a:buNone/>
              <a:defRPr sz="1600">
                <a:solidFill>
                  <a:srgbClr val="FF0000"/>
                </a:solidFill>
                <a:latin typeface="Times New Roman" pitchFamily="18" charset="0"/>
                <a:cs typeface="Times New Roman" pitchFamily="18" charset="0"/>
              </a:defRPr>
            </a:lvl1pPr>
            <a:lvl2pPr marL="457200" indent="0">
              <a:buNone/>
              <a:defRPr sz="1800">
                <a:solidFill>
                  <a:srgbClr val="FF0000"/>
                </a:solidFill>
              </a:defRPr>
            </a:lvl2pPr>
            <a:lvl3pPr>
              <a:defRPr sz="1800">
                <a:solidFill>
                  <a:srgbClr val="FF0000"/>
                </a:solidFill>
              </a:defRPr>
            </a:lvl3pPr>
            <a:lvl4pPr>
              <a:defRPr sz="1800">
                <a:solidFill>
                  <a:srgbClr val="FF0000"/>
                </a:solidFill>
              </a:defRPr>
            </a:lvl4pPr>
            <a:lvl5pPr>
              <a:defRPr sz="1800">
                <a:solidFill>
                  <a:srgbClr val="FF0000"/>
                </a:solidFill>
              </a:defRPr>
            </a:lvl5pPr>
          </a:lstStyle>
          <a:p>
            <a:pPr lvl="0"/>
            <a:r>
              <a:rPr lang="en-US" smtClean="0"/>
              <a:t>Warning</a:t>
            </a:r>
            <a:endParaRPr lang="el-GR"/>
          </a:p>
        </p:txBody>
      </p:sp>
      <p:sp>
        <p:nvSpPr>
          <p:cNvPr id="12" name="RepTitle"/>
          <p:cNvSpPr>
            <a:spLocks noGrp="1"/>
          </p:cNvSpPr>
          <p:nvPr>
            <p:ph sz="quarter" idx="14" hasCustomPrompt="1"/>
          </p:nvPr>
        </p:nvSpPr>
        <p:spPr>
          <a:xfrm>
            <a:off x="0" y="2523"/>
            <a:ext cx="9144000" cy="228254"/>
          </a:xfrm>
          <a:noFill/>
          <a:ln>
            <a:noFill/>
          </a:ln>
        </p:spPr>
        <p:txBody>
          <a:bodyPr>
            <a:noAutofit/>
          </a:bodyPr>
          <a:lstStyle>
            <a:lvl1pPr marL="114300" indent="0">
              <a:buNone/>
              <a:defRPr sz="1200">
                <a:solidFill>
                  <a:schemeClr val="bg1">
                    <a:lumMod val="65000"/>
                  </a:schemeClr>
                </a:solidFill>
              </a:defRPr>
            </a:lvl1pPr>
          </a:lstStyle>
          <a:p>
            <a:pPr lvl="0"/>
            <a:r>
              <a:rPr lang="en-US" sz="1200" smtClean="0"/>
              <a:t>Report Title</a:t>
            </a:r>
            <a:endParaRPr lang="el-GR"/>
          </a:p>
        </p:txBody>
      </p:sp>
      <p:sp>
        <p:nvSpPr>
          <p:cNvPr id="13" name="MetaFoot"/>
          <p:cNvSpPr>
            <a:spLocks noGrp="1"/>
          </p:cNvSpPr>
          <p:nvPr>
            <p:ph sz="quarter" idx="15"/>
          </p:nvPr>
        </p:nvSpPr>
        <p:spPr>
          <a:xfrm>
            <a:off x="2557" y="6669360"/>
            <a:ext cx="6121251" cy="188640"/>
          </a:xfrm>
        </p:spPr>
        <p:txBody>
          <a:bodyPr anchor="ctr">
            <a:noAutofit/>
          </a:bodyPr>
          <a:lstStyle>
            <a:lvl1pPr marL="114300" marR="0" indent="0" algn="l" defTabSz="914400" rtl="0" eaLnBrk="1" fontAlgn="auto" latinLnBrk="0" hangingPunct="1">
              <a:lnSpc>
                <a:spcPct val="100000"/>
              </a:lnSpc>
              <a:spcBef>
                <a:spcPct val="20000"/>
              </a:spcBef>
              <a:spcAft>
                <a:spcPct val="0"/>
              </a:spcAft>
              <a:buClr>
                <a:schemeClr val="accent1"/>
              </a:buClr>
              <a:buSzTx/>
              <a:buFont typeface="Arial" pitchFamily="34" charset="0"/>
              <a:buNone/>
              <a:defRPr lang="el-GR" sz="1000">
                <a:solidFill>
                  <a:srgbClr val="7F7F7F"/>
                </a:solidFill>
                <a:cs typeface="Angsana New" panose="02020603050405020304" pitchFamily="18" charset="-34"/>
              </a:defRPr>
            </a:lvl1pPr>
          </a:lstStyle>
          <a:p>
            <a:pPr marL="114300" marR="0" lvl="0" indent="0" algn="l" defTabSz="914400" rtl="0" eaLnBrk="1" fontAlgn="auto" latinLnBrk="0" hangingPunct="1">
              <a:lnSpc>
                <a:spcPct val="100000"/>
              </a:lnSpc>
              <a:spcBef>
                <a:spcPct val="20000"/>
              </a:spcBef>
              <a:spcAft>
                <a:spcPct val="0"/>
              </a:spcAft>
              <a:buClr>
                <a:schemeClr val="accent1"/>
              </a:buClr>
              <a:buSzTx/>
              <a:buFont typeface="Arial" pitchFamily="34" charset="0"/>
              <a:buNone/>
              <a:defRPr/>
            </a:pPr>
            <a:endParaRPr lang="el-GR" smtClean="0"/>
          </a:p>
        </p:txBody>
      </p:sp>
    </p:spTree>
    <p:extLst>
      <p:ext uri="{BB962C8B-B14F-4D97-AF65-F5344CB8AC3E}">
        <p14:creationId xmlns:p14="http://schemas.microsoft.com/office/powerpoint/2010/main" val="3735908791"/>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nt6Cont">
    <p:spTree>
      <p:nvGrpSpPr>
        <p:cNvPr id="1" name=""/>
        <p:cNvGrpSpPr/>
        <p:nvPr/>
      </p:nvGrpSpPr>
      <p:grpSpPr>
        <a:xfrm>
          <a:off x="0" y="0"/>
          <a:ext cx="0" cy="0"/>
          <a:chOff x="0" y="0"/>
          <a:chExt cx="0" cy="0"/>
        </a:xfrm>
      </p:grpSpPr>
      <p:sp>
        <p:nvSpPr>
          <p:cNvPr id="2" name="Title"/>
          <p:cNvSpPr>
            <a:spLocks noGrp="1"/>
          </p:cNvSpPr>
          <p:nvPr>
            <p:ph type="title"/>
          </p:nvPr>
        </p:nvSpPr>
        <p:spPr>
          <a:xfrm>
            <a:off x="467544" y="217616"/>
            <a:ext cx="8229600" cy="547088"/>
          </a:xfrm>
          <a:prstGeom prst="rect">
            <a:avLst/>
          </a:prstGeom>
          <a:noFill/>
          <a:ln>
            <a:noFill/>
          </a:ln>
        </p:spPr>
        <p:style>
          <a:lnRef idx="2">
            <a:schemeClr val="accent4"/>
          </a:lnRef>
          <a:fillRef idx="1">
            <a:schemeClr val="lt1"/>
          </a:fillRef>
          <a:effectRef idx="0">
            <a:schemeClr val="accent4"/>
          </a:effectRef>
          <a:fontRef idx="none"/>
        </p:style>
        <p:txBody>
          <a:bodyPr>
            <a:normAutofit/>
          </a:bodyPr>
          <a:lstStyle>
            <a:lvl1pPr>
              <a:defRPr lang="en-US" sz="1800" kern="1200" cap="none" spc="-100" baseline="0" smtClean="0">
                <a:ln>
                  <a:noFill/>
                </a:ln>
                <a:solidFill>
                  <a:schemeClr val="tx1"/>
                </a:solidFill>
                <a:effectLst/>
                <a:latin typeface="+mn-lt"/>
                <a:ea typeface="+mj-ea"/>
                <a:cs typeface="Arial" pitchFamily="34" charset="0"/>
              </a:defRPr>
            </a:lvl1pPr>
          </a:lstStyle>
          <a:p>
            <a:r>
              <a:rPr lang="en-US" smtClean="0"/>
              <a:t>Click to edit Master title style</a:t>
            </a:r>
            <a:endParaRPr lang="el-GR"/>
          </a:p>
        </p:txBody>
      </p:sp>
      <p:sp>
        <p:nvSpPr>
          <p:cNvPr id="15" name="Cont1"/>
          <p:cNvSpPr>
            <a:spLocks noGrp="1"/>
          </p:cNvSpPr>
          <p:nvPr>
            <p:ph sz="quarter" idx="16"/>
          </p:nvPr>
        </p:nvSpPr>
        <p:spPr>
          <a:xfrm>
            <a:off x="404345" y="780888"/>
            <a:ext cx="2734767" cy="1856023"/>
          </a:xfrm>
          <a:noFill/>
          <a:ln>
            <a:noFill/>
          </a:ln>
        </p:spPr>
        <p:txBody>
          <a:bodyPr anchor="ctr"/>
          <a:lstStyle>
            <a:lvl1pPr marL="114300" indent="0">
              <a:buNone/>
              <a:defRPr/>
            </a:lvl1pPr>
          </a:lstStyle>
          <a:p>
            <a:pPr lvl="0"/>
            <a:r>
              <a:rPr lang="en-US" smtClean="0"/>
              <a:t>Click to edit Master text styles</a:t>
            </a:r>
          </a:p>
        </p:txBody>
      </p:sp>
      <p:sp>
        <p:nvSpPr>
          <p:cNvPr id="17" name="Cont2"/>
          <p:cNvSpPr>
            <a:spLocks noGrp="1"/>
          </p:cNvSpPr>
          <p:nvPr>
            <p:ph sz="quarter" idx="18"/>
          </p:nvPr>
        </p:nvSpPr>
        <p:spPr>
          <a:xfrm>
            <a:off x="3186844" y="768034"/>
            <a:ext cx="2734767" cy="1872414"/>
          </a:xfrm>
          <a:noFill/>
          <a:ln>
            <a:noFill/>
          </a:ln>
        </p:spPr>
        <p:txBody>
          <a:bodyPr anchor="ctr"/>
          <a:lstStyle>
            <a:lvl1pPr marL="114300" indent="0">
              <a:buNone/>
              <a:defRPr/>
            </a:lvl1pPr>
          </a:lstStyle>
          <a:p>
            <a:pPr lvl="0"/>
            <a:r>
              <a:rPr lang="en-US" smtClean="0"/>
              <a:t>Click to edit Master text styles</a:t>
            </a:r>
          </a:p>
        </p:txBody>
      </p:sp>
      <p:sp>
        <p:nvSpPr>
          <p:cNvPr id="18" name="Cont3"/>
          <p:cNvSpPr>
            <a:spLocks noGrp="1"/>
          </p:cNvSpPr>
          <p:nvPr>
            <p:ph sz="quarter" idx="19"/>
          </p:nvPr>
        </p:nvSpPr>
        <p:spPr>
          <a:xfrm>
            <a:off x="5971700" y="764704"/>
            <a:ext cx="2734767" cy="1876661"/>
          </a:xfrm>
          <a:noFill/>
          <a:ln>
            <a:noFill/>
          </a:ln>
        </p:spPr>
        <p:txBody>
          <a:bodyPr anchor="ctr"/>
          <a:lstStyle>
            <a:lvl1pPr marL="114300" indent="0">
              <a:buNone/>
              <a:defRPr/>
            </a:lvl1pPr>
          </a:lstStyle>
          <a:p>
            <a:pPr lvl="0"/>
            <a:r>
              <a:rPr lang="en-US" smtClean="0"/>
              <a:t>Click to edit Master text styles</a:t>
            </a:r>
          </a:p>
        </p:txBody>
      </p:sp>
      <p:sp>
        <p:nvSpPr>
          <p:cNvPr id="19" name="Cont4"/>
          <p:cNvSpPr>
            <a:spLocks noGrp="1"/>
          </p:cNvSpPr>
          <p:nvPr>
            <p:ph sz="quarter" idx="20"/>
          </p:nvPr>
        </p:nvSpPr>
        <p:spPr>
          <a:xfrm>
            <a:off x="403628" y="2636912"/>
            <a:ext cx="2734767" cy="1856024"/>
          </a:xfrm>
          <a:noFill/>
          <a:ln>
            <a:noFill/>
          </a:ln>
        </p:spPr>
        <p:txBody>
          <a:bodyPr anchor="ctr"/>
          <a:lstStyle>
            <a:lvl1pPr marL="114300" indent="0">
              <a:buNone/>
              <a:defRPr/>
            </a:lvl1pPr>
          </a:lstStyle>
          <a:p>
            <a:pPr lvl="0"/>
            <a:r>
              <a:rPr lang="en-US" smtClean="0"/>
              <a:t>Click to edit Master text styles</a:t>
            </a:r>
          </a:p>
        </p:txBody>
      </p:sp>
      <p:sp>
        <p:nvSpPr>
          <p:cNvPr id="20" name="Cont5"/>
          <p:cNvSpPr>
            <a:spLocks noGrp="1"/>
          </p:cNvSpPr>
          <p:nvPr>
            <p:ph sz="quarter" idx="21"/>
          </p:nvPr>
        </p:nvSpPr>
        <p:spPr>
          <a:xfrm>
            <a:off x="3197293" y="2636912"/>
            <a:ext cx="2734767" cy="1856024"/>
          </a:xfrm>
          <a:noFill/>
          <a:ln>
            <a:noFill/>
          </a:ln>
        </p:spPr>
        <p:txBody>
          <a:bodyPr anchor="ctr"/>
          <a:lstStyle>
            <a:lvl1pPr marL="114300" indent="0">
              <a:buNone/>
              <a:defRPr/>
            </a:lvl1pPr>
          </a:lstStyle>
          <a:p>
            <a:pPr lvl="0"/>
            <a:r>
              <a:rPr lang="en-US" smtClean="0"/>
              <a:t>Click to edit Master text styles</a:t>
            </a:r>
          </a:p>
        </p:txBody>
      </p:sp>
      <p:sp>
        <p:nvSpPr>
          <p:cNvPr id="21" name="Cont6"/>
          <p:cNvSpPr>
            <a:spLocks noGrp="1"/>
          </p:cNvSpPr>
          <p:nvPr>
            <p:ph sz="quarter" idx="22"/>
          </p:nvPr>
        </p:nvSpPr>
        <p:spPr>
          <a:xfrm>
            <a:off x="5971700" y="2636912"/>
            <a:ext cx="2734767" cy="1856024"/>
          </a:xfrm>
          <a:noFill/>
          <a:ln>
            <a:noFill/>
          </a:ln>
        </p:spPr>
        <p:txBody>
          <a:bodyPr anchor="ctr"/>
          <a:lstStyle>
            <a:lvl1pPr marL="114300" indent="0">
              <a:buNone/>
              <a:defRPr/>
            </a:lvl1pPr>
          </a:lstStyle>
          <a:p>
            <a:pPr lvl="0"/>
            <a:r>
              <a:rPr lang="en-US" smtClean="0"/>
              <a:t>Click to edit Master text styles</a:t>
            </a:r>
          </a:p>
        </p:txBody>
      </p:sp>
      <p:sp>
        <p:nvSpPr>
          <p:cNvPr id="22" name="PCont"/>
          <p:cNvSpPr>
            <a:spLocks noGrp="1"/>
          </p:cNvSpPr>
          <p:nvPr>
            <p:ph sz="quarter" idx="17"/>
          </p:nvPr>
        </p:nvSpPr>
        <p:spPr>
          <a:xfrm>
            <a:off x="467544" y="4581128"/>
            <a:ext cx="8207375" cy="2232248"/>
          </a:xfrm>
          <a:noFill/>
          <a:ln>
            <a:noFill/>
          </a:ln>
        </p:spPr>
        <p:txBody>
          <a:bodyPr anchor="t">
            <a:normAutofit/>
          </a:bodyPr>
          <a:lstStyle>
            <a:lvl1pPr marL="114300" indent="0">
              <a:buNone/>
              <a:defRPr sz="1000"/>
            </a:lvl1pPr>
          </a:lstStyle>
          <a:p>
            <a:pPr lvl="0"/>
            <a:r>
              <a:rPr lang="en-US" smtClean="0"/>
              <a:t>Click to edit Master text styles</a:t>
            </a:r>
          </a:p>
        </p:txBody>
      </p:sp>
      <p:sp>
        <p:nvSpPr>
          <p:cNvPr id="11" name="Warn"/>
          <p:cNvSpPr>
            <a:spLocks noGrp="1"/>
          </p:cNvSpPr>
          <p:nvPr>
            <p:ph type="body" sz="quarter" idx="13" hasCustomPrompt="1"/>
          </p:nvPr>
        </p:nvSpPr>
        <p:spPr>
          <a:xfrm>
            <a:off x="250825" y="3068638"/>
            <a:ext cx="8642350" cy="576262"/>
          </a:xfrm>
          <a:prstGeom prst="rect">
            <a:avLst/>
          </a:prstGeom>
          <a:noFill/>
          <a:ln w="12700">
            <a:solidFill>
              <a:srgbClr val="FF0000"/>
            </a:solidFill>
          </a:ln>
        </p:spPr>
        <p:txBody>
          <a:bodyPr anchor="ctr">
            <a:normAutofit/>
          </a:bodyPr>
          <a:lstStyle>
            <a:lvl1pPr marL="0" indent="0" algn="ctr">
              <a:buNone/>
              <a:defRPr sz="1600">
                <a:solidFill>
                  <a:srgbClr val="FF0000"/>
                </a:solidFill>
                <a:latin typeface="Times New Roman" pitchFamily="18" charset="0"/>
                <a:cs typeface="Times New Roman" pitchFamily="18" charset="0"/>
              </a:defRPr>
            </a:lvl1pPr>
            <a:lvl2pPr marL="457200" indent="0">
              <a:buNone/>
              <a:defRPr sz="1800">
                <a:solidFill>
                  <a:srgbClr val="FF0000"/>
                </a:solidFill>
              </a:defRPr>
            </a:lvl2pPr>
            <a:lvl3pPr>
              <a:defRPr sz="1800">
                <a:solidFill>
                  <a:srgbClr val="FF0000"/>
                </a:solidFill>
              </a:defRPr>
            </a:lvl3pPr>
            <a:lvl4pPr>
              <a:defRPr sz="1800">
                <a:solidFill>
                  <a:srgbClr val="FF0000"/>
                </a:solidFill>
              </a:defRPr>
            </a:lvl4pPr>
            <a:lvl5pPr>
              <a:defRPr sz="1800">
                <a:solidFill>
                  <a:srgbClr val="FF0000"/>
                </a:solidFill>
              </a:defRPr>
            </a:lvl5pPr>
          </a:lstStyle>
          <a:p>
            <a:pPr lvl="0"/>
            <a:r>
              <a:rPr lang="en-US" smtClean="0"/>
              <a:t>Warning</a:t>
            </a:r>
            <a:endParaRPr lang="el-GR"/>
          </a:p>
        </p:txBody>
      </p:sp>
      <p:sp>
        <p:nvSpPr>
          <p:cNvPr id="13" name="RepTitle"/>
          <p:cNvSpPr>
            <a:spLocks noGrp="1"/>
          </p:cNvSpPr>
          <p:nvPr>
            <p:ph sz="quarter" idx="14" hasCustomPrompt="1"/>
          </p:nvPr>
        </p:nvSpPr>
        <p:spPr>
          <a:xfrm>
            <a:off x="0" y="2523"/>
            <a:ext cx="9144000" cy="228254"/>
          </a:xfrm>
          <a:noFill/>
          <a:ln>
            <a:noFill/>
          </a:ln>
        </p:spPr>
        <p:txBody>
          <a:bodyPr>
            <a:noAutofit/>
          </a:bodyPr>
          <a:lstStyle>
            <a:lvl1pPr marL="114300" indent="0">
              <a:buNone/>
              <a:defRPr sz="1200">
                <a:solidFill>
                  <a:schemeClr val="bg1">
                    <a:lumMod val="65000"/>
                  </a:schemeClr>
                </a:solidFill>
              </a:defRPr>
            </a:lvl1pPr>
          </a:lstStyle>
          <a:p>
            <a:pPr lvl="0"/>
            <a:r>
              <a:rPr lang="en-US" sz="1200" smtClean="0"/>
              <a:t>Report Title</a:t>
            </a:r>
            <a:endParaRPr lang="el-GR"/>
          </a:p>
        </p:txBody>
      </p:sp>
      <p:sp>
        <p:nvSpPr>
          <p:cNvPr id="14" name="MetaFoot"/>
          <p:cNvSpPr>
            <a:spLocks noGrp="1"/>
          </p:cNvSpPr>
          <p:nvPr>
            <p:ph sz="quarter" idx="15"/>
          </p:nvPr>
        </p:nvSpPr>
        <p:spPr>
          <a:xfrm>
            <a:off x="2557" y="6669360"/>
            <a:ext cx="6121251" cy="188640"/>
          </a:xfrm>
        </p:spPr>
        <p:txBody>
          <a:bodyPr anchor="ctr">
            <a:noAutofit/>
          </a:bodyPr>
          <a:lstStyle>
            <a:lvl1pPr marL="114300" marR="0" indent="0" algn="l" defTabSz="914400" rtl="0" eaLnBrk="1" fontAlgn="auto" latinLnBrk="0" hangingPunct="1">
              <a:lnSpc>
                <a:spcPct val="100000"/>
              </a:lnSpc>
              <a:spcBef>
                <a:spcPct val="20000"/>
              </a:spcBef>
              <a:spcAft>
                <a:spcPct val="0"/>
              </a:spcAft>
              <a:buClr>
                <a:schemeClr val="accent1"/>
              </a:buClr>
              <a:buSzTx/>
              <a:buFont typeface="Arial" pitchFamily="34" charset="0"/>
              <a:buNone/>
              <a:defRPr lang="el-GR" sz="1000">
                <a:solidFill>
                  <a:srgbClr val="7F7F7F"/>
                </a:solidFill>
                <a:cs typeface="Angsana New" panose="02020603050405020304" pitchFamily="18" charset="-34"/>
              </a:defRPr>
            </a:lvl1pPr>
          </a:lstStyle>
          <a:p>
            <a:pPr marL="114300" marR="0" lvl="0" indent="0" algn="l" defTabSz="914400" rtl="0" eaLnBrk="1" fontAlgn="auto" latinLnBrk="0" hangingPunct="1">
              <a:lnSpc>
                <a:spcPct val="100000"/>
              </a:lnSpc>
              <a:spcBef>
                <a:spcPct val="20000"/>
              </a:spcBef>
              <a:spcAft>
                <a:spcPct val="0"/>
              </a:spcAft>
              <a:buClr>
                <a:schemeClr val="accent1"/>
              </a:buClr>
              <a:buSzTx/>
              <a:buFont typeface="Arial" pitchFamily="34" charset="0"/>
              <a:buNone/>
              <a:defRPr/>
            </a:pPr>
            <a:endParaRPr lang="el-GR" smtClean="0"/>
          </a:p>
        </p:txBody>
      </p:sp>
    </p:spTree>
    <p:extLst>
      <p:ext uri="{BB962C8B-B14F-4D97-AF65-F5344CB8AC3E}">
        <p14:creationId xmlns:p14="http://schemas.microsoft.com/office/powerpoint/2010/main" val="551479956"/>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PreCont6Cont">
    <p:spTree>
      <p:nvGrpSpPr>
        <p:cNvPr id="1" name=""/>
        <p:cNvGrpSpPr/>
        <p:nvPr/>
      </p:nvGrpSpPr>
      <p:grpSpPr>
        <a:xfrm>
          <a:off x="0" y="0"/>
          <a:ext cx="0" cy="0"/>
          <a:chOff x="0" y="0"/>
          <a:chExt cx="0" cy="0"/>
        </a:xfrm>
      </p:grpSpPr>
      <p:sp>
        <p:nvSpPr>
          <p:cNvPr id="2" name="Title"/>
          <p:cNvSpPr>
            <a:spLocks noGrp="1"/>
          </p:cNvSpPr>
          <p:nvPr>
            <p:ph type="title"/>
          </p:nvPr>
        </p:nvSpPr>
        <p:spPr>
          <a:xfrm>
            <a:off x="467544" y="217616"/>
            <a:ext cx="8229600" cy="547088"/>
          </a:xfrm>
          <a:prstGeom prst="rect">
            <a:avLst/>
          </a:prstGeom>
          <a:noFill/>
          <a:ln>
            <a:noFill/>
          </a:ln>
        </p:spPr>
        <p:style>
          <a:lnRef idx="2">
            <a:schemeClr val="accent4"/>
          </a:lnRef>
          <a:fillRef idx="1">
            <a:schemeClr val="lt1"/>
          </a:fillRef>
          <a:effectRef idx="0">
            <a:schemeClr val="accent4"/>
          </a:effectRef>
          <a:fontRef idx="none"/>
        </p:style>
        <p:txBody>
          <a:bodyPr>
            <a:normAutofit/>
          </a:bodyPr>
          <a:lstStyle>
            <a:lvl1pPr>
              <a:defRPr lang="en-US" sz="1800" kern="1200" cap="none" spc="-100" baseline="0" smtClean="0">
                <a:ln>
                  <a:noFill/>
                </a:ln>
                <a:solidFill>
                  <a:schemeClr val="tx1"/>
                </a:solidFill>
                <a:effectLst/>
                <a:latin typeface="+mn-lt"/>
                <a:ea typeface="+mj-ea"/>
                <a:cs typeface="Arial" pitchFamily="34" charset="0"/>
              </a:defRPr>
            </a:lvl1pPr>
          </a:lstStyle>
          <a:p>
            <a:r>
              <a:rPr lang="en-US" smtClean="0"/>
              <a:t>Click to edit Master title style</a:t>
            </a:r>
            <a:endParaRPr lang="el-GR"/>
          </a:p>
        </p:txBody>
      </p:sp>
      <p:sp>
        <p:nvSpPr>
          <p:cNvPr id="15" name="Pre"/>
          <p:cNvSpPr>
            <a:spLocks noGrp="1"/>
          </p:cNvSpPr>
          <p:nvPr>
            <p:ph sz="quarter" idx="14" hasCustomPrompt="1"/>
          </p:nvPr>
        </p:nvSpPr>
        <p:spPr>
          <a:xfrm>
            <a:off x="467544" y="836712"/>
            <a:ext cx="8207375" cy="576064"/>
          </a:xfrm>
          <a:noFill/>
          <a:ln>
            <a:noFill/>
          </a:ln>
        </p:spPr>
        <p:txBody>
          <a:bodyPr anchor="t">
            <a:normAutofit/>
          </a:bodyPr>
          <a:lstStyle>
            <a:lvl1pPr marL="114300" indent="0">
              <a:buNone/>
              <a:defRPr sz="1000"/>
            </a:lvl1pPr>
          </a:lstStyle>
          <a:p>
            <a:pPr lvl="0"/>
            <a:r>
              <a:rPr lang="en-US" smtClean="0"/>
              <a:t>Pre Comment</a:t>
            </a:r>
            <a:endParaRPr lang="el-GR"/>
          </a:p>
        </p:txBody>
      </p:sp>
      <p:sp>
        <p:nvSpPr>
          <p:cNvPr id="17" name="Cont1"/>
          <p:cNvSpPr>
            <a:spLocks noGrp="1"/>
          </p:cNvSpPr>
          <p:nvPr>
            <p:ph sz="quarter" idx="16"/>
          </p:nvPr>
        </p:nvSpPr>
        <p:spPr>
          <a:xfrm>
            <a:off x="404345" y="1428961"/>
            <a:ext cx="2734767" cy="1567992"/>
          </a:xfrm>
          <a:noFill/>
          <a:ln>
            <a:noFill/>
          </a:ln>
        </p:spPr>
        <p:txBody>
          <a:bodyPr anchor="ctr"/>
          <a:lstStyle>
            <a:lvl1pPr marL="114300" indent="0">
              <a:buNone/>
              <a:defRPr/>
            </a:lvl1pPr>
          </a:lstStyle>
          <a:p>
            <a:pPr lvl="0"/>
            <a:r>
              <a:rPr lang="en-US" smtClean="0"/>
              <a:t>Click to edit Master text styles</a:t>
            </a:r>
          </a:p>
        </p:txBody>
      </p:sp>
      <p:sp>
        <p:nvSpPr>
          <p:cNvPr id="18" name="Cont2"/>
          <p:cNvSpPr>
            <a:spLocks noGrp="1"/>
          </p:cNvSpPr>
          <p:nvPr>
            <p:ph sz="quarter" idx="18"/>
          </p:nvPr>
        </p:nvSpPr>
        <p:spPr>
          <a:xfrm>
            <a:off x="3186844" y="1416106"/>
            <a:ext cx="2734767" cy="1581839"/>
          </a:xfrm>
          <a:noFill/>
          <a:ln>
            <a:noFill/>
          </a:ln>
        </p:spPr>
        <p:txBody>
          <a:bodyPr anchor="ctr"/>
          <a:lstStyle>
            <a:lvl1pPr marL="114300" indent="0">
              <a:buNone/>
              <a:defRPr/>
            </a:lvl1pPr>
          </a:lstStyle>
          <a:p>
            <a:pPr lvl="0"/>
            <a:r>
              <a:rPr lang="en-US" smtClean="0"/>
              <a:t>Click to edit Master text styles</a:t>
            </a:r>
          </a:p>
        </p:txBody>
      </p:sp>
      <p:sp>
        <p:nvSpPr>
          <p:cNvPr id="19" name="Cont3"/>
          <p:cNvSpPr>
            <a:spLocks noGrp="1"/>
          </p:cNvSpPr>
          <p:nvPr>
            <p:ph sz="quarter" idx="19"/>
          </p:nvPr>
        </p:nvSpPr>
        <p:spPr>
          <a:xfrm>
            <a:off x="5971700" y="1412776"/>
            <a:ext cx="2734767" cy="1585427"/>
          </a:xfrm>
          <a:noFill/>
          <a:ln>
            <a:noFill/>
          </a:ln>
        </p:spPr>
        <p:txBody>
          <a:bodyPr anchor="ctr"/>
          <a:lstStyle>
            <a:lvl1pPr marL="114300" indent="0">
              <a:buNone/>
              <a:defRPr/>
            </a:lvl1pPr>
          </a:lstStyle>
          <a:p>
            <a:pPr lvl="0"/>
            <a:r>
              <a:rPr lang="en-US" smtClean="0"/>
              <a:t>Click to edit Master text styles</a:t>
            </a:r>
          </a:p>
        </p:txBody>
      </p:sp>
      <p:sp>
        <p:nvSpPr>
          <p:cNvPr id="20" name="Cont4"/>
          <p:cNvSpPr>
            <a:spLocks noGrp="1"/>
          </p:cNvSpPr>
          <p:nvPr>
            <p:ph sz="quarter" idx="20"/>
          </p:nvPr>
        </p:nvSpPr>
        <p:spPr>
          <a:xfrm>
            <a:off x="403628" y="2996953"/>
            <a:ext cx="2734767" cy="1567992"/>
          </a:xfrm>
          <a:noFill/>
          <a:ln>
            <a:noFill/>
          </a:ln>
        </p:spPr>
        <p:txBody>
          <a:bodyPr anchor="ctr"/>
          <a:lstStyle>
            <a:lvl1pPr marL="114300" indent="0">
              <a:buNone/>
              <a:defRPr/>
            </a:lvl1pPr>
          </a:lstStyle>
          <a:p>
            <a:pPr lvl="0"/>
            <a:r>
              <a:rPr lang="en-US" smtClean="0"/>
              <a:t>Click to edit Master text styles</a:t>
            </a:r>
          </a:p>
        </p:txBody>
      </p:sp>
      <p:sp>
        <p:nvSpPr>
          <p:cNvPr id="21" name="Cont5"/>
          <p:cNvSpPr>
            <a:spLocks noGrp="1"/>
          </p:cNvSpPr>
          <p:nvPr>
            <p:ph sz="quarter" idx="21"/>
          </p:nvPr>
        </p:nvSpPr>
        <p:spPr>
          <a:xfrm>
            <a:off x="3197293" y="2996953"/>
            <a:ext cx="2734767" cy="1567992"/>
          </a:xfrm>
          <a:noFill/>
          <a:ln>
            <a:noFill/>
          </a:ln>
        </p:spPr>
        <p:txBody>
          <a:bodyPr anchor="ctr"/>
          <a:lstStyle>
            <a:lvl1pPr marL="114300" indent="0">
              <a:buNone/>
              <a:defRPr/>
            </a:lvl1pPr>
          </a:lstStyle>
          <a:p>
            <a:pPr lvl="0"/>
            <a:r>
              <a:rPr lang="en-US" smtClean="0"/>
              <a:t>Click to edit Master text styles</a:t>
            </a:r>
          </a:p>
        </p:txBody>
      </p:sp>
      <p:sp>
        <p:nvSpPr>
          <p:cNvPr id="22" name="Cont6"/>
          <p:cNvSpPr>
            <a:spLocks noGrp="1"/>
          </p:cNvSpPr>
          <p:nvPr>
            <p:ph sz="quarter" idx="22"/>
          </p:nvPr>
        </p:nvSpPr>
        <p:spPr>
          <a:xfrm>
            <a:off x="5971700" y="2996953"/>
            <a:ext cx="2734767" cy="1567992"/>
          </a:xfrm>
          <a:noFill/>
          <a:ln>
            <a:noFill/>
          </a:ln>
        </p:spPr>
        <p:txBody>
          <a:bodyPr anchor="ctr"/>
          <a:lstStyle>
            <a:lvl1pPr marL="114300" indent="0">
              <a:buNone/>
              <a:defRPr/>
            </a:lvl1pPr>
          </a:lstStyle>
          <a:p>
            <a:pPr lvl="0"/>
            <a:r>
              <a:rPr lang="en-US" smtClean="0"/>
              <a:t>Click to edit Master text styles</a:t>
            </a:r>
          </a:p>
        </p:txBody>
      </p:sp>
      <p:sp>
        <p:nvSpPr>
          <p:cNvPr id="23" name="PCont"/>
          <p:cNvSpPr>
            <a:spLocks noGrp="1"/>
          </p:cNvSpPr>
          <p:nvPr>
            <p:ph sz="quarter" idx="17"/>
          </p:nvPr>
        </p:nvSpPr>
        <p:spPr>
          <a:xfrm>
            <a:off x="467544" y="4581128"/>
            <a:ext cx="8207375" cy="2232248"/>
          </a:xfrm>
          <a:noFill/>
          <a:ln>
            <a:noFill/>
          </a:ln>
        </p:spPr>
        <p:txBody>
          <a:bodyPr anchor="t">
            <a:normAutofit/>
          </a:bodyPr>
          <a:lstStyle>
            <a:lvl1pPr marL="114300" indent="0">
              <a:buNone/>
              <a:defRPr sz="1000"/>
            </a:lvl1pPr>
          </a:lstStyle>
          <a:p>
            <a:pPr lvl="0"/>
            <a:r>
              <a:rPr lang="en-US" smtClean="0"/>
              <a:t>Click to edit Master text styles</a:t>
            </a:r>
          </a:p>
        </p:txBody>
      </p:sp>
      <p:sp>
        <p:nvSpPr>
          <p:cNvPr id="12" name="Warn"/>
          <p:cNvSpPr>
            <a:spLocks noGrp="1"/>
          </p:cNvSpPr>
          <p:nvPr>
            <p:ph type="body" sz="quarter" idx="13" hasCustomPrompt="1"/>
          </p:nvPr>
        </p:nvSpPr>
        <p:spPr>
          <a:xfrm>
            <a:off x="250825" y="3068638"/>
            <a:ext cx="8642350" cy="576262"/>
          </a:xfrm>
          <a:prstGeom prst="rect">
            <a:avLst/>
          </a:prstGeom>
          <a:noFill/>
          <a:ln w="12700">
            <a:solidFill>
              <a:srgbClr val="FF0000"/>
            </a:solidFill>
          </a:ln>
        </p:spPr>
        <p:txBody>
          <a:bodyPr anchor="ctr">
            <a:normAutofit/>
          </a:bodyPr>
          <a:lstStyle>
            <a:lvl1pPr marL="0" indent="0" algn="ctr">
              <a:buNone/>
              <a:defRPr sz="1600">
                <a:solidFill>
                  <a:srgbClr val="FF0000"/>
                </a:solidFill>
                <a:latin typeface="Times New Roman" pitchFamily="18" charset="0"/>
                <a:cs typeface="Times New Roman" pitchFamily="18" charset="0"/>
              </a:defRPr>
            </a:lvl1pPr>
            <a:lvl2pPr marL="457200" indent="0">
              <a:buNone/>
              <a:defRPr sz="1800">
                <a:solidFill>
                  <a:srgbClr val="FF0000"/>
                </a:solidFill>
              </a:defRPr>
            </a:lvl2pPr>
            <a:lvl3pPr>
              <a:defRPr sz="1800">
                <a:solidFill>
                  <a:srgbClr val="FF0000"/>
                </a:solidFill>
              </a:defRPr>
            </a:lvl3pPr>
            <a:lvl4pPr>
              <a:defRPr sz="1800">
                <a:solidFill>
                  <a:srgbClr val="FF0000"/>
                </a:solidFill>
              </a:defRPr>
            </a:lvl4pPr>
            <a:lvl5pPr>
              <a:defRPr sz="1800">
                <a:solidFill>
                  <a:srgbClr val="FF0000"/>
                </a:solidFill>
              </a:defRPr>
            </a:lvl5pPr>
          </a:lstStyle>
          <a:p>
            <a:pPr lvl="0"/>
            <a:r>
              <a:rPr lang="en-US" smtClean="0"/>
              <a:t>Warning</a:t>
            </a:r>
            <a:endParaRPr lang="el-GR"/>
          </a:p>
        </p:txBody>
      </p:sp>
      <p:sp>
        <p:nvSpPr>
          <p:cNvPr id="14" name="RepTitle"/>
          <p:cNvSpPr>
            <a:spLocks noGrp="1"/>
          </p:cNvSpPr>
          <p:nvPr>
            <p:ph sz="quarter" idx="23" hasCustomPrompt="1"/>
          </p:nvPr>
        </p:nvSpPr>
        <p:spPr>
          <a:xfrm>
            <a:off x="0" y="2523"/>
            <a:ext cx="9144000" cy="228254"/>
          </a:xfrm>
          <a:noFill/>
          <a:ln>
            <a:noFill/>
          </a:ln>
        </p:spPr>
        <p:txBody>
          <a:bodyPr>
            <a:noAutofit/>
          </a:bodyPr>
          <a:lstStyle>
            <a:lvl1pPr marL="114300" indent="0">
              <a:buNone/>
              <a:defRPr sz="1200">
                <a:solidFill>
                  <a:schemeClr val="bg1">
                    <a:lumMod val="65000"/>
                  </a:schemeClr>
                </a:solidFill>
              </a:defRPr>
            </a:lvl1pPr>
          </a:lstStyle>
          <a:p>
            <a:pPr lvl="0"/>
            <a:r>
              <a:rPr lang="en-US" sz="1200" smtClean="0"/>
              <a:t>Report Title</a:t>
            </a:r>
            <a:endParaRPr lang="el-GR"/>
          </a:p>
        </p:txBody>
      </p:sp>
      <p:sp>
        <p:nvSpPr>
          <p:cNvPr id="16" name="MetaFoot"/>
          <p:cNvSpPr>
            <a:spLocks noGrp="1"/>
          </p:cNvSpPr>
          <p:nvPr>
            <p:ph sz="quarter" idx="15"/>
          </p:nvPr>
        </p:nvSpPr>
        <p:spPr>
          <a:xfrm>
            <a:off x="2557" y="6669360"/>
            <a:ext cx="6121251" cy="188640"/>
          </a:xfrm>
        </p:spPr>
        <p:txBody>
          <a:bodyPr anchor="ctr">
            <a:noAutofit/>
          </a:bodyPr>
          <a:lstStyle>
            <a:lvl1pPr marL="114300" marR="0" indent="0" algn="l" defTabSz="914400" rtl="0" eaLnBrk="1" fontAlgn="auto" latinLnBrk="0" hangingPunct="1">
              <a:lnSpc>
                <a:spcPct val="100000"/>
              </a:lnSpc>
              <a:spcBef>
                <a:spcPct val="20000"/>
              </a:spcBef>
              <a:spcAft>
                <a:spcPct val="0"/>
              </a:spcAft>
              <a:buClr>
                <a:schemeClr val="accent1"/>
              </a:buClr>
              <a:buSzTx/>
              <a:buFont typeface="Arial" pitchFamily="34" charset="0"/>
              <a:buNone/>
              <a:defRPr lang="el-GR" sz="1000">
                <a:solidFill>
                  <a:srgbClr val="7F7F7F"/>
                </a:solidFill>
                <a:cs typeface="Angsana New" panose="02020603050405020304" pitchFamily="18" charset="-34"/>
              </a:defRPr>
            </a:lvl1pPr>
          </a:lstStyle>
          <a:p>
            <a:pPr marL="114300" marR="0" lvl="0" indent="0" algn="l" defTabSz="914400" rtl="0" eaLnBrk="1" fontAlgn="auto" latinLnBrk="0" hangingPunct="1">
              <a:lnSpc>
                <a:spcPct val="100000"/>
              </a:lnSpc>
              <a:spcBef>
                <a:spcPct val="20000"/>
              </a:spcBef>
              <a:spcAft>
                <a:spcPct val="0"/>
              </a:spcAft>
              <a:buClr>
                <a:schemeClr val="accent1"/>
              </a:buClr>
              <a:buSzTx/>
              <a:buFont typeface="Arial" pitchFamily="34" charset="0"/>
              <a:buNone/>
              <a:defRPr/>
            </a:pPr>
            <a:endParaRPr lang="el-GR" smtClean="0"/>
          </a:p>
        </p:txBody>
      </p:sp>
    </p:spTree>
    <p:extLst>
      <p:ext uri="{BB962C8B-B14F-4D97-AF65-F5344CB8AC3E}">
        <p14:creationId xmlns:p14="http://schemas.microsoft.com/office/powerpoint/2010/main" val="993699689"/>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ont">
    <p:spTree>
      <p:nvGrpSpPr>
        <p:cNvPr id="1" name=""/>
        <p:cNvGrpSpPr/>
        <p:nvPr/>
      </p:nvGrpSpPr>
      <p:grpSpPr>
        <a:xfrm>
          <a:off x="0" y="0"/>
          <a:ext cx="0" cy="0"/>
          <a:chOff x="0" y="0"/>
          <a:chExt cx="0" cy="0"/>
        </a:xfrm>
      </p:grpSpPr>
      <p:sp>
        <p:nvSpPr>
          <p:cNvPr id="3" name="Cont1"/>
          <p:cNvSpPr>
            <a:spLocks noGrp="1"/>
          </p:cNvSpPr>
          <p:nvPr>
            <p:ph sz="quarter" idx="10"/>
          </p:nvPr>
        </p:nvSpPr>
        <p:spPr>
          <a:xfrm>
            <a:off x="395536" y="476672"/>
            <a:ext cx="8352606" cy="6048672"/>
          </a:xfrm>
          <a:noFill/>
          <a:ln>
            <a:noFill/>
          </a:ln>
        </p:spPr>
        <p:txBody>
          <a:bodyPr anchor="t">
            <a:normAutofit/>
          </a:bodyPr>
          <a:lstStyle>
            <a:lvl1pPr marL="114300" indent="0">
              <a:buNone/>
              <a:defRPr sz="1200">
                <a:solidFill>
                  <a:schemeClr val="tx1"/>
                </a:solidFill>
              </a:defRPr>
            </a:lvl1pPr>
            <a:lvl4pPr marL="1051560" indent="0">
              <a:buNone/>
              <a:defRPr/>
            </a:lvl4pPr>
            <a:lvl5pPr marL="1325880" indent="0">
              <a:buNone/>
              <a:defRPr/>
            </a:lvl5pPr>
          </a:lstStyle>
          <a:p>
            <a:pPr lvl="0"/>
            <a:r>
              <a:rPr lang="en-US" smtClean="0"/>
              <a:t>Click to edit Master text styles</a:t>
            </a:r>
          </a:p>
        </p:txBody>
      </p:sp>
      <p:sp>
        <p:nvSpPr>
          <p:cNvPr id="5" name="Warn"/>
          <p:cNvSpPr>
            <a:spLocks noGrp="1"/>
          </p:cNvSpPr>
          <p:nvPr>
            <p:ph type="body" sz="quarter" idx="13" hasCustomPrompt="1"/>
          </p:nvPr>
        </p:nvSpPr>
        <p:spPr>
          <a:xfrm>
            <a:off x="250825" y="3068638"/>
            <a:ext cx="8642350" cy="576262"/>
          </a:xfrm>
          <a:prstGeom prst="rect">
            <a:avLst/>
          </a:prstGeom>
          <a:noFill/>
          <a:ln w="12700">
            <a:solidFill>
              <a:srgbClr val="FF0000"/>
            </a:solidFill>
          </a:ln>
        </p:spPr>
        <p:txBody>
          <a:bodyPr anchor="ctr">
            <a:normAutofit/>
          </a:bodyPr>
          <a:lstStyle>
            <a:lvl1pPr marL="0" indent="0" algn="ctr">
              <a:buNone/>
              <a:defRPr sz="1600">
                <a:solidFill>
                  <a:srgbClr val="FF0000"/>
                </a:solidFill>
                <a:latin typeface="Times New Roman" pitchFamily="18" charset="0"/>
                <a:cs typeface="Times New Roman" pitchFamily="18" charset="0"/>
              </a:defRPr>
            </a:lvl1pPr>
            <a:lvl2pPr marL="457200" indent="0">
              <a:buNone/>
              <a:defRPr sz="1800">
                <a:solidFill>
                  <a:srgbClr val="FF0000"/>
                </a:solidFill>
              </a:defRPr>
            </a:lvl2pPr>
            <a:lvl3pPr>
              <a:defRPr sz="1800">
                <a:solidFill>
                  <a:srgbClr val="FF0000"/>
                </a:solidFill>
              </a:defRPr>
            </a:lvl3pPr>
            <a:lvl4pPr>
              <a:defRPr sz="1800">
                <a:solidFill>
                  <a:srgbClr val="FF0000"/>
                </a:solidFill>
              </a:defRPr>
            </a:lvl4pPr>
            <a:lvl5pPr>
              <a:defRPr sz="1800">
                <a:solidFill>
                  <a:srgbClr val="FF0000"/>
                </a:solidFill>
              </a:defRPr>
            </a:lvl5pPr>
          </a:lstStyle>
          <a:p>
            <a:pPr lvl="0"/>
            <a:r>
              <a:rPr lang="en-US" smtClean="0"/>
              <a:t>Warning</a:t>
            </a:r>
            <a:endParaRPr lang="el-GR"/>
          </a:p>
        </p:txBody>
      </p:sp>
      <p:sp>
        <p:nvSpPr>
          <p:cNvPr id="6" name="RepTitle"/>
          <p:cNvSpPr>
            <a:spLocks noGrp="1"/>
          </p:cNvSpPr>
          <p:nvPr>
            <p:ph sz="quarter" idx="14" hasCustomPrompt="1"/>
          </p:nvPr>
        </p:nvSpPr>
        <p:spPr>
          <a:xfrm>
            <a:off x="0" y="2523"/>
            <a:ext cx="9144000" cy="228254"/>
          </a:xfrm>
          <a:noFill/>
          <a:ln>
            <a:noFill/>
          </a:ln>
        </p:spPr>
        <p:txBody>
          <a:bodyPr>
            <a:noAutofit/>
          </a:bodyPr>
          <a:lstStyle>
            <a:lvl1pPr marL="114300" indent="0">
              <a:buNone/>
              <a:defRPr sz="1200">
                <a:solidFill>
                  <a:schemeClr val="bg1">
                    <a:lumMod val="65000"/>
                  </a:schemeClr>
                </a:solidFill>
              </a:defRPr>
            </a:lvl1pPr>
          </a:lstStyle>
          <a:p>
            <a:pPr lvl="0"/>
            <a:r>
              <a:rPr lang="en-US" sz="1200" smtClean="0"/>
              <a:t>Report Title</a:t>
            </a:r>
            <a:endParaRPr lang="el-GR"/>
          </a:p>
        </p:txBody>
      </p:sp>
      <p:sp>
        <p:nvSpPr>
          <p:cNvPr id="8" name="MetaFoot"/>
          <p:cNvSpPr>
            <a:spLocks noGrp="1"/>
          </p:cNvSpPr>
          <p:nvPr>
            <p:ph sz="quarter" idx="15"/>
          </p:nvPr>
        </p:nvSpPr>
        <p:spPr>
          <a:xfrm>
            <a:off x="2557" y="6669360"/>
            <a:ext cx="6121251" cy="188640"/>
          </a:xfrm>
        </p:spPr>
        <p:txBody>
          <a:bodyPr anchor="ctr">
            <a:noAutofit/>
          </a:bodyPr>
          <a:lstStyle>
            <a:lvl1pPr marL="114300" marR="0" indent="0" algn="l" defTabSz="914400" rtl="0" eaLnBrk="1" fontAlgn="auto" latinLnBrk="0" hangingPunct="1">
              <a:lnSpc>
                <a:spcPct val="100000"/>
              </a:lnSpc>
              <a:spcBef>
                <a:spcPct val="20000"/>
              </a:spcBef>
              <a:spcAft>
                <a:spcPct val="0"/>
              </a:spcAft>
              <a:buClr>
                <a:schemeClr val="accent1"/>
              </a:buClr>
              <a:buSzTx/>
              <a:buFont typeface="Arial" pitchFamily="34" charset="0"/>
              <a:buNone/>
              <a:defRPr lang="el-GR" sz="1000">
                <a:solidFill>
                  <a:srgbClr val="7F7F7F"/>
                </a:solidFill>
                <a:cs typeface="Angsana New" panose="02020603050405020304" pitchFamily="18" charset="-34"/>
              </a:defRPr>
            </a:lvl1pPr>
          </a:lstStyle>
          <a:p>
            <a:pPr marL="114300" marR="0" lvl="0" indent="0" algn="l" defTabSz="914400" rtl="0" eaLnBrk="1" fontAlgn="auto" latinLnBrk="0" hangingPunct="1">
              <a:lnSpc>
                <a:spcPct val="100000"/>
              </a:lnSpc>
              <a:spcBef>
                <a:spcPct val="20000"/>
              </a:spcBef>
              <a:spcAft>
                <a:spcPct val="0"/>
              </a:spcAft>
              <a:buClr>
                <a:schemeClr val="accent1"/>
              </a:buClr>
              <a:buSzTx/>
              <a:buFont typeface="Arial" pitchFamily="34" charset="0"/>
              <a:buNone/>
              <a:defRPr/>
            </a:pPr>
            <a:endParaRPr lang="el-GR" smtClean="0"/>
          </a:p>
        </p:txBody>
      </p:sp>
    </p:spTree>
    <p:extLst>
      <p:ext uri="{BB962C8B-B14F-4D97-AF65-F5344CB8AC3E}">
        <p14:creationId xmlns:p14="http://schemas.microsoft.com/office/powerpoint/2010/main" val="2242046332"/>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NPS">
    <p:spTree>
      <p:nvGrpSpPr>
        <p:cNvPr id="1" name=""/>
        <p:cNvGrpSpPr/>
        <p:nvPr/>
      </p:nvGrpSpPr>
      <p:grpSpPr>
        <a:xfrm>
          <a:off x="0" y="0"/>
          <a:ext cx="0" cy="0"/>
          <a:chOff x="0" y="0"/>
          <a:chExt cx="0" cy="0"/>
        </a:xfrm>
      </p:grpSpPr>
      <p:sp>
        <p:nvSpPr>
          <p:cNvPr id="6" name="RepTitle"/>
          <p:cNvSpPr>
            <a:spLocks noGrp="1"/>
          </p:cNvSpPr>
          <p:nvPr>
            <p:ph sz="quarter" idx="14" hasCustomPrompt="1"/>
          </p:nvPr>
        </p:nvSpPr>
        <p:spPr>
          <a:xfrm>
            <a:off x="0" y="2523"/>
            <a:ext cx="9144000" cy="228254"/>
          </a:xfrm>
          <a:noFill/>
          <a:ln>
            <a:noFill/>
          </a:ln>
        </p:spPr>
        <p:txBody>
          <a:bodyPr>
            <a:noAutofit/>
          </a:bodyPr>
          <a:lstStyle>
            <a:lvl1pPr marL="114300" indent="0">
              <a:buNone/>
              <a:defRPr sz="1200">
                <a:solidFill>
                  <a:schemeClr val="bg1">
                    <a:lumMod val="65000"/>
                  </a:schemeClr>
                </a:solidFill>
              </a:defRPr>
            </a:lvl1pPr>
          </a:lstStyle>
          <a:p>
            <a:pPr lvl="0"/>
            <a:r>
              <a:rPr lang="en-US" sz="1200" smtClean="0"/>
              <a:t>Report Title</a:t>
            </a:r>
            <a:endParaRPr lang="el-GR"/>
          </a:p>
        </p:txBody>
      </p:sp>
    </p:spTree>
    <p:extLst>
      <p:ext uri="{BB962C8B-B14F-4D97-AF65-F5344CB8AC3E}">
        <p14:creationId xmlns:p14="http://schemas.microsoft.com/office/powerpoint/2010/main" val="481749384"/>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7620000" cy="1143000"/>
          </a:xfrm>
          <a:prstGeom prst="rect">
            <a:avLst/>
          </a:prstGeom>
        </p:spPr>
        <p:txBody>
          <a:bodyPr vert="horz" lIns="91440" tIns="45720" rIns="91440" bIns="45720" rtlCol="0" anchor="ctr">
            <a:no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7620000" cy="48006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Slide Number Placeholder 5"/>
          <p:cNvSpPr>
            <a:spLocks noGrp="1"/>
          </p:cNvSpPr>
          <p:nvPr>
            <p:ph type="sldNum" sz="quarter" idx="4"/>
          </p:nvPr>
        </p:nvSpPr>
        <p:spPr>
          <a:xfrm>
            <a:off x="8531788" y="5648960"/>
            <a:ext cx="548640" cy="396240"/>
          </a:xfrm>
          <a:prstGeom prst="bracketPair">
            <a:avLst>
              <a:gd name="adj" fmla="val 17949"/>
            </a:avLst>
          </a:prstGeom>
          <a:ln w="19050">
            <a:solidFill>
              <a:srgbClr val="FFFFFF"/>
            </a:solidFill>
          </a:ln>
        </p:spPr>
        <p:txBody>
          <a:bodyPr vert="horz" lIns="0" tIns="0" rIns="0" bIns="0" rtlCol="0" anchor="ctr"/>
          <a:lstStyle>
            <a:lvl1pPr algn="ctr">
              <a:defRPr sz="1800">
                <a:solidFill>
                  <a:srgbClr val="FFFFFF"/>
                </a:solidFill>
              </a:defRPr>
            </a:lvl1pPr>
          </a:lstStyle>
          <a:p>
            <a:fld id="{6E2D2B3B-882E-40F3-A32F-6DD516915044}" type="slidenum">
              <a:rPr lang="en-US" smtClean="0"/>
              <a:t>‹#›</a:t>
            </a:fld>
            <a:endParaRPr lang="en-US"/>
          </a:p>
        </p:txBody>
      </p:sp>
      <p:sp>
        <p:nvSpPr>
          <p:cNvPr id="5" name="Footer Placeholder 4"/>
          <p:cNvSpPr>
            <a:spLocks noGrp="1"/>
          </p:cNvSpPr>
          <p:nvPr>
            <p:ph type="ftr" sz="quarter" idx="3"/>
          </p:nvPr>
        </p:nvSpPr>
        <p:spPr>
          <a:xfrm rot="16200000">
            <a:off x="7586910" y="4048760"/>
            <a:ext cx="2367281" cy="365760"/>
          </a:xfrm>
          <a:prstGeom prst="rect">
            <a:avLst/>
          </a:prstGeom>
        </p:spPr>
        <p:txBody>
          <a:bodyPr vert="horz" lIns="91440" tIns="45720" rIns="91440" bIns="45720" rtlCol="0" anchor="ctr"/>
          <a:lstStyle>
            <a:lvl1pPr algn="r">
              <a:defRPr sz="1200">
                <a:solidFill>
                  <a:schemeClr val="bg2"/>
                </a:solidFill>
              </a:defRPr>
            </a:lvl1pPr>
          </a:lstStyle>
          <a:p>
            <a:endParaRPr lang="en-US"/>
          </a:p>
        </p:txBody>
      </p:sp>
      <p:sp>
        <p:nvSpPr>
          <p:cNvPr id="4" name="Date Placeholder 3"/>
          <p:cNvSpPr>
            <a:spLocks noGrp="1"/>
          </p:cNvSpPr>
          <p:nvPr>
            <p:ph type="dt" sz="half" idx="2"/>
          </p:nvPr>
        </p:nvSpPr>
        <p:spPr>
          <a:xfrm rot="16200000">
            <a:off x="7551351" y="1645920"/>
            <a:ext cx="2438399" cy="365760"/>
          </a:xfrm>
          <a:prstGeom prst="rect">
            <a:avLst/>
          </a:prstGeom>
        </p:spPr>
        <p:txBody>
          <a:bodyPr vert="horz" lIns="91440" tIns="45720" rIns="91440" bIns="45720" rtlCol="0" anchor="ctr"/>
          <a:lstStyle>
            <a:lvl1pPr algn="l">
              <a:defRPr sz="1200">
                <a:solidFill>
                  <a:schemeClr val="bg2"/>
                </a:solidFill>
              </a:defRPr>
            </a:lvl1pPr>
          </a:lstStyle>
          <a:p>
            <a:fld id="{327B613C-1AD7-49D3-885D-F654C5CDBAA6}" type="datetime1">
              <a:rPr lang="en-US" smtClean="0"/>
              <a:t>3/27/2015</a:t>
            </a:fld>
            <a:endParaRPr lang="en-US"/>
          </a:p>
        </p:txBody>
      </p:sp>
      <p:sp>
        <p:nvSpPr>
          <p:cNvPr id="9" name="Powered"/>
          <p:cNvSpPr/>
          <p:nvPr userDrawn="1"/>
        </p:nvSpPr>
        <p:spPr>
          <a:xfrm>
            <a:off x="5008303" y="6662171"/>
            <a:ext cx="4032448" cy="19582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sz="1000" smtClean="0">
              <a:solidFill>
                <a:schemeClr val="tx1">
                  <a:lumMod val="50000"/>
                  <a:lumOff val="50000"/>
                </a:schemeClr>
              </a:solidFill>
            </a:endParaRPr>
          </a:p>
        </p:txBody>
      </p:sp>
      <p:sp>
        <p:nvSpPr>
          <p:cNvPr id="10" name="Date"/>
          <p:cNvSpPr/>
          <p:nvPr userDrawn="1"/>
        </p:nvSpPr>
        <p:spPr>
          <a:xfrm>
            <a:off x="5796136" y="36532"/>
            <a:ext cx="3240360" cy="18864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sz="1000" smtClean="0">
                <a:solidFill>
                  <a:schemeClr val="bg1">
                    <a:lumMod val="65000"/>
                  </a:schemeClr>
                </a:solidFill>
              </a:rPr>
              <a:t>24.03.2015 14:17</a:t>
            </a:r>
          </a:p>
        </p:txBody>
      </p:sp>
    </p:spTree>
  </p:cSld>
  <p:clrMap bg1="lt1" tx1="dk1" bg2="lt2" tx2="dk2" accent1="accent1" accent2="accent2" accent3="accent3" accent4="accent4" accent5="accent5" accent6="accent6" hlink="hlink" folHlink="folHlink"/>
  <p:sldLayoutIdLst>
    <p:sldLayoutId id="2147483694" r:id="rId1"/>
    <p:sldLayoutId id="2147483695" r:id="rId2"/>
    <p:sldLayoutId id="2147483696" r:id="rId3"/>
    <p:sldLayoutId id="2147483697" r:id="rId4"/>
    <p:sldLayoutId id="2147483698" r:id="rId5"/>
    <p:sldLayoutId id="2147483699" r:id="rId6"/>
    <p:sldLayoutId id="2147483700" r:id="rId7"/>
    <p:sldLayoutId id="2147483701" r:id="rId8"/>
    <p:sldLayoutId id="2147483702" r:id="rId9"/>
    <p:sldLayoutId id="2147483703" r:id="rId10"/>
    <p:sldLayoutId id="2147483704" r:id="rId11"/>
    <p:sldLayoutId id="2147483705" r:id="rId12"/>
  </p:sldLayoutIdLst>
  <p:timing>
    <p:tnLst>
      <p:par>
        <p:cTn id="1" dur="indefinite" restart="never" nodeType="tmRoot"/>
      </p:par>
    </p:tnLst>
  </p:timing>
  <p:txStyles>
    <p:titleStyle>
      <a:lvl1pPr algn="l" defTabSz="914400" rtl="0" eaLnBrk="1" latinLnBrk="0" hangingPunct="1">
        <a:spcBef>
          <a:spcPct val="0"/>
        </a:spcBef>
        <a:buNone/>
        <a:defRPr sz="4600" kern="1200" cap="none" spc="-100" baseline="0">
          <a:ln>
            <a:noFill/>
          </a:ln>
          <a:solidFill>
            <a:schemeClr val="tx2"/>
          </a:solidFill>
          <a:effectLst/>
          <a:latin typeface="+mj-lt"/>
          <a:ea typeface="+mj-ea"/>
          <a:cs typeface="+mj-cs"/>
        </a:defRPr>
      </a:lvl1pPr>
    </p:titleStyle>
    <p:bodyStyle>
      <a:lvl1pPr marL="342900" indent="-228600" algn="l" defTabSz="914400" rtl="0" eaLnBrk="1" latinLnBrk="0" hangingPunct="1">
        <a:spcBef>
          <a:spcPct val="20000"/>
        </a:spcBef>
        <a:buClr>
          <a:schemeClr val="accent1"/>
        </a:buClr>
        <a:buFont typeface="Arial" pitchFamily="34" charset="0"/>
        <a:buChar char="•"/>
        <a:defRPr sz="2200" kern="1200">
          <a:solidFill>
            <a:schemeClr val="tx1"/>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1"/>
          </a:solidFill>
          <a:latin typeface="+mn-lt"/>
          <a:ea typeface="+mn-ea"/>
          <a:cs typeface="+mn-cs"/>
        </a:defRPr>
      </a:lvl2pPr>
      <a:lvl3pPr marL="100584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1"/>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400" kern="1200" baseline="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2" Type="http://schemas.openxmlformats.org/officeDocument/2006/relationships/chart" Target="../charts/chart18.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2" Type="http://schemas.openxmlformats.org/officeDocument/2006/relationships/chart" Target="../charts/chart19.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2" Type="http://schemas.openxmlformats.org/officeDocument/2006/relationships/chart" Target="../charts/chart20.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2" Type="http://schemas.openxmlformats.org/officeDocument/2006/relationships/chart" Target="../charts/chart2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2" Type="http://schemas.openxmlformats.org/officeDocument/2006/relationships/chart" Target="../charts/chart22.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2" Type="http://schemas.openxmlformats.org/officeDocument/2006/relationships/chart" Target="../charts/chart23.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2" Type="http://schemas.openxmlformats.org/officeDocument/2006/relationships/chart" Target="../charts/chart24.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1.xml.rels><?xml version="1.0" encoding="UTF-8" standalone="yes"?>
<Relationships xmlns="http://schemas.openxmlformats.org/package/2006/relationships"><Relationship Id="rId2" Type="http://schemas.openxmlformats.org/officeDocument/2006/relationships/chart" Target="../charts/chart25.xml"/><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lstStyle/>
          <a:p>
            <a:r>
              <a:rPr lang="en-US"/>
              <a:t>1. Hvor mange ansatte har din bedrift?</a:t>
            </a:r>
          </a:p>
        </p:txBody>
      </p:sp>
      <p:sp>
        <p:nvSpPr>
          <p:cNvPr id="4" name="Pre"/>
          <p:cNvSpPr>
            <a:spLocks noGrp="1"/>
          </p:cNvSpPr>
          <p:nvPr>
            <p:ph sz="quarter" idx="14"/>
          </p:nvPr>
        </p:nvSpPr>
        <p:spPr/>
        <p:txBody>
          <a:bodyPr/>
          <a:lstStyle/>
          <a:p>
            <a:r>
              <a:rPr lang="en-US"/>
              <a:t>Bedriftsinformasjon</a:t>
            </a:r>
          </a:p>
        </p:txBody>
      </p:sp>
      <p:sp>
        <p:nvSpPr>
          <p:cNvPr id="6" name="RepTitle"/>
          <p:cNvSpPr>
            <a:spLocks noGrp="1"/>
          </p:cNvSpPr>
          <p:nvPr>
            <p:ph sz="quarter" idx="16" hasCustomPrompt="1"/>
          </p:nvPr>
        </p:nvSpPr>
        <p:spPr/>
        <p:txBody>
          <a:bodyPr/>
          <a:lstStyle/>
          <a:p>
            <a:r>
              <a:rPr lang="en-US"/>
              <a:t>Undersøkelse Vestlandet 2015(3)</a:t>
            </a:r>
          </a:p>
        </p:txBody>
      </p:sp>
      <p:sp>
        <p:nvSpPr>
          <p:cNvPr id="7" name="MetaFoot"/>
          <p:cNvSpPr>
            <a:spLocks noGrp="1"/>
          </p:cNvSpPr>
          <p:nvPr>
            <p:ph sz="quarter" idx="17"/>
          </p:nvPr>
        </p:nvSpPr>
        <p:spPr/>
        <p:txBody>
          <a:bodyPr/>
          <a:lstStyle/>
          <a:p>
            <a:endParaRPr lang="en-US"/>
          </a:p>
        </p:txBody>
      </p:sp>
      <p:graphicFrame>
        <p:nvGraphicFramePr>
          <p:cNvPr id="8" name="ChartObject"/>
          <p:cNvGraphicFramePr>
            <a:graphicFrameLocks noGrp="1"/>
          </p:cNvGraphicFramePr>
          <p:nvPr>
            <p:ph sz="quarter" idx="15"/>
          </p:nvPr>
        </p:nvGraphicFramePr>
        <p:xfrm>
          <a:off x="467544" y="1556792"/>
          <a:ext cx="8207375" cy="4824536"/>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lstStyle/>
          <a:p>
            <a:r>
              <a:rPr lang="en-US"/>
              <a:t>1. Hvor mange ansatte har din bedrift?</a:t>
            </a:r>
          </a:p>
        </p:txBody>
      </p:sp>
      <p:sp>
        <p:nvSpPr>
          <p:cNvPr id="5" name="RepTitle"/>
          <p:cNvSpPr>
            <a:spLocks noGrp="1"/>
          </p:cNvSpPr>
          <p:nvPr>
            <p:ph sz="quarter" idx="14" hasCustomPrompt="1"/>
          </p:nvPr>
        </p:nvSpPr>
        <p:spPr/>
        <p:txBody>
          <a:bodyPr/>
          <a:lstStyle/>
          <a:p>
            <a:r>
              <a:rPr lang="en-US"/>
              <a:t>Undersøkelse Vestlandet 2015(3)</a:t>
            </a:r>
          </a:p>
        </p:txBody>
      </p:sp>
      <p:sp>
        <p:nvSpPr>
          <p:cNvPr id="6" name="MetaFoot"/>
          <p:cNvSpPr>
            <a:spLocks noGrp="1"/>
          </p:cNvSpPr>
          <p:nvPr>
            <p:ph sz="quarter" idx="15"/>
          </p:nvPr>
        </p:nvSpPr>
        <p:spPr/>
        <p:txBody>
          <a:bodyPr/>
          <a:lstStyle/>
          <a:p>
            <a:endParaRPr lang="en-US"/>
          </a:p>
        </p:txBody>
      </p:sp>
      <p:graphicFrame>
        <p:nvGraphicFramePr>
          <p:cNvPr id="7" name="New Table"/>
          <p:cNvGraphicFramePr>
            <a:graphicFrameLocks noGrp="1"/>
          </p:cNvGraphicFramePr>
          <p:nvPr>
            <p:ph sz="quarter" idx="10"/>
          </p:nvPr>
        </p:nvGraphicFramePr>
        <p:xfrm>
          <a:off x="468313" y="908050"/>
          <a:ext cx="8207376" cy="1920240"/>
        </p:xfrm>
        <a:graphic>
          <a:graphicData uri="http://schemas.openxmlformats.org/drawingml/2006/table">
            <a:tbl>
              <a:tblPr bandRow="1">
                <a:tableStyleId>{5C22544A-7EE6-4342-B048-85BDC9FD1C3A}</a:tableStyleId>
              </a:tblPr>
              <a:tblGrid>
                <a:gridCol w="1025922"/>
                <a:gridCol w="1025922"/>
                <a:gridCol w="1025922"/>
                <a:gridCol w="1025922"/>
                <a:gridCol w="1025922"/>
                <a:gridCol w="1025922"/>
                <a:gridCol w="1025922"/>
                <a:gridCol w="1025922"/>
              </a:tblGrid>
              <a:tr h="0">
                <a:tc>
                  <a:txBody>
                    <a:bodyPr/>
                    <a:lstStyle/>
                    <a:p>
                      <a:pPr>
                        <a:defRPr sz="1000"/>
                      </a:pPr>
                      <a:endParaRPr/>
                    </a:p>
                  </a:txBody>
                  <a:tcPr>
                    <a:lnL w="0"/>
                    <a:lnR w="0"/>
                    <a:lnT w="0"/>
                    <a:lnB w="12700">
                      <a:solidFill>
                        <a:srgbClr val="B4B4B4"/>
                      </a:solidFill>
                    </a:lnB>
                    <a:solidFill>
                      <a:prstClr val="black">
                        <a:lumOff val="100000"/>
                        <a:lumOff val="100000"/>
                      </a:prstClr>
                    </a:solidFill>
                  </a:tcPr>
                </a:tc>
                <a:tc>
                  <a:txBody>
                    <a:bodyPr/>
                    <a:lstStyle/>
                    <a:p>
                      <a:pPr>
                        <a:defRPr sz="1000"/>
                      </a:pPr>
                      <a:r>
                        <a:rPr b="1"/>
                        <a:t>0-1 ansatte</a:t>
                      </a:r>
                    </a:p>
                  </a:txBody>
                  <a:tcPr>
                    <a:lnL w="0"/>
                    <a:lnR w="0"/>
                    <a:lnT w="0"/>
                    <a:lnB w="12700">
                      <a:solidFill>
                        <a:srgbClr val="B4B4B4"/>
                      </a:solidFill>
                    </a:lnB>
                    <a:solidFill>
                      <a:prstClr val="black">
                        <a:lumOff val="100000"/>
                        <a:lumOff val="100000"/>
                      </a:prstClr>
                    </a:solidFill>
                  </a:tcPr>
                </a:tc>
                <a:tc>
                  <a:txBody>
                    <a:bodyPr/>
                    <a:lstStyle/>
                    <a:p>
                      <a:pPr>
                        <a:defRPr sz="1000"/>
                      </a:pPr>
                      <a:r>
                        <a:rPr b="1"/>
                        <a:t>2-9 ansatte</a:t>
                      </a:r>
                    </a:p>
                  </a:txBody>
                  <a:tcPr>
                    <a:lnL w="0"/>
                    <a:lnR w="0"/>
                    <a:lnT w="0"/>
                    <a:lnB w="12700">
                      <a:solidFill>
                        <a:srgbClr val="B4B4B4"/>
                      </a:solidFill>
                    </a:lnB>
                    <a:solidFill>
                      <a:prstClr val="black">
                        <a:lumOff val="100000"/>
                        <a:lumOff val="100000"/>
                      </a:prstClr>
                    </a:solidFill>
                  </a:tcPr>
                </a:tc>
                <a:tc>
                  <a:txBody>
                    <a:bodyPr/>
                    <a:lstStyle/>
                    <a:p>
                      <a:pPr>
                        <a:defRPr sz="1000"/>
                      </a:pPr>
                      <a:r>
                        <a:rPr b="1"/>
                        <a:t>10-49 ansatte</a:t>
                      </a:r>
                    </a:p>
                  </a:txBody>
                  <a:tcPr>
                    <a:lnL w="0"/>
                    <a:lnR w="0"/>
                    <a:lnT w="0"/>
                    <a:lnB w="12700">
                      <a:solidFill>
                        <a:srgbClr val="B4B4B4"/>
                      </a:solidFill>
                    </a:lnB>
                    <a:solidFill>
                      <a:prstClr val="black">
                        <a:lumOff val="100000"/>
                        <a:lumOff val="100000"/>
                      </a:prstClr>
                    </a:solidFill>
                  </a:tcPr>
                </a:tc>
                <a:tc>
                  <a:txBody>
                    <a:bodyPr/>
                    <a:lstStyle/>
                    <a:p>
                      <a:pPr>
                        <a:defRPr sz="1000"/>
                      </a:pPr>
                      <a:r>
                        <a:rPr b="1"/>
                        <a:t>50-99 ansatte</a:t>
                      </a:r>
                    </a:p>
                  </a:txBody>
                  <a:tcPr>
                    <a:lnL w="0"/>
                    <a:lnR w="0"/>
                    <a:lnT w="0"/>
                    <a:lnB w="12700">
                      <a:solidFill>
                        <a:srgbClr val="B4B4B4"/>
                      </a:solidFill>
                    </a:lnB>
                    <a:solidFill>
                      <a:prstClr val="black">
                        <a:lumOff val="100000"/>
                        <a:lumOff val="100000"/>
                      </a:prstClr>
                    </a:solidFill>
                  </a:tcPr>
                </a:tc>
                <a:tc>
                  <a:txBody>
                    <a:bodyPr/>
                    <a:lstStyle/>
                    <a:p>
                      <a:pPr>
                        <a:defRPr sz="1000"/>
                      </a:pPr>
                      <a:r>
                        <a:rPr b="1"/>
                        <a:t>100-199 ansatte</a:t>
                      </a:r>
                    </a:p>
                  </a:txBody>
                  <a:tcPr>
                    <a:lnL w="0"/>
                    <a:lnR w="0"/>
                    <a:lnT w="0"/>
                    <a:lnB w="12700">
                      <a:solidFill>
                        <a:srgbClr val="B4B4B4"/>
                      </a:solidFill>
                    </a:lnB>
                    <a:solidFill>
                      <a:prstClr val="black">
                        <a:lumOff val="100000"/>
                        <a:lumOff val="100000"/>
                      </a:prstClr>
                    </a:solidFill>
                  </a:tcPr>
                </a:tc>
                <a:tc>
                  <a:txBody>
                    <a:bodyPr/>
                    <a:lstStyle/>
                    <a:p>
                      <a:pPr>
                        <a:defRPr sz="1000"/>
                      </a:pPr>
                      <a:r>
                        <a:rPr b="1"/>
                        <a:t>200 eller flere ansatte</a:t>
                      </a:r>
                    </a:p>
                  </a:txBody>
                  <a:tcPr>
                    <a:lnL w="0"/>
                    <a:lnR w="0"/>
                    <a:lnT w="0"/>
                    <a:lnB w="12700">
                      <a:solidFill>
                        <a:srgbClr val="B4B4B4"/>
                      </a:solidFill>
                    </a:lnB>
                    <a:solidFill>
                      <a:prstClr val="black">
                        <a:lumOff val="100000"/>
                        <a:lumOff val="100000"/>
                      </a:prstClr>
                    </a:solidFill>
                  </a:tcPr>
                </a:tc>
                <a:tc>
                  <a:txBody>
                    <a:bodyPr/>
                    <a:lstStyle/>
                    <a:p>
                      <a:pPr>
                        <a:defRPr sz="1000"/>
                      </a:pPr>
                      <a:r>
                        <a:rPr b="1"/>
                        <a:t>N</a:t>
                      </a:r>
                    </a:p>
                  </a:txBody>
                  <a:tcPr>
                    <a:lnL w="0"/>
                    <a:lnR w="0"/>
                    <a:lnT w="0"/>
                    <a:lnB w="12700">
                      <a:solidFill>
                        <a:srgbClr val="B4B4B4"/>
                      </a:solidFill>
                    </a:lnB>
                    <a:solidFill>
                      <a:prstClr val="black">
                        <a:lumOff val="100000"/>
                        <a:lumOff val="100000"/>
                      </a:prstClr>
                    </a:solidFill>
                  </a:tcPr>
                </a:tc>
              </a:tr>
              <a:tr h="0">
                <a:tc>
                  <a:txBody>
                    <a:bodyPr/>
                    <a:lstStyle/>
                    <a:p>
                      <a:pPr>
                        <a:defRPr sz="1000"/>
                      </a:pPr>
                      <a:r>
                        <a:rPr b="1"/>
                        <a:t>Hvor mange ansatte har din bedrift?</a:t>
                      </a:r>
                    </a:p>
                  </a:txBody>
                  <a:tcPr>
                    <a:lnL w="0"/>
                    <a:lnR w="0"/>
                    <a:lnT w="12700">
                      <a:solidFill>
                        <a:srgbClr val="B4B4B4"/>
                      </a:solidFill>
                    </a:lnT>
                    <a:lnB w="0"/>
                  </a:tcPr>
                </a:tc>
                <a:tc>
                  <a:txBody>
                    <a:bodyPr/>
                    <a:lstStyle/>
                    <a:p>
                      <a:pPr>
                        <a:defRPr sz="1000"/>
                      </a:pPr>
                      <a:r>
                        <a:rPr/>
                        <a:t>7,8%</a:t>
                      </a:r>
                    </a:p>
                  </a:txBody>
                  <a:tcPr>
                    <a:lnL w="0"/>
                    <a:lnR w="0"/>
                    <a:lnT w="12700">
                      <a:solidFill>
                        <a:srgbClr val="B4B4B4"/>
                      </a:solidFill>
                    </a:lnT>
                    <a:lnB w="0"/>
                  </a:tcPr>
                </a:tc>
                <a:tc>
                  <a:txBody>
                    <a:bodyPr/>
                    <a:lstStyle/>
                    <a:p>
                      <a:pPr>
                        <a:defRPr sz="1000"/>
                      </a:pPr>
                      <a:r>
                        <a:rPr/>
                        <a:t>21,5%</a:t>
                      </a:r>
                    </a:p>
                  </a:txBody>
                  <a:tcPr>
                    <a:lnL w="0"/>
                    <a:lnR w="0"/>
                    <a:lnT w="12700">
                      <a:solidFill>
                        <a:srgbClr val="B4B4B4"/>
                      </a:solidFill>
                    </a:lnT>
                    <a:lnB w="0"/>
                  </a:tcPr>
                </a:tc>
                <a:tc>
                  <a:txBody>
                    <a:bodyPr/>
                    <a:lstStyle/>
                    <a:p>
                      <a:pPr>
                        <a:defRPr sz="1000"/>
                      </a:pPr>
                      <a:r>
                        <a:rPr/>
                        <a:t>28,6%</a:t>
                      </a:r>
                    </a:p>
                  </a:txBody>
                  <a:tcPr>
                    <a:lnL w="0"/>
                    <a:lnR w="0"/>
                    <a:lnT w="12700">
                      <a:solidFill>
                        <a:srgbClr val="B4B4B4"/>
                      </a:solidFill>
                    </a:lnT>
                    <a:lnB w="0"/>
                  </a:tcPr>
                </a:tc>
                <a:tc>
                  <a:txBody>
                    <a:bodyPr/>
                    <a:lstStyle/>
                    <a:p>
                      <a:pPr>
                        <a:defRPr sz="1000"/>
                      </a:pPr>
                      <a:r>
                        <a:rPr/>
                        <a:t>9,4%</a:t>
                      </a:r>
                    </a:p>
                  </a:txBody>
                  <a:tcPr>
                    <a:lnL w="0"/>
                    <a:lnR w="0"/>
                    <a:lnT w="12700">
                      <a:solidFill>
                        <a:srgbClr val="B4B4B4"/>
                      </a:solidFill>
                    </a:lnT>
                    <a:lnB w="0"/>
                  </a:tcPr>
                </a:tc>
                <a:tc>
                  <a:txBody>
                    <a:bodyPr/>
                    <a:lstStyle/>
                    <a:p>
                      <a:pPr>
                        <a:defRPr sz="1000"/>
                      </a:pPr>
                      <a:r>
                        <a:rPr/>
                        <a:t>9,0%</a:t>
                      </a:r>
                    </a:p>
                  </a:txBody>
                  <a:tcPr>
                    <a:lnL w="0"/>
                    <a:lnR w="0"/>
                    <a:lnT w="12700">
                      <a:solidFill>
                        <a:srgbClr val="B4B4B4"/>
                      </a:solidFill>
                    </a:lnT>
                    <a:lnB w="0"/>
                  </a:tcPr>
                </a:tc>
                <a:tc>
                  <a:txBody>
                    <a:bodyPr/>
                    <a:lstStyle/>
                    <a:p>
                      <a:pPr>
                        <a:defRPr sz="1000"/>
                      </a:pPr>
                      <a:r>
                        <a:rPr/>
                        <a:t>23,7%</a:t>
                      </a:r>
                    </a:p>
                  </a:txBody>
                  <a:tcPr>
                    <a:lnL w="0"/>
                    <a:lnR w="0"/>
                    <a:lnT w="12700">
                      <a:solidFill>
                        <a:srgbClr val="B4B4B4"/>
                      </a:solidFill>
                    </a:lnT>
                    <a:lnB w="0"/>
                  </a:tcPr>
                </a:tc>
                <a:tc>
                  <a:txBody>
                    <a:bodyPr/>
                    <a:lstStyle/>
                    <a:p>
                      <a:pPr>
                        <a:defRPr sz="1000"/>
                      </a:pPr>
                      <a:r>
                        <a:rPr/>
                        <a:t>1547</a:t>
                      </a:r>
                    </a:p>
                  </a:txBody>
                  <a:tcPr>
                    <a:lnL w="0"/>
                    <a:lnR w="0"/>
                    <a:lnT w="12700">
                      <a:solidFill>
                        <a:srgbClr val="B4B4B4"/>
                      </a:solidFill>
                    </a:lnT>
                    <a:lnB w="0"/>
                  </a:tcPr>
                </a:tc>
              </a:tr>
              <a:tr h="0">
                <a:tc>
                  <a:txBody>
                    <a:bodyPr/>
                    <a:lstStyle/>
                    <a:p>
                      <a:pPr>
                        <a:defRPr sz="1000"/>
                      </a:pPr>
                      <a:r>
                        <a:rPr b="1"/>
                        <a:t>Bergen </a:t>
                      </a:r>
                    </a:p>
                  </a:txBody>
                  <a:tcPr>
                    <a:lnL w="0"/>
                    <a:lnR w="0"/>
                    <a:lnT w="0"/>
                    <a:lnB w="0"/>
                  </a:tcPr>
                </a:tc>
                <a:tc>
                  <a:txBody>
                    <a:bodyPr/>
                    <a:lstStyle/>
                    <a:p>
                      <a:pPr>
                        <a:defRPr sz="1000"/>
                      </a:pPr>
                      <a:r>
                        <a:rPr/>
                        <a:t>5,3%</a:t>
                      </a:r>
                    </a:p>
                  </a:txBody>
                  <a:tcPr>
                    <a:lnL w="0"/>
                    <a:lnR w="0"/>
                    <a:lnT w="0"/>
                    <a:lnB w="0"/>
                  </a:tcPr>
                </a:tc>
                <a:tc>
                  <a:txBody>
                    <a:bodyPr/>
                    <a:lstStyle/>
                    <a:p>
                      <a:pPr>
                        <a:defRPr sz="1000"/>
                      </a:pPr>
                      <a:r>
                        <a:rPr/>
                        <a:t>17,1%</a:t>
                      </a:r>
                    </a:p>
                  </a:txBody>
                  <a:tcPr>
                    <a:lnL w="0"/>
                    <a:lnR w="0"/>
                    <a:lnT w="0"/>
                    <a:lnB w="0"/>
                  </a:tcPr>
                </a:tc>
                <a:tc>
                  <a:txBody>
                    <a:bodyPr/>
                    <a:lstStyle/>
                    <a:p>
                      <a:pPr>
                        <a:defRPr sz="1000"/>
                      </a:pPr>
                      <a:r>
                        <a:rPr/>
                        <a:t>28,5%</a:t>
                      </a:r>
                    </a:p>
                  </a:txBody>
                  <a:tcPr>
                    <a:lnL w="0"/>
                    <a:lnR w="0"/>
                    <a:lnT w="0"/>
                    <a:lnB w="0"/>
                  </a:tcPr>
                </a:tc>
                <a:tc>
                  <a:txBody>
                    <a:bodyPr/>
                    <a:lstStyle/>
                    <a:p>
                      <a:pPr>
                        <a:defRPr sz="1000"/>
                      </a:pPr>
                      <a:r>
                        <a:rPr/>
                        <a:t>9,3%</a:t>
                      </a:r>
                    </a:p>
                  </a:txBody>
                  <a:tcPr>
                    <a:lnL w="0"/>
                    <a:lnR w="0"/>
                    <a:lnT w="0"/>
                    <a:lnB w="0"/>
                  </a:tcPr>
                </a:tc>
                <a:tc>
                  <a:txBody>
                    <a:bodyPr/>
                    <a:lstStyle/>
                    <a:p>
                      <a:pPr>
                        <a:defRPr sz="1000"/>
                      </a:pPr>
                      <a:r>
                        <a:rPr/>
                        <a:t>10,8%</a:t>
                      </a:r>
                    </a:p>
                  </a:txBody>
                  <a:tcPr>
                    <a:lnL w="0"/>
                    <a:lnR w="0"/>
                    <a:lnT w="0"/>
                    <a:lnB w="0"/>
                  </a:tcPr>
                </a:tc>
                <a:tc>
                  <a:txBody>
                    <a:bodyPr/>
                    <a:lstStyle/>
                    <a:p>
                      <a:pPr>
                        <a:defRPr sz="1000"/>
                      </a:pPr>
                      <a:r>
                        <a:rPr/>
                        <a:t>29,0%</a:t>
                      </a:r>
                    </a:p>
                  </a:txBody>
                  <a:tcPr>
                    <a:lnL w="0"/>
                    <a:lnR w="0"/>
                    <a:lnT w="0"/>
                    <a:lnB w="0"/>
                  </a:tcPr>
                </a:tc>
                <a:tc>
                  <a:txBody>
                    <a:bodyPr/>
                    <a:lstStyle/>
                    <a:p>
                      <a:pPr>
                        <a:defRPr sz="1000"/>
                      </a:pPr>
                      <a:r>
                        <a:rPr/>
                        <a:t>590</a:t>
                      </a:r>
                    </a:p>
                  </a:txBody>
                  <a:tcPr>
                    <a:lnL w="0"/>
                    <a:lnR w="0"/>
                    <a:lnT w="0"/>
                    <a:lnB w="0"/>
                  </a:tcPr>
                </a:tc>
              </a:tr>
              <a:tr h="0">
                <a:tc>
                  <a:txBody>
                    <a:bodyPr/>
                    <a:lstStyle/>
                    <a:p>
                      <a:pPr>
                        <a:defRPr sz="1000"/>
                      </a:pPr>
                      <a:r>
                        <a:rPr b="1"/>
                        <a:t>Haugesund</a:t>
                      </a:r>
                    </a:p>
                  </a:txBody>
                  <a:tcPr>
                    <a:lnL w="0"/>
                    <a:lnR w="0"/>
                    <a:lnT w="0"/>
                    <a:lnB w="0"/>
                  </a:tcPr>
                </a:tc>
                <a:tc>
                  <a:txBody>
                    <a:bodyPr/>
                    <a:lstStyle/>
                    <a:p>
                      <a:pPr>
                        <a:defRPr sz="1000"/>
                      </a:pPr>
                      <a:r>
                        <a:rPr/>
                        <a:t>9,1%</a:t>
                      </a:r>
                    </a:p>
                  </a:txBody>
                  <a:tcPr>
                    <a:lnL w="0"/>
                    <a:lnR w="0"/>
                    <a:lnT w="0"/>
                    <a:lnB w="0"/>
                  </a:tcPr>
                </a:tc>
                <a:tc>
                  <a:txBody>
                    <a:bodyPr/>
                    <a:lstStyle/>
                    <a:p>
                      <a:pPr>
                        <a:defRPr sz="1000"/>
                      </a:pPr>
                      <a:r>
                        <a:rPr/>
                        <a:t>31,1%</a:t>
                      </a:r>
                    </a:p>
                  </a:txBody>
                  <a:tcPr>
                    <a:lnL w="0"/>
                    <a:lnR w="0"/>
                    <a:lnT w="0"/>
                    <a:lnB w="0"/>
                  </a:tcPr>
                </a:tc>
                <a:tc>
                  <a:txBody>
                    <a:bodyPr/>
                    <a:lstStyle/>
                    <a:p>
                      <a:pPr>
                        <a:defRPr sz="1000"/>
                      </a:pPr>
                      <a:r>
                        <a:rPr/>
                        <a:t>28,0%</a:t>
                      </a:r>
                    </a:p>
                  </a:txBody>
                  <a:tcPr>
                    <a:lnL w="0"/>
                    <a:lnR w="0"/>
                    <a:lnT w="0"/>
                    <a:lnB w="0"/>
                  </a:tcPr>
                </a:tc>
                <a:tc>
                  <a:txBody>
                    <a:bodyPr/>
                    <a:lstStyle/>
                    <a:p>
                      <a:pPr>
                        <a:defRPr sz="1000"/>
                      </a:pPr>
                      <a:r>
                        <a:rPr/>
                        <a:t>6,1%</a:t>
                      </a:r>
                    </a:p>
                  </a:txBody>
                  <a:tcPr>
                    <a:lnL w="0"/>
                    <a:lnR w="0"/>
                    <a:lnT w="0"/>
                    <a:lnB w="0"/>
                  </a:tcPr>
                </a:tc>
                <a:tc>
                  <a:txBody>
                    <a:bodyPr/>
                    <a:lstStyle/>
                    <a:p>
                      <a:pPr>
                        <a:defRPr sz="1000"/>
                      </a:pPr>
                      <a:r>
                        <a:rPr/>
                        <a:t>6,1%</a:t>
                      </a:r>
                    </a:p>
                  </a:txBody>
                  <a:tcPr>
                    <a:lnL w="0"/>
                    <a:lnR w="0"/>
                    <a:lnT w="0"/>
                    <a:lnB w="0"/>
                  </a:tcPr>
                </a:tc>
                <a:tc>
                  <a:txBody>
                    <a:bodyPr/>
                    <a:lstStyle/>
                    <a:p>
                      <a:pPr>
                        <a:defRPr sz="1000"/>
                      </a:pPr>
                      <a:r>
                        <a:rPr/>
                        <a:t>19,7%</a:t>
                      </a:r>
                    </a:p>
                  </a:txBody>
                  <a:tcPr>
                    <a:lnL w="0"/>
                    <a:lnR w="0"/>
                    <a:lnT w="0"/>
                    <a:lnB w="0"/>
                  </a:tcPr>
                </a:tc>
                <a:tc>
                  <a:txBody>
                    <a:bodyPr/>
                    <a:lstStyle/>
                    <a:p>
                      <a:pPr>
                        <a:defRPr sz="1000"/>
                      </a:pPr>
                      <a:r>
                        <a:rPr/>
                        <a:t>132</a:t>
                      </a:r>
                    </a:p>
                  </a:txBody>
                  <a:tcPr>
                    <a:lnL w="0"/>
                    <a:lnR w="0"/>
                    <a:lnT w="0"/>
                    <a:lnB w="0"/>
                  </a:tcPr>
                </a:tc>
              </a:tr>
              <a:tr h="0">
                <a:tc>
                  <a:txBody>
                    <a:bodyPr/>
                    <a:lstStyle/>
                    <a:p>
                      <a:pPr>
                        <a:defRPr sz="1000"/>
                      </a:pPr>
                      <a:r>
                        <a:rPr b="1"/>
                        <a:t>Stavanger</a:t>
                      </a:r>
                    </a:p>
                  </a:txBody>
                  <a:tcPr>
                    <a:lnL w="0"/>
                    <a:lnR w="0"/>
                    <a:lnT w="0"/>
                    <a:lnB w="0"/>
                  </a:tcPr>
                </a:tc>
                <a:tc>
                  <a:txBody>
                    <a:bodyPr/>
                    <a:lstStyle/>
                    <a:p>
                      <a:pPr>
                        <a:defRPr sz="1000"/>
                      </a:pPr>
                      <a:r>
                        <a:rPr/>
                        <a:t>7,9%</a:t>
                      </a:r>
                    </a:p>
                  </a:txBody>
                  <a:tcPr>
                    <a:lnL w="0"/>
                    <a:lnR w="0"/>
                    <a:lnT w="0"/>
                    <a:lnB w="0"/>
                  </a:tcPr>
                </a:tc>
                <a:tc>
                  <a:txBody>
                    <a:bodyPr/>
                    <a:lstStyle/>
                    <a:p>
                      <a:pPr>
                        <a:defRPr sz="1000"/>
                      </a:pPr>
                      <a:r>
                        <a:rPr/>
                        <a:t>19,4%</a:t>
                      </a:r>
                    </a:p>
                  </a:txBody>
                  <a:tcPr>
                    <a:lnL w="0"/>
                    <a:lnR w="0"/>
                    <a:lnT w="0"/>
                    <a:lnB w="0"/>
                  </a:tcPr>
                </a:tc>
                <a:tc>
                  <a:txBody>
                    <a:bodyPr/>
                    <a:lstStyle/>
                    <a:p>
                      <a:pPr>
                        <a:defRPr sz="1000"/>
                      </a:pPr>
                      <a:r>
                        <a:rPr/>
                        <a:t>28,9%</a:t>
                      </a:r>
                    </a:p>
                  </a:txBody>
                  <a:tcPr>
                    <a:lnL w="0"/>
                    <a:lnR w="0"/>
                    <a:lnT w="0"/>
                    <a:lnB w="0"/>
                  </a:tcPr>
                </a:tc>
                <a:tc>
                  <a:txBody>
                    <a:bodyPr/>
                    <a:lstStyle/>
                    <a:p>
                      <a:pPr>
                        <a:defRPr sz="1000"/>
                      </a:pPr>
                      <a:r>
                        <a:rPr/>
                        <a:t>10,3%</a:t>
                      </a:r>
                    </a:p>
                  </a:txBody>
                  <a:tcPr>
                    <a:lnL w="0"/>
                    <a:lnR w="0"/>
                    <a:lnT w="0"/>
                    <a:lnB w="0"/>
                  </a:tcPr>
                </a:tc>
                <a:tc>
                  <a:txBody>
                    <a:bodyPr/>
                    <a:lstStyle/>
                    <a:p>
                      <a:pPr>
                        <a:defRPr sz="1000"/>
                      </a:pPr>
                      <a:r>
                        <a:rPr/>
                        <a:t>8,9%</a:t>
                      </a:r>
                    </a:p>
                  </a:txBody>
                  <a:tcPr>
                    <a:lnL w="0"/>
                    <a:lnR w="0"/>
                    <a:lnT w="0"/>
                    <a:lnB w="0"/>
                  </a:tcPr>
                </a:tc>
                <a:tc>
                  <a:txBody>
                    <a:bodyPr/>
                    <a:lstStyle/>
                    <a:p>
                      <a:pPr>
                        <a:defRPr sz="1000"/>
                      </a:pPr>
                      <a:r>
                        <a:rPr/>
                        <a:t>24,6%</a:t>
                      </a:r>
                    </a:p>
                  </a:txBody>
                  <a:tcPr>
                    <a:lnL w="0"/>
                    <a:lnR w="0"/>
                    <a:lnT w="0"/>
                    <a:lnB w="0"/>
                  </a:tcPr>
                </a:tc>
                <a:tc>
                  <a:txBody>
                    <a:bodyPr/>
                    <a:lstStyle/>
                    <a:p>
                      <a:pPr>
                        <a:defRPr sz="1000"/>
                      </a:pPr>
                      <a:r>
                        <a:rPr/>
                        <a:t>686</a:t>
                      </a:r>
                    </a:p>
                  </a:txBody>
                  <a:tcPr>
                    <a:lnL w="0"/>
                    <a:lnR w="0"/>
                    <a:lnT w="0"/>
                    <a:lnB w="0"/>
                  </a:tcPr>
                </a:tc>
              </a:tr>
              <a:tr h="0">
                <a:tc>
                  <a:txBody>
                    <a:bodyPr/>
                    <a:lstStyle/>
                    <a:p>
                      <a:pPr>
                        <a:defRPr sz="1000"/>
                      </a:pPr>
                      <a:r>
                        <a:rPr b="1"/>
                        <a:t>Stord</a:t>
                      </a:r>
                    </a:p>
                  </a:txBody>
                  <a:tcPr>
                    <a:lnL w="0"/>
                    <a:lnR w="0"/>
                    <a:lnT w="0"/>
                    <a:lnB w="0"/>
                  </a:tcPr>
                </a:tc>
                <a:tc>
                  <a:txBody>
                    <a:bodyPr/>
                    <a:lstStyle/>
                    <a:p>
                      <a:pPr>
                        <a:defRPr sz="1000"/>
                      </a:pPr>
                      <a:r>
                        <a:rPr/>
                        <a:t>7,3%</a:t>
                      </a:r>
                    </a:p>
                  </a:txBody>
                  <a:tcPr>
                    <a:lnL w="0"/>
                    <a:lnR w="0"/>
                    <a:lnT w="0"/>
                    <a:lnB w="0"/>
                  </a:tcPr>
                </a:tc>
                <a:tc>
                  <a:txBody>
                    <a:bodyPr/>
                    <a:lstStyle/>
                    <a:p>
                      <a:pPr>
                        <a:defRPr sz="1000"/>
                      </a:pPr>
                      <a:r>
                        <a:rPr/>
                        <a:t>29,3%</a:t>
                      </a:r>
                    </a:p>
                  </a:txBody>
                  <a:tcPr>
                    <a:lnL w="0"/>
                    <a:lnR w="0"/>
                    <a:lnT w="0"/>
                    <a:lnB w="0"/>
                  </a:tcPr>
                </a:tc>
                <a:tc>
                  <a:txBody>
                    <a:bodyPr/>
                    <a:lstStyle/>
                    <a:p>
                      <a:pPr>
                        <a:defRPr sz="1000"/>
                      </a:pPr>
                      <a:r>
                        <a:rPr/>
                        <a:t>26,8%</a:t>
                      </a:r>
                    </a:p>
                  </a:txBody>
                  <a:tcPr>
                    <a:lnL w="0"/>
                    <a:lnR w="0"/>
                    <a:lnT w="0"/>
                    <a:lnB w="0"/>
                  </a:tcPr>
                </a:tc>
                <a:tc>
                  <a:txBody>
                    <a:bodyPr/>
                    <a:lstStyle/>
                    <a:p>
                      <a:pPr>
                        <a:defRPr sz="1000"/>
                      </a:pPr>
                      <a:r>
                        <a:rPr/>
                        <a:t>4,9%</a:t>
                      </a:r>
                    </a:p>
                  </a:txBody>
                  <a:tcPr>
                    <a:lnL w="0"/>
                    <a:lnR w="0"/>
                    <a:lnT w="0"/>
                    <a:lnB w="0"/>
                  </a:tcPr>
                </a:tc>
                <a:tc>
                  <a:txBody>
                    <a:bodyPr/>
                    <a:lstStyle/>
                    <a:p>
                      <a:pPr>
                        <a:defRPr sz="1000"/>
                      </a:pPr>
                      <a:r>
                        <a:rPr/>
                        <a:t>14,6%</a:t>
                      </a:r>
                    </a:p>
                  </a:txBody>
                  <a:tcPr>
                    <a:lnL w="0"/>
                    <a:lnR w="0"/>
                    <a:lnT w="0"/>
                    <a:lnB w="0"/>
                  </a:tcPr>
                </a:tc>
                <a:tc>
                  <a:txBody>
                    <a:bodyPr/>
                    <a:lstStyle/>
                    <a:p>
                      <a:pPr>
                        <a:defRPr sz="1000"/>
                      </a:pPr>
                      <a:r>
                        <a:rPr/>
                        <a:t>17,1%</a:t>
                      </a:r>
                    </a:p>
                  </a:txBody>
                  <a:tcPr>
                    <a:lnL w="0"/>
                    <a:lnR w="0"/>
                    <a:lnT w="0"/>
                    <a:lnB w="0"/>
                  </a:tcPr>
                </a:tc>
                <a:tc>
                  <a:txBody>
                    <a:bodyPr/>
                    <a:lstStyle/>
                    <a:p>
                      <a:pPr>
                        <a:defRPr sz="1000"/>
                      </a:pPr>
                      <a:r>
                        <a:rPr/>
                        <a:t>41</a:t>
                      </a:r>
                    </a:p>
                  </a:txBody>
                  <a:tcPr>
                    <a:lnL w="0"/>
                    <a:lnR w="0"/>
                    <a:lnT w="0"/>
                    <a:lnB w="0"/>
                  </a:tcPr>
                </a:tc>
              </a:tr>
            </a:tbl>
          </a:graphicData>
        </a:graphic>
      </p:graphicFrame>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pTitle"/>
          <p:cNvSpPr>
            <a:spLocks noGrp="1"/>
          </p:cNvSpPr>
          <p:nvPr>
            <p:ph sz="quarter" idx="14" hasCustomPrompt="1"/>
          </p:nvPr>
        </p:nvSpPr>
        <p:spPr/>
        <p:txBody>
          <a:bodyPr/>
          <a:lstStyle/>
          <a:p>
            <a:r>
              <a:rPr lang="en-US"/>
              <a:t>Undersøkelse Vestlandet 2015(3)</a:t>
            </a:r>
          </a:p>
        </p:txBody>
      </p:sp>
      <p:graphicFrame>
        <p:nvGraphicFramePr>
          <p:cNvPr id="6" name="ChartObject"/>
          <p:cNvGraphicFramePr>
            <a:graphicFrameLocks noGrp="1"/>
          </p:cNvGraphicFramePr>
          <p:nvPr>
            <p:ph sz="quarter" idx="10"/>
            <p:extLst>
              <p:ext uri="{D42A27DB-BD31-4B8C-83A1-F6EECF244321}">
                <p14:modId xmlns:p14="http://schemas.microsoft.com/office/powerpoint/2010/main" val="2714538359"/>
              </p:ext>
            </p:extLst>
          </p:nvPr>
        </p:nvGraphicFramePr>
        <p:xfrm>
          <a:off x="0" y="2523"/>
          <a:ext cx="9144000" cy="7170893"/>
        </p:xfrm>
        <a:graphic>
          <a:graphicData uri="http://schemas.openxmlformats.org/drawingml/2006/chart">
            <c:chart xmlns:c="http://schemas.openxmlformats.org/drawingml/2006/chart" xmlns:r="http://schemas.openxmlformats.org/officeDocument/2006/relationships" r:id="rId2"/>
          </a:graphicData>
        </a:graphic>
      </p:graphicFrame>
      <p:sp>
        <p:nvSpPr>
          <p:cNvPr id="4" name="TekstSylinder 3"/>
          <p:cNvSpPr txBox="1"/>
          <p:nvPr/>
        </p:nvSpPr>
        <p:spPr>
          <a:xfrm>
            <a:off x="5364088" y="692696"/>
            <a:ext cx="2935675" cy="830997"/>
          </a:xfrm>
          <a:prstGeom prst="rect">
            <a:avLst/>
          </a:prstGeom>
          <a:solidFill>
            <a:srgbClr val="00B0F0"/>
          </a:solidFill>
        </p:spPr>
        <p:style>
          <a:lnRef idx="2">
            <a:schemeClr val="dk1"/>
          </a:lnRef>
          <a:fillRef idx="1">
            <a:schemeClr val="lt1"/>
          </a:fillRef>
          <a:effectRef idx="0">
            <a:schemeClr val="dk1"/>
          </a:effectRef>
          <a:fontRef idx="minor">
            <a:schemeClr val="dk1"/>
          </a:fontRef>
        </p:style>
        <p:txBody>
          <a:bodyPr wrap="none" rtlCol="0">
            <a:spAutoFit/>
          </a:bodyPr>
          <a:lstStyle/>
          <a:p>
            <a:r>
              <a:rPr lang="en-US" sz="2400" u="sng" dirty="0" err="1" smtClean="0"/>
              <a:t>Hvilken</a:t>
            </a:r>
            <a:r>
              <a:rPr lang="en-US" sz="2400" u="sng" dirty="0" smtClean="0"/>
              <a:t> </a:t>
            </a:r>
            <a:r>
              <a:rPr lang="en-US" sz="2400" u="sng" dirty="0" err="1"/>
              <a:t>hovedbransje</a:t>
            </a:r>
            <a:r>
              <a:rPr lang="en-US" sz="2400" u="sng" dirty="0"/>
              <a:t> </a:t>
            </a:r>
            <a:endParaRPr lang="en-US" sz="2400" u="sng" dirty="0" smtClean="0"/>
          </a:p>
          <a:p>
            <a:r>
              <a:rPr lang="en-US" sz="2400" u="sng" dirty="0" err="1" smtClean="0"/>
              <a:t>tilhører</a:t>
            </a:r>
            <a:r>
              <a:rPr lang="en-US" sz="2400" u="sng" dirty="0" smtClean="0"/>
              <a:t> </a:t>
            </a:r>
            <a:r>
              <a:rPr lang="en-US" sz="2400" u="sng" dirty="0"/>
              <a:t>din </a:t>
            </a:r>
            <a:r>
              <a:rPr lang="en-US" sz="2400" u="sng" dirty="0" err="1"/>
              <a:t>bedrift</a:t>
            </a:r>
            <a:r>
              <a:rPr lang="en-US" sz="2400" u="sng" dirty="0"/>
              <a:t>?</a:t>
            </a:r>
            <a:endParaRPr lang="nb-NO" sz="2400" u="sng"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lstStyle/>
          <a:p>
            <a:r>
              <a:rPr lang="en-US"/>
              <a:t>2. Hvilken hovedbransje tilhører din bedrift?</a:t>
            </a:r>
          </a:p>
        </p:txBody>
      </p:sp>
      <p:sp>
        <p:nvSpPr>
          <p:cNvPr id="5" name="RepTitle"/>
          <p:cNvSpPr>
            <a:spLocks noGrp="1"/>
          </p:cNvSpPr>
          <p:nvPr>
            <p:ph sz="quarter" idx="14" hasCustomPrompt="1"/>
          </p:nvPr>
        </p:nvSpPr>
        <p:spPr/>
        <p:txBody>
          <a:bodyPr/>
          <a:lstStyle/>
          <a:p>
            <a:r>
              <a:rPr lang="en-US"/>
              <a:t>Undersøkelse Vestlandet 2015(3)</a:t>
            </a:r>
          </a:p>
        </p:txBody>
      </p:sp>
      <p:sp>
        <p:nvSpPr>
          <p:cNvPr id="6" name="MetaFoot"/>
          <p:cNvSpPr>
            <a:spLocks noGrp="1"/>
          </p:cNvSpPr>
          <p:nvPr>
            <p:ph sz="quarter" idx="15"/>
          </p:nvPr>
        </p:nvSpPr>
        <p:spPr/>
        <p:txBody>
          <a:bodyPr/>
          <a:lstStyle/>
          <a:p>
            <a:endParaRPr lang="en-US"/>
          </a:p>
        </p:txBody>
      </p:sp>
      <p:graphicFrame>
        <p:nvGraphicFramePr>
          <p:cNvPr id="7" name="New Table"/>
          <p:cNvGraphicFramePr>
            <a:graphicFrameLocks noGrp="1"/>
          </p:cNvGraphicFramePr>
          <p:nvPr>
            <p:ph sz="quarter" idx="10"/>
          </p:nvPr>
        </p:nvGraphicFramePr>
        <p:xfrm>
          <a:off x="468313" y="908050"/>
          <a:ext cx="8207380" cy="6339840"/>
        </p:xfrm>
        <a:graphic>
          <a:graphicData uri="http://schemas.openxmlformats.org/drawingml/2006/table">
            <a:tbl>
              <a:tblPr bandRow="1">
                <a:tableStyleId>{5C22544A-7EE6-4342-B048-85BDC9FD1C3A}</a:tableStyleId>
              </a:tblPr>
              <a:tblGrid>
                <a:gridCol w="410369"/>
                <a:gridCol w="410369"/>
                <a:gridCol w="410369"/>
                <a:gridCol w="410369"/>
                <a:gridCol w="410369"/>
                <a:gridCol w="410369"/>
                <a:gridCol w="410369"/>
                <a:gridCol w="410369"/>
                <a:gridCol w="410369"/>
                <a:gridCol w="410369"/>
                <a:gridCol w="410369"/>
                <a:gridCol w="410369"/>
                <a:gridCol w="410369"/>
                <a:gridCol w="410369"/>
                <a:gridCol w="410369"/>
                <a:gridCol w="410369"/>
                <a:gridCol w="410369"/>
                <a:gridCol w="410369"/>
                <a:gridCol w="410369"/>
                <a:gridCol w="410369"/>
              </a:tblGrid>
              <a:tr h="0">
                <a:tc>
                  <a:txBody>
                    <a:bodyPr/>
                    <a:lstStyle/>
                    <a:p>
                      <a:pPr>
                        <a:defRPr sz="1000"/>
                      </a:pPr>
                      <a:endParaRPr/>
                    </a:p>
                  </a:txBody>
                  <a:tcPr>
                    <a:lnL w="0"/>
                    <a:lnR w="0"/>
                    <a:lnT w="0"/>
                    <a:lnB w="12700">
                      <a:solidFill>
                        <a:srgbClr val="B4B4B4"/>
                      </a:solidFill>
                    </a:lnB>
                    <a:solidFill>
                      <a:prstClr val="black">
                        <a:lumOff val="100000"/>
                        <a:lumOff val="100000"/>
                      </a:prstClr>
                    </a:solidFill>
                  </a:tcPr>
                </a:tc>
                <a:tc>
                  <a:txBody>
                    <a:bodyPr/>
                    <a:lstStyle/>
                    <a:p>
                      <a:pPr>
                        <a:defRPr sz="1000"/>
                      </a:pPr>
                      <a:r>
                        <a:rPr b="1"/>
                        <a:t>Bank/finans/forsikring/revisjon </a:t>
                      </a:r>
                    </a:p>
                  </a:txBody>
                  <a:tcPr>
                    <a:lnL w="0"/>
                    <a:lnR w="0"/>
                    <a:lnT w="0"/>
                    <a:lnB w="12700">
                      <a:solidFill>
                        <a:srgbClr val="B4B4B4"/>
                      </a:solidFill>
                    </a:lnB>
                    <a:solidFill>
                      <a:prstClr val="black">
                        <a:lumOff val="100000"/>
                        <a:lumOff val="100000"/>
                      </a:prstClr>
                    </a:solidFill>
                  </a:tcPr>
                </a:tc>
                <a:tc>
                  <a:txBody>
                    <a:bodyPr/>
                    <a:lstStyle/>
                    <a:p>
                      <a:pPr>
                        <a:defRPr sz="1000"/>
                      </a:pPr>
                      <a:r>
                        <a:rPr b="1"/>
                        <a:t>Bygg- og anleggsvirksomhet </a:t>
                      </a:r>
                    </a:p>
                  </a:txBody>
                  <a:tcPr>
                    <a:lnL w="0"/>
                    <a:lnR w="0"/>
                    <a:lnT w="0"/>
                    <a:lnB w="12700">
                      <a:solidFill>
                        <a:srgbClr val="B4B4B4"/>
                      </a:solidFill>
                    </a:lnB>
                    <a:solidFill>
                      <a:prstClr val="black">
                        <a:lumOff val="100000"/>
                        <a:lumOff val="100000"/>
                      </a:prstClr>
                    </a:solidFill>
                  </a:tcPr>
                </a:tc>
                <a:tc>
                  <a:txBody>
                    <a:bodyPr/>
                    <a:lstStyle/>
                    <a:p>
                      <a:pPr>
                        <a:defRPr sz="1000"/>
                      </a:pPr>
                      <a:r>
                        <a:rPr b="1"/>
                        <a:t>Eiendom/teknisk og annen forretningsmessig tjenesteyting </a:t>
                      </a:r>
                    </a:p>
                  </a:txBody>
                  <a:tcPr>
                    <a:lnL w="0"/>
                    <a:lnR w="0"/>
                    <a:lnT w="0"/>
                    <a:lnB w="12700">
                      <a:solidFill>
                        <a:srgbClr val="B4B4B4"/>
                      </a:solidFill>
                    </a:lnB>
                    <a:solidFill>
                      <a:prstClr val="black">
                        <a:lumOff val="100000"/>
                        <a:lumOff val="100000"/>
                      </a:prstClr>
                    </a:solidFill>
                  </a:tcPr>
                </a:tc>
                <a:tc>
                  <a:txBody>
                    <a:bodyPr/>
                    <a:lstStyle/>
                    <a:p>
                      <a:pPr>
                        <a:defRPr sz="1000"/>
                      </a:pPr>
                      <a:r>
                        <a:rPr b="1"/>
                        <a:t>Energi, utenom olje og gass </a:t>
                      </a:r>
                    </a:p>
                  </a:txBody>
                  <a:tcPr>
                    <a:lnL w="0"/>
                    <a:lnR w="0"/>
                    <a:lnT w="0"/>
                    <a:lnB w="12700">
                      <a:solidFill>
                        <a:srgbClr val="B4B4B4"/>
                      </a:solidFill>
                    </a:lnB>
                    <a:solidFill>
                      <a:prstClr val="black">
                        <a:lumOff val="100000"/>
                        <a:lumOff val="100000"/>
                      </a:prstClr>
                    </a:solidFill>
                  </a:tcPr>
                </a:tc>
                <a:tc>
                  <a:txBody>
                    <a:bodyPr/>
                    <a:lstStyle/>
                    <a:p>
                      <a:pPr>
                        <a:defRPr sz="1000"/>
                      </a:pPr>
                      <a:r>
                        <a:rPr b="1"/>
                        <a:t>Helse/life science </a:t>
                      </a:r>
                    </a:p>
                  </a:txBody>
                  <a:tcPr>
                    <a:lnL w="0"/>
                    <a:lnR w="0"/>
                    <a:lnT w="0"/>
                    <a:lnB w="12700">
                      <a:solidFill>
                        <a:srgbClr val="B4B4B4"/>
                      </a:solidFill>
                    </a:lnB>
                    <a:solidFill>
                      <a:prstClr val="black">
                        <a:lumOff val="100000"/>
                        <a:lumOff val="100000"/>
                      </a:prstClr>
                    </a:solidFill>
                  </a:tcPr>
                </a:tc>
                <a:tc>
                  <a:txBody>
                    <a:bodyPr/>
                    <a:lstStyle/>
                    <a:p>
                      <a:pPr>
                        <a:defRPr sz="1000"/>
                      </a:pPr>
                      <a:r>
                        <a:rPr b="1"/>
                        <a:t>Høgskole/universitet/forskning </a:t>
                      </a:r>
                    </a:p>
                  </a:txBody>
                  <a:tcPr>
                    <a:lnL w="0"/>
                    <a:lnR w="0"/>
                    <a:lnT w="0"/>
                    <a:lnB w="12700">
                      <a:solidFill>
                        <a:srgbClr val="B4B4B4"/>
                      </a:solidFill>
                    </a:lnB>
                    <a:solidFill>
                      <a:prstClr val="black">
                        <a:lumOff val="100000"/>
                        <a:lumOff val="100000"/>
                      </a:prstClr>
                    </a:solidFill>
                  </a:tcPr>
                </a:tc>
                <a:tc>
                  <a:txBody>
                    <a:bodyPr/>
                    <a:lstStyle/>
                    <a:p>
                      <a:pPr>
                        <a:defRPr sz="1000"/>
                      </a:pPr>
                      <a:r>
                        <a:rPr b="1"/>
                        <a:t>IT/media/kommunikasjon/tele </a:t>
                      </a:r>
                    </a:p>
                  </a:txBody>
                  <a:tcPr>
                    <a:lnL w="0"/>
                    <a:lnR w="0"/>
                    <a:lnT w="0"/>
                    <a:lnB w="12700">
                      <a:solidFill>
                        <a:srgbClr val="B4B4B4"/>
                      </a:solidFill>
                    </a:lnB>
                    <a:solidFill>
                      <a:prstClr val="black">
                        <a:lumOff val="100000"/>
                        <a:lumOff val="100000"/>
                      </a:prstClr>
                    </a:solidFill>
                  </a:tcPr>
                </a:tc>
                <a:tc>
                  <a:txBody>
                    <a:bodyPr/>
                    <a:lstStyle/>
                    <a:p>
                      <a:pPr>
                        <a:defRPr sz="1000"/>
                      </a:pPr>
                      <a:r>
                        <a:rPr b="1"/>
                        <a:t>Konsulentvirksomhet </a:t>
                      </a:r>
                    </a:p>
                  </a:txBody>
                  <a:tcPr>
                    <a:lnL w="0"/>
                    <a:lnR w="0"/>
                    <a:lnT w="0"/>
                    <a:lnB w="12700">
                      <a:solidFill>
                        <a:srgbClr val="B4B4B4"/>
                      </a:solidFill>
                    </a:lnB>
                    <a:solidFill>
                      <a:prstClr val="black">
                        <a:lumOff val="100000"/>
                        <a:lumOff val="100000"/>
                      </a:prstClr>
                    </a:solidFill>
                  </a:tcPr>
                </a:tc>
                <a:tc>
                  <a:txBody>
                    <a:bodyPr/>
                    <a:lstStyle/>
                    <a:p>
                      <a:pPr>
                        <a:defRPr sz="1000"/>
                      </a:pPr>
                      <a:r>
                        <a:rPr b="1"/>
                        <a:t>Kultur </a:t>
                      </a:r>
                    </a:p>
                  </a:txBody>
                  <a:tcPr>
                    <a:lnL w="0"/>
                    <a:lnR w="0"/>
                    <a:lnT w="0"/>
                    <a:lnB w="12700">
                      <a:solidFill>
                        <a:srgbClr val="B4B4B4"/>
                      </a:solidFill>
                    </a:lnB>
                    <a:solidFill>
                      <a:prstClr val="black">
                        <a:lumOff val="100000"/>
                        <a:lumOff val="100000"/>
                      </a:prstClr>
                    </a:solidFill>
                  </a:tcPr>
                </a:tc>
                <a:tc>
                  <a:txBody>
                    <a:bodyPr/>
                    <a:lstStyle/>
                    <a:p>
                      <a:pPr>
                        <a:defRPr sz="1000"/>
                      </a:pPr>
                      <a:r>
                        <a:rPr b="1"/>
                        <a:t> Marin </a:t>
                      </a:r>
                    </a:p>
                  </a:txBody>
                  <a:tcPr>
                    <a:lnL w="0"/>
                    <a:lnR w="0"/>
                    <a:lnT w="0"/>
                    <a:lnB w="12700">
                      <a:solidFill>
                        <a:srgbClr val="B4B4B4"/>
                      </a:solidFill>
                    </a:lnB>
                    <a:solidFill>
                      <a:prstClr val="black">
                        <a:lumOff val="100000"/>
                        <a:lumOff val="100000"/>
                      </a:prstClr>
                    </a:solidFill>
                  </a:tcPr>
                </a:tc>
                <a:tc>
                  <a:txBody>
                    <a:bodyPr/>
                    <a:lstStyle/>
                    <a:p>
                      <a:pPr>
                        <a:defRPr sz="1000"/>
                      </a:pPr>
                      <a:r>
                        <a:rPr b="1"/>
                        <a:t>Maritim </a:t>
                      </a:r>
                    </a:p>
                  </a:txBody>
                  <a:tcPr>
                    <a:lnL w="0"/>
                    <a:lnR w="0"/>
                    <a:lnT w="0"/>
                    <a:lnB w="12700">
                      <a:solidFill>
                        <a:srgbClr val="B4B4B4"/>
                      </a:solidFill>
                    </a:lnB>
                    <a:solidFill>
                      <a:prstClr val="black">
                        <a:lumOff val="100000"/>
                        <a:lumOff val="100000"/>
                      </a:prstClr>
                    </a:solidFill>
                  </a:tcPr>
                </a:tc>
                <a:tc>
                  <a:txBody>
                    <a:bodyPr/>
                    <a:lstStyle/>
                    <a:p>
                      <a:pPr>
                        <a:defRPr sz="1000"/>
                      </a:pPr>
                      <a:r>
                        <a:rPr b="1"/>
                        <a:t>Olje og gass </a:t>
                      </a:r>
                    </a:p>
                  </a:txBody>
                  <a:tcPr>
                    <a:lnL w="0"/>
                    <a:lnR w="0"/>
                    <a:lnT w="0"/>
                    <a:lnB w="12700">
                      <a:solidFill>
                        <a:srgbClr val="B4B4B4"/>
                      </a:solidFill>
                    </a:lnB>
                    <a:solidFill>
                      <a:prstClr val="black">
                        <a:lumOff val="100000"/>
                        <a:lumOff val="100000"/>
                      </a:prstClr>
                    </a:solidFill>
                  </a:tcPr>
                </a:tc>
                <a:tc>
                  <a:txBody>
                    <a:bodyPr/>
                    <a:lstStyle/>
                    <a:p>
                      <a:pPr>
                        <a:defRPr sz="1000"/>
                      </a:pPr>
                      <a:r>
                        <a:rPr b="1"/>
                        <a:t>Reiseliv, hotell, restaurant </a:t>
                      </a:r>
                    </a:p>
                  </a:txBody>
                  <a:tcPr>
                    <a:lnL w="0"/>
                    <a:lnR w="0"/>
                    <a:lnT w="0"/>
                    <a:lnB w="12700">
                      <a:solidFill>
                        <a:srgbClr val="B4B4B4"/>
                      </a:solidFill>
                    </a:lnB>
                    <a:solidFill>
                      <a:prstClr val="black">
                        <a:lumOff val="100000"/>
                        <a:lumOff val="100000"/>
                      </a:prstClr>
                    </a:solidFill>
                  </a:tcPr>
                </a:tc>
                <a:tc>
                  <a:txBody>
                    <a:bodyPr/>
                    <a:lstStyle/>
                    <a:p>
                      <a:pPr>
                        <a:defRPr sz="1000"/>
                      </a:pPr>
                      <a:r>
                        <a:rPr b="1"/>
                        <a:t>Transport/logistikk </a:t>
                      </a:r>
                    </a:p>
                  </a:txBody>
                  <a:tcPr>
                    <a:lnL w="0"/>
                    <a:lnR w="0"/>
                    <a:lnT w="0"/>
                    <a:lnB w="12700">
                      <a:solidFill>
                        <a:srgbClr val="B4B4B4"/>
                      </a:solidFill>
                    </a:lnB>
                    <a:solidFill>
                      <a:prstClr val="black">
                        <a:lumOff val="100000"/>
                        <a:lumOff val="100000"/>
                      </a:prstClr>
                    </a:solidFill>
                  </a:tcPr>
                </a:tc>
                <a:tc>
                  <a:txBody>
                    <a:bodyPr/>
                    <a:lstStyle/>
                    <a:p>
                      <a:pPr>
                        <a:defRPr sz="1000"/>
                      </a:pPr>
                      <a:r>
                        <a:rPr b="1"/>
                        <a:t>Varehandel, detalj/engros </a:t>
                      </a:r>
                    </a:p>
                  </a:txBody>
                  <a:tcPr>
                    <a:lnL w="0"/>
                    <a:lnR w="0"/>
                    <a:lnT w="0"/>
                    <a:lnB w="12700">
                      <a:solidFill>
                        <a:srgbClr val="B4B4B4"/>
                      </a:solidFill>
                    </a:lnB>
                    <a:solidFill>
                      <a:prstClr val="black">
                        <a:lumOff val="100000"/>
                        <a:lumOff val="100000"/>
                      </a:prstClr>
                    </a:solidFill>
                  </a:tcPr>
                </a:tc>
                <a:tc>
                  <a:txBody>
                    <a:bodyPr/>
                    <a:lstStyle/>
                    <a:p>
                      <a:pPr>
                        <a:defRPr sz="1000"/>
                      </a:pPr>
                      <a:r>
                        <a:rPr b="1"/>
                        <a:t>Øvrig industri</a:t>
                      </a:r>
                    </a:p>
                  </a:txBody>
                  <a:tcPr>
                    <a:lnL w="0"/>
                    <a:lnR w="0"/>
                    <a:lnT w="0"/>
                    <a:lnB w="12700">
                      <a:solidFill>
                        <a:srgbClr val="B4B4B4"/>
                      </a:solidFill>
                    </a:lnB>
                    <a:solidFill>
                      <a:prstClr val="black">
                        <a:lumOff val="100000"/>
                        <a:lumOff val="100000"/>
                      </a:prstClr>
                    </a:solidFill>
                  </a:tcPr>
                </a:tc>
                <a:tc>
                  <a:txBody>
                    <a:bodyPr/>
                    <a:lstStyle/>
                    <a:p>
                      <a:pPr>
                        <a:defRPr sz="1000"/>
                      </a:pPr>
                      <a:r>
                        <a:rPr b="1"/>
                        <a:t>Offentlig sektor</a:t>
                      </a:r>
                    </a:p>
                  </a:txBody>
                  <a:tcPr>
                    <a:lnL w="0"/>
                    <a:lnR w="0"/>
                    <a:lnT w="0"/>
                    <a:lnB w="12700">
                      <a:solidFill>
                        <a:srgbClr val="B4B4B4"/>
                      </a:solidFill>
                    </a:lnB>
                    <a:solidFill>
                      <a:prstClr val="black">
                        <a:lumOff val="100000"/>
                        <a:lumOff val="100000"/>
                      </a:prstClr>
                    </a:solidFill>
                  </a:tcPr>
                </a:tc>
                <a:tc>
                  <a:txBody>
                    <a:bodyPr/>
                    <a:lstStyle/>
                    <a:p>
                      <a:pPr>
                        <a:defRPr sz="1000"/>
                      </a:pPr>
                      <a:r>
                        <a:rPr b="1"/>
                        <a:t>Annet, spesifiser her</a:t>
                      </a:r>
                    </a:p>
                  </a:txBody>
                  <a:tcPr>
                    <a:lnL w="0"/>
                    <a:lnR w="0"/>
                    <a:lnT w="0"/>
                    <a:lnB w="12700">
                      <a:solidFill>
                        <a:srgbClr val="B4B4B4"/>
                      </a:solidFill>
                    </a:lnB>
                    <a:solidFill>
                      <a:prstClr val="black">
                        <a:lumOff val="100000"/>
                        <a:lumOff val="100000"/>
                      </a:prstClr>
                    </a:solidFill>
                  </a:tcPr>
                </a:tc>
                <a:tc>
                  <a:txBody>
                    <a:bodyPr/>
                    <a:lstStyle/>
                    <a:p>
                      <a:pPr>
                        <a:defRPr sz="1000"/>
                      </a:pPr>
                      <a:r>
                        <a:rPr b="1"/>
                        <a:t>N</a:t>
                      </a:r>
                    </a:p>
                  </a:txBody>
                  <a:tcPr>
                    <a:lnL w="0"/>
                    <a:lnR w="0"/>
                    <a:lnT w="0"/>
                    <a:lnB w="12700">
                      <a:solidFill>
                        <a:srgbClr val="B4B4B4"/>
                      </a:solidFill>
                    </a:lnB>
                    <a:solidFill>
                      <a:prstClr val="black">
                        <a:lumOff val="100000"/>
                        <a:lumOff val="100000"/>
                      </a:prstClr>
                    </a:solidFill>
                  </a:tcPr>
                </a:tc>
              </a:tr>
              <a:tr h="0">
                <a:tc>
                  <a:txBody>
                    <a:bodyPr/>
                    <a:lstStyle/>
                    <a:p>
                      <a:pPr>
                        <a:defRPr sz="1000"/>
                      </a:pPr>
                      <a:r>
                        <a:rPr b="1"/>
                        <a:t>Hvilken hovedbransje tilhører din bedrift?</a:t>
                      </a:r>
                    </a:p>
                  </a:txBody>
                  <a:tcPr>
                    <a:lnL w="0"/>
                    <a:lnR w="0"/>
                    <a:lnT w="12700">
                      <a:solidFill>
                        <a:srgbClr val="B4B4B4"/>
                      </a:solidFill>
                    </a:lnT>
                    <a:lnB w="0"/>
                  </a:tcPr>
                </a:tc>
                <a:tc>
                  <a:txBody>
                    <a:bodyPr/>
                    <a:lstStyle/>
                    <a:p>
                      <a:pPr>
                        <a:defRPr sz="1000"/>
                      </a:pPr>
                      <a:r>
                        <a:rPr/>
                        <a:t>8,9%</a:t>
                      </a:r>
                    </a:p>
                  </a:txBody>
                  <a:tcPr>
                    <a:lnL w="0"/>
                    <a:lnR w="0"/>
                    <a:lnT w="12700">
                      <a:solidFill>
                        <a:srgbClr val="B4B4B4"/>
                      </a:solidFill>
                    </a:lnT>
                    <a:lnB w="0"/>
                  </a:tcPr>
                </a:tc>
                <a:tc>
                  <a:txBody>
                    <a:bodyPr/>
                    <a:lstStyle/>
                    <a:p>
                      <a:pPr>
                        <a:defRPr sz="1000"/>
                      </a:pPr>
                      <a:r>
                        <a:rPr/>
                        <a:t>12,0%</a:t>
                      </a:r>
                    </a:p>
                  </a:txBody>
                  <a:tcPr>
                    <a:lnL w="0"/>
                    <a:lnR w="0"/>
                    <a:lnT w="12700">
                      <a:solidFill>
                        <a:srgbClr val="B4B4B4"/>
                      </a:solidFill>
                    </a:lnT>
                    <a:lnB w="0"/>
                  </a:tcPr>
                </a:tc>
                <a:tc>
                  <a:txBody>
                    <a:bodyPr/>
                    <a:lstStyle/>
                    <a:p>
                      <a:pPr>
                        <a:defRPr sz="1000"/>
                      </a:pPr>
                      <a:r>
                        <a:rPr/>
                        <a:t>5,3%</a:t>
                      </a:r>
                    </a:p>
                  </a:txBody>
                  <a:tcPr>
                    <a:lnL w="0"/>
                    <a:lnR w="0"/>
                    <a:lnT w="12700">
                      <a:solidFill>
                        <a:srgbClr val="B4B4B4"/>
                      </a:solidFill>
                    </a:lnT>
                    <a:lnB w="0"/>
                  </a:tcPr>
                </a:tc>
                <a:tc>
                  <a:txBody>
                    <a:bodyPr/>
                    <a:lstStyle/>
                    <a:p>
                      <a:pPr>
                        <a:defRPr sz="1000"/>
                      </a:pPr>
                      <a:r>
                        <a:rPr/>
                        <a:t>1,1%</a:t>
                      </a:r>
                    </a:p>
                  </a:txBody>
                  <a:tcPr>
                    <a:lnL w="0"/>
                    <a:lnR w="0"/>
                    <a:lnT w="12700">
                      <a:solidFill>
                        <a:srgbClr val="B4B4B4"/>
                      </a:solidFill>
                    </a:lnT>
                    <a:lnB w="0"/>
                  </a:tcPr>
                </a:tc>
                <a:tc>
                  <a:txBody>
                    <a:bodyPr/>
                    <a:lstStyle/>
                    <a:p>
                      <a:pPr>
                        <a:defRPr sz="1000"/>
                      </a:pPr>
                      <a:r>
                        <a:rPr/>
                        <a:t>1,6%</a:t>
                      </a:r>
                    </a:p>
                  </a:txBody>
                  <a:tcPr>
                    <a:lnL w="0"/>
                    <a:lnR w="0"/>
                    <a:lnT w="12700">
                      <a:solidFill>
                        <a:srgbClr val="B4B4B4"/>
                      </a:solidFill>
                    </a:lnT>
                    <a:lnB w="0"/>
                  </a:tcPr>
                </a:tc>
                <a:tc>
                  <a:txBody>
                    <a:bodyPr/>
                    <a:lstStyle/>
                    <a:p>
                      <a:pPr>
                        <a:defRPr sz="1000"/>
                      </a:pPr>
                      <a:r>
                        <a:rPr/>
                        <a:t>1,7%</a:t>
                      </a:r>
                    </a:p>
                  </a:txBody>
                  <a:tcPr>
                    <a:lnL w="0"/>
                    <a:lnR w="0"/>
                    <a:lnT w="12700">
                      <a:solidFill>
                        <a:srgbClr val="B4B4B4"/>
                      </a:solidFill>
                    </a:lnT>
                    <a:lnB w="0"/>
                  </a:tcPr>
                </a:tc>
                <a:tc>
                  <a:txBody>
                    <a:bodyPr/>
                    <a:lstStyle/>
                    <a:p>
                      <a:pPr>
                        <a:defRPr sz="1000"/>
                      </a:pPr>
                      <a:r>
                        <a:rPr/>
                        <a:t>6,3%</a:t>
                      </a:r>
                    </a:p>
                  </a:txBody>
                  <a:tcPr>
                    <a:lnL w="0"/>
                    <a:lnR w="0"/>
                    <a:lnT w="12700">
                      <a:solidFill>
                        <a:srgbClr val="B4B4B4"/>
                      </a:solidFill>
                    </a:lnT>
                    <a:lnB w="0"/>
                  </a:tcPr>
                </a:tc>
                <a:tc>
                  <a:txBody>
                    <a:bodyPr/>
                    <a:lstStyle/>
                    <a:p>
                      <a:pPr>
                        <a:defRPr sz="1000"/>
                      </a:pPr>
                      <a:r>
                        <a:rPr/>
                        <a:t>12,4%</a:t>
                      </a:r>
                    </a:p>
                  </a:txBody>
                  <a:tcPr>
                    <a:lnL w="0"/>
                    <a:lnR w="0"/>
                    <a:lnT w="12700">
                      <a:solidFill>
                        <a:srgbClr val="B4B4B4"/>
                      </a:solidFill>
                    </a:lnT>
                    <a:lnB w="0"/>
                  </a:tcPr>
                </a:tc>
                <a:tc>
                  <a:txBody>
                    <a:bodyPr/>
                    <a:lstStyle/>
                    <a:p>
                      <a:pPr>
                        <a:defRPr sz="1000"/>
                      </a:pPr>
                      <a:r>
                        <a:rPr/>
                        <a:t>2,0%</a:t>
                      </a:r>
                    </a:p>
                  </a:txBody>
                  <a:tcPr>
                    <a:lnL w="0"/>
                    <a:lnR w="0"/>
                    <a:lnT w="12700">
                      <a:solidFill>
                        <a:srgbClr val="B4B4B4"/>
                      </a:solidFill>
                    </a:lnT>
                    <a:lnB w="0"/>
                  </a:tcPr>
                </a:tc>
                <a:tc>
                  <a:txBody>
                    <a:bodyPr/>
                    <a:lstStyle/>
                    <a:p>
                      <a:pPr>
                        <a:defRPr sz="1000"/>
                      </a:pPr>
                      <a:r>
                        <a:rPr/>
                        <a:t>1,4%</a:t>
                      </a:r>
                    </a:p>
                  </a:txBody>
                  <a:tcPr>
                    <a:lnL w="0"/>
                    <a:lnR w="0"/>
                    <a:lnT w="12700">
                      <a:solidFill>
                        <a:srgbClr val="B4B4B4"/>
                      </a:solidFill>
                    </a:lnT>
                    <a:lnB w="0"/>
                  </a:tcPr>
                </a:tc>
                <a:tc>
                  <a:txBody>
                    <a:bodyPr/>
                    <a:lstStyle/>
                    <a:p>
                      <a:pPr>
                        <a:defRPr sz="1000"/>
                      </a:pPr>
                      <a:r>
                        <a:rPr/>
                        <a:t>2,7%</a:t>
                      </a:r>
                    </a:p>
                  </a:txBody>
                  <a:tcPr>
                    <a:lnL w="0"/>
                    <a:lnR w="0"/>
                    <a:lnT w="12700">
                      <a:solidFill>
                        <a:srgbClr val="B4B4B4"/>
                      </a:solidFill>
                    </a:lnT>
                    <a:lnB w="0"/>
                  </a:tcPr>
                </a:tc>
                <a:tc>
                  <a:txBody>
                    <a:bodyPr/>
                    <a:lstStyle/>
                    <a:p>
                      <a:pPr>
                        <a:defRPr sz="1000"/>
                      </a:pPr>
                      <a:r>
                        <a:rPr/>
                        <a:t>14,7%</a:t>
                      </a:r>
                    </a:p>
                  </a:txBody>
                  <a:tcPr>
                    <a:lnL w="0"/>
                    <a:lnR w="0"/>
                    <a:lnT w="12700">
                      <a:solidFill>
                        <a:srgbClr val="B4B4B4"/>
                      </a:solidFill>
                    </a:lnT>
                    <a:lnB w="0"/>
                  </a:tcPr>
                </a:tc>
                <a:tc>
                  <a:txBody>
                    <a:bodyPr/>
                    <a:lstStyle/>
                    <a:p>
                      <a:pPr>
                        <a:defRPr sz="1000"/>
                      </a:pPr>
                      <a:r>
                        <a:rPr/>
                        <a:t>2,8%</a:t>
                      </a:r>
                    </a:p>
                  </a:txBody>
                  <a:tcPr>
                    <a:lnL w="0"/>
                    <a:lnR w="0"/>
                    <a:lnT w="12700">
                      <a:solidFill>
                        <a:srgbClr val="B4B4B4"/>
                      </a:solidFill>
                    </a:lnT>
                    <a:lnB w="0"/>
                  </a:tcPr>
                </a:tc>
                <a:tc>
                  <a:txBody>
                    <a:bodyPr/>
                    <a:lstStyle/>
                    <a:p>
                      <a:pPr>
                        <a:defRPr sz="1000"/>
                      </a:pPr>
                      <a:r>
                        <a:rPr/>
                        <a:t>4,0%</a:t>
                      </a:r>
                    </a:p>
                  </a:txBody>
                  <a:tcPr>
                    <a:lnL w="0"/>
                    <a:lnR w="0"/>
                    <a:lnT w="12700">
                      <a:solidFill>
                        <a:srgbClr val="B4B4B4"/>
                      </a:solidFill>
                    </a:lnT>
                    <a:lnB w="0"/>
                  </a:tcPr>
                </a:tc>
                <a:tc>
                  <a:txBody>
                    <a:bodyPr/>
                    <a:lstStyle/>
                    <a:p>
                      <a:pPr>
                        <a:defRPr sz="1000"/>
                      </a:pPr>
                      <a:r>
                        <a:rPr/>
                        <a:t>6,2%</a:t>
                      </a:r>
                    </a:p>
                  </a:txBody>
                  <a:tcPr>
                    <a:lnL w="0"/>
                    <a:lnR w="0"/>
                    <a:lnT w="12700">
                      <a:solidFill>
                        <a:srgbClr val="B4B4B4"/>
                      </a:solidFill>
                    </a:lnT>
                    <a:lnB w="0"/>
                  </a:tcPr>
                </a:tc>
                <a:tc>
                  <a:txBody>
                    <a:bodyPr/>
                    <a:lstStyle/>
                    <a:p>
                      <a:pPr>
                        <a:defRPr sz="1000"/>
                      </a:pPr>
                      <a:r>
                        <a:rPr/>
                        <a:t>4,0%</a:t>
                      </a:r>
                    </a:p>
                  </a:txBody>
                  <a:tcPr>
                    <a:lnL w="0"/>
                    <a:lnR w="0"/>
                    <a:lnT w="12700">
                      <a:solidFill>
                        <a:srgbClr val="B4B4B4"/>
                      </a:solidFill>
                    </a:lnT>
                    <a:lnB w="0"/>
                  </a:tcPr>
                </a:tc>
                <a:tc>
                  <a:txBody>
                    <a:bodyPr/>
                    <a:lstStyle/>
                    <a:p>
                      <a:pPr>
                        <a:defRPr sz="1000"/>
                      </a:pPr>
                      <a:r>
                        <a:rPr/>
                        <a:t>3,6%</a:t>
                      </a:r>
                    </a:p>
                  </a:txBody>
                  <a:tcPr>
                    <a:lnL w="0"/>
                    <a:lnR w="0"/>
                    <a:lnT w="12700">
                      <a:solidFill>
                        <a:srgbClr val="B4B4B4"/>
                      </a:solidFill>
                    </a:lnT>
                    <a:lnB w="0"/>
                  </a:tcPr>
                </a:tc>
                <a:tc>
                  <a:txBody>
                    <a:bodyPr/>
                    <a:lstStyle/>
                    <a:p>
                      <a:pPr>
                        <a:defRPr sz="1000"/>
                      </a:pPr>
                      <a:r>
                        <a:rPr/>
                        <a:t>9,2%</a:t>
                      </a:r>
                    </a:p>
                  </a:txBody>
                  <a:tcPr>
                    <a:lnL w="0"/>
                    <a:lnR w="0"/>
                    <a:lnT w="12700">
                      <a:solidFill>
                        <a:srgbClr val="B4B4B4"/>
                      </a:solidFill>
                    </a:lnT>
                    <a:lnB w="0"/>
                  </a:tcPr>
                </a:tc>
                <a:tc>
                  <a:txBody>
                    <a:bodyPr/>
                    <a:lstStyle/>
                    <a:p>
                      <a:pPr>
                        <a:defRPr sz="1000"/>
                      </a:pPr>
                      <a:r>
                        <a:rPr/>
                        <a:t>1522</a:t>
                      </a:r>
                    </a:p>
                  </a:txBody>
                  <a:tcPr>
                    <a:lnL w="0"/>
                    <a:lnR w="0"/>
                    <a:lnT w="12700">
                      <a:solidFill>
                        <a:srgbClr val="B4B4B4"/>
                      </a:solidFill>
                    </a:lnT>
                    <a:lnB w="0"/>
                  </a:tcPr>
                </a:tc>
              </a:tr>
              <a:tr h="0">
                <a:tc>
                  <a:txBody>
                    <a:bodyPr/>
                    <a:lstStyle/>
                    <a:p>
                      <a:pPr>
                        <a:defRPr sz="1000"/>
                      </a:pPr>
                      <a:r>
                        <a:rPr b="1"/>
                        <a:t>Bergen </a:t>
                      </a:r>
                    </a:p>
                  </a:txBody>
                  <a:tcPr>
                    <a:lnL w="0"/>
                    <a:lnR w="0"/>
                    <a:lnT w="0"/>
                    <a:lnB w="0"/>
                  </a:tcPr>
                </a:tc>
                <a:tc>
                  <a:txBody>
                    <a:bodyPr/>
                    <a:lstStyle/>
                    <a:p>
                      <a:pPr>
                        <a:defRPr sz="1000"/>
                      </a:pPr>
                      <a:r>
                        <a:rPr/>
                        <a:t>13,9%</a:t>
                      </a:r>
                    </a:p>
                  </a:txBody>
                  <a:tcPr>
                    <a:lnL w="0"/>
                    <a:lnR w="0"/>
                    <a:lnT w="0"/>
                    <a:lnB w="0"/>
                  </a:tcPr>
                </a:tc>
                <a:tc>
                  <a:txBody>
                    <a:bodyPr/>
                    <a:lstStyle/>
                    <a:p>
                      <a:pPr>
                        <a:defRPr sz="1000"/>
                      </a:pPr>
                      <a:r>
                        <a:rPr/>
                        <a:t>10,1%</a:t>
                      </a:r>
                    </a:p>
                  </a:txBody>
                  <a:tcPr>
                    <a:lnL w="0"/>
                    <a:lnR w="0"/>
                    <a:lnT w="0"/>
                    <a:lnB w="0"/>
                  </a:tcPr>
                </a:tc>
                <a:tc>
                  <a:txBody>
                    <a:bodyPr/>
                    <a:lstStyle/>
                    <a:p>
                      <a:pPr>
                        <a:defRPr sz="1000"/>
                      </a:pPr>
                      <a:r>
                        <a:rPr/>
                        <a:t>5,9%</a:t>
                      </a:r>
                    </a:p>
                  </a:txBody>
                  <a:tcPr>
                    <a:lnL w="0"/>
                    <a:lnR w="0"/>
                    <a:lnT w="0"/>
                    <a:lnB w="0"/>
                  </a:tcPr>
                </a:tc>
                <a:tc>
                  <a:txBody>
                    <a:bodyPr/>
                    <a:lstStyle/>
                    <a:p>
                      <a:pPr>
                        <a:defRPr sz="1000"/>
                      </a:pPr>
                      <a:r>
                        <a:rPr/>
                        <a:t>1,2%</a:t>
                      </a:r>
                    </a:p>
                  </a:txBody>
                  <a:tcPr>
                    <a:lnL w="0"/>
                    <a:lnR w="0"/>
                    <a:lnT w="0"/>
                    <a:lnB w="0"/>
                  </a:tcPr>
                </a:tc>
                <a:tc>
                  <a:txBody>
                    <a:bodyPr/>
                    <a:lstStyle/>
                    <a:p>
                      <a:pPr>
                        <a:defRPr sz="1000"/>
                      </a:pPr>
                      <a:r>
                        <a:rPr/>
                        <a:t>1,6%</a:t>
                      </a:r>
                    </a:p>
                  </a:txBody>
                  <a:tcPr>
                    <a:lnL w="0"/>
                    <a:lnR w="0"/>
                    <a:lnT w="0"/>
                    <a:lnB w="0"/>
                  </a:tcPr>
                </a:tc>
                <a:tc>
                  <a:txBody>
                    <a:bodyPr/>
                    <a:lstStyle/>
                    <a:p>
                      <a:pPr>
                        <a:defRPr sz="1000"/>
                      </a:pPr>
                      <a:r>
                        <a:rPr/>
                        <a:t>2,1%</a:t>
                      </a:r>
                    </a:p>
                  </a:txBody>
                  <a:tcPr>
                    <a:lnL w="0"/>
                    <a:lnR w="0"/>
                    <a:lnT w="0"/>
                    <a:lnB w="0"/>
                  </a:tcPr>
                </a:tc>
                <a:tc>
                  <a:txBody>
                    <a:bodyPr/>
                    <a:lstStyle/>
                    <a:p>
                      <a:pPr>
                        <a:defRPr sz="1000"/>
                      </a:pPr>
                      <a:r>
                        <a:rPr/>
                        <a:t>6,8%</a:t>
                      </a:r>
                    </a:p>
                  </a:txBody>
                  <a:tcPr>
                    <a:lnL w="0"/>
                    <a:lnR w="0"/>
                    <a:lnT w="0"/>
                    <a:lnB w="0"/>
                  </a:tcPr>
                </a:tc>
                <a:tc>
                  <a:txBody>
                    <a:bodyPr/>
                    <a:lstStyle/>
                    <a:p>
                      <a:pPr>
                        <a:defRPr sz="1000"/>
                      </a:pPr>
                      <a:r>
                        <a:rPr/>
                        <a:t>14,6%</a:t>
                      </a:r>
                    </a:p>
                  </a:txBody>
                  <a:tcPr>
                    <a:lnL w="0"/>
                    <a:lnR w="0"/>
                    <a:lnT w="0"/>
                    <a:lnB w="0"/>
                  </a:tcPr>
                </a:tc>
                <a:tc>
                  <a:txBody>
                    <a:bodyPr/>
                    <a:lstStyle/>
                    <a:p>
                      <a:pPr>
                        <a:defRPr sz="1000"/>
                      </a:pPr>
                      <a:r>
                        <a:rPr/>
                        <a:t>2,1%</a:t>
                      </a:r>
                    </a:p>
                  </a:txBody>
                  <a:tcPr>
                    <a:lnL w="0"/>
                    <a:lnR w="0"/>
                    <a:lnT w="0"/>
                    <a:lnB w="0"/>
                  </a:tcPr>
                </a:tc>
                <a:tc>
                  <a:txBody>
                    <a:bodyPr/>
                    <a:lstStyle/>
                    <a:p>
                      <a:pPr>
                        <a:defRPr sz="1000"/>
                      </a:pPr>
                      <a:r>
                        <a:rPr/>
                        <a:t>1,6%</a:t>
                      </a:r>
                    </a:p>
                  </a:txBody>
                  <a:tcPr>
                    <a:lnL w="0"/>
                    <a:lnR w="0"/>
                    <a:lnT w="0"/>
                    <a:lnB w="0"/>
                  </a:tcPr>
                </a:tc>
                <a:tc>
                  <a:txBody>
                    <a:bodyPr/>
                    <a:lstStyle/>
                    <a:p>
                      <a:pPr>
                        <a:defRPr sz="1000"/>
                      </a:pPr>
                      <a:r>
                        <a:rPr/>
                        <a:t>3,5%</a:t>
                      </a:r>
                    </a:p>
                  </a:txBody>
                  <a:tcPr>
                    <a:lnL w="0"/>
                    <a:lnR w="0"/>
                    <a:lnT w="0"/>
                    <a:lnB w="0"/>
                  </a:tcPr>
                </a:tc>
                <a:tc>
                  <a:txBody>
                    <a:bodyPr/>
                    <a:lstStyle/>
                    <a:p>
                      <a:pPr>
                        <a:defRPr sz="1000"/>
                      </a:pPr>
                      <a:r>
                        <a:rPr/>
                        <a:t>10,4%</a:t>
                      </a:r>
                    </a:p>
                  </a:txBody>
                  <a:tcPr>
                    <a:lnL w="0"/>
                    <a:lnR w="0"/>
                    <a:lnT w="0"/>
                    <a:lnB w="0"/>
                  </a:tcPr>
                </a:tc>
                <a:tc>
                  <a:txBody>
                    <a:bodyPr/>
                    <a:lstStyle/>
                    <a:p>
                      <a:pPr>
                        <a:defRPr sz="1000"/>
                      </a:pPr>
                      <a:r>
                        <a:rPr/>
                        <a:t>1,7%</a:t>
                      </a:r>
                    </a:p>
                  </a:txBody>
                  <a:tcPr>
                    <a:lnL w="0"/>
                    <a:lnR w="0"/>
                    <a:lnT w="0"/>
                    <a:lnB w="0"/>
                  </a:tcPr>
                </a:tc>
                <a:tc>
                  <a:txBody>
                    <a:bodyPr/>
                    <a:lstStyle/>
                    <a:p>
                      <a:pPr>
                        <a:defRPr sz="1000"/>
                      </a:pPr>
                      <a:r>
                        <a:rPr/>
                        <a:t>3,6%</a:t>
                      </a:r>
                    </a:p>
                  </a:txBody>
                  <a:tcPr>
                    <a:lnL w="0"/>
                    <a:lnR w="0"/>
                    <a:lnT w="0"/>
                    <a:lnB w="0"/>
                  </a:tcPr>
                </a:tc>
                <a:tc>
                  <a:txBody>
                    <a:bodyPr/>
                    <a:lstStyle/>
                    <a:p>
                      <a:pPr>
                        <a:defRPr sz="1000"/>
                      </a:pPr>
                      <a:r>
                        <a:rPr/>
                        <a:t>6,1%</a:t>
                      </a:r>
                    </a:p>
                  </a:txBody>
                  <a:tcPr>
                    <a:lnL w="0"/>
                    <a:lnR w="0"/>
                    <a:lnT w="0"/>
                    <a:lnB w="0"/>
                  </a:tcPr>
                </a:tc>
                <a:tc>
                  <a:txBody>
                    <a:bodyPr/>
                    <a:lstStyle/>
                    <a:p>
                      <a:pPr>
                        <a:defRPr sz="1000"/>
                      </a:pPr>
                      <a:r>
                        <a:rPr/>
                        <a:t>3,1%</a:t>
                      </a:r>
                    </a:p>
                  </a:txBody>
                  <a:tcPr>
                    <a:lnL w="0"/>
                    <a:lnR w="0"/>
                    <a:lnT w="0"/>
                    <a:lnB w="0"/>
                  </a:tcPr>
                </a:tc>
                <a:tc>
                  <a:txBody>
                    <a:bodyPr/>
                    <a:lstStyle/>
                    <a:p>
                      <a:pPr>
                        <a:defRPr sz="1000"/>
                      </a:pPr>
                      <a:r>
                        <a:rPr/>
                        <a:t>3,6%</a:t>
                      </a:r>
                    </a:p>
                  </a:txBody>
                  <a:tcPr>
                    <a:lnL w="0"/>
                    <a:lnR w="0"/>
                    <a:lnT w="0"/>
                    <a:lnB w="0"/>
                  </a:tcPr>
                </a:tc>
                <a:tc>
                  <a:txBody>
                    <a:bodyPr/>
                    <a:lstStyle/>
                    <a:p>
                      <a:pPr>
                        <a:defRPr sz="1000"/>
                      </a:pPr>
                      <a:r>
                        <a:rPr/>
                        <a:t>8,2%</a:t>
                      </a:r>
                    </a:p>
                  </a:txBody>
                  <a:tcPr>
                    <a:lnL w="0"/>
                    <a:lnR w="0"/>
                    <a:lnT w="0"/>
                    <a:lnB w="0"/>
                  </a:tcPr>
                </a:tc>
                <a:tc>
                  <a:txBody>
                    <a:bodyPr/>
                    <a:lstStyle/>
                    <a:p>
                      <a:pPr>
                        <a:defRPr sz="1000"/>
                      </a:pPr>
                      <a:r>
                        <a:rPr/>
                        <a:t>576</a:t>
                      </a:r>
                    </a:p>
                  </a:txBody>
                  <a:tcPr>
                    <a:lnL w="0"/>
                    <a:lnR w="0"/>
                    <a:lnT w="0"/>
                    <a:lnB w="0"/>
                  </a:tcPr>
                </a:tc>
              </a:tr>
              <a:tr h="0">
                <a:tc>
                  <a:txBody>
                    <a:bodyPr/>
                    <a:lstStyle/>
                    <a:p>
                      <a:pPr>
                        <a:defRPr sz="1000"/>
                      </a:pPr>
                      <a:r>
                        <a:rPr b="1"/>
                        <a:t>Haugesund</a:t>
                      </a:r>
                    </a:p>
                  </a:txBody>
                  <a:tcPr>
                    <a:lnL w="0"/>
                    <a:lnR w="0"/>
                    <a:lnT w="0"/>
                    <a:lnB w="0"/>
                  </a:tcPr>
                </a:tc>
                <a:tc>
                  <a:txBody>
                    <a:bodyPr/>
                    <a:lstStyle/>
                    <a:p>
                      <a:pPr>
                        <a:defRPr sz="1000"/>
                      </a:pPr>
                      <a:r>
                        <a:rPr/>
                        <a:t>9,2%</a:t>
                      </a:r>
                    </a:p>
                  </a:txBody>
                  <a:tcPr>
                    <a:lnL w="0"/>
                    <a:lnR w="0"/>
                    <a:lnT w="0"/>
                    <a:lnB w="0"/>
                  </a:tcPr>
                </a:tc>
                <a:tc>
                  <a:txBody>
                    <a:bodyPr/>
                    <a:lstStyle/>
                    <a:p>
                      <a:pPr>
                        <a:defRPr sz="1000"/>
                      </a:pPr>
                      <a:r>
                        <a:rPr/>
                        <a:t>14,5%</a:t>
                      </a:r>
                    </a:p>
                  </a:txBody>
                  <a:tcPr>
                    <a:lnL w="0"/>
                    <a:lnR w="0"/>
                    <a:lnT w="0"/>
                    <a:lnB w="0"/>
                  </a:tcPr>
                </a:tc>
                <a:tc>
                  <a:txBody>
                    <a:bodyPr/>
                    <a:lstStyle/>
                    <a:p>
                      <a:pPr>
                        <a:defRPr sz="1000"/>
                      </a:pPr>
                      <a:r>
                        <a:rPr/>
                        <a:t>7,6%</a:t>
                      </a:r>
                    </a:p>
                  </a:txBody>
                  <a:tcPr>
                    <a:lnL w="0"/>
                    <a:lnR w="0"/>
                    <a:lnT w="0"/>
                    <a:lnB w="0"/>
                  </a:tcPr>
                </a:tc>
                <a:tc>
                  <a:txBody>
                    <a:bodyPr/>
                    <a:lstStyle/>
                    <a:p>
                      <a:pPr>
                        <a:defRPr sz="1000"/>
                      </a:pPr>
                      <a:r>
                        <a:rPr/>
                        <a:t>2,3%</a:t>
                      </a:r>
                    </a:p>
                  </a:txBody>
                  <a:tcPr>
                    <a:lnL w="0"/>
                    <a:lnR w="0"/>
                    <a:lnT w="0"/>
                    <a:lnB w="0"/>
                  </a:tcPr>
                </a:tc>
                <a:tc>
                  <a:txBody>
                    <a:bodyPr/>
                    <a:lstStyle/>
                    <a:p>
                      <a:pPr>
                        <a:defRPr sz="1000"/>
                      </a:pPr>
                      <a:r>
                        <a:rPr/>
                        <a:t>1,5%</a:t>
                      </a:r>
                    </a:p>
                  </a:txBody>
                  <a:tcPr>
                    <a:lnL w="0"/>
                    <a:lnR w="0"/>
                    <a:lnT w="0"/>
                    <a:lnB w="0"/>
                  </a:tcPr>
                </a:tc>
                <a:tc>
                  <a:txBody>
                    <a:bodyPr/>
                    <a:lstStyle/>
                    <a:p>
                      <a:pPr>
                        <a:defRPr sz="1000"/>
                      </a:pPr>
                      <a:r>
                        <a:rPr/>
                        <a:t>0,8%</a:t>
                      </a:r>
                    </a:p>
                  </a:txBody>
                  <a:tcPr>
                    <a:lnL w="0"/>
                    <a:lnR w="0"/>
                    <a:lnT w="0"/>
                    <a:lnB w="0"/>
                  </a:tcPr>
                </a:tc>
                <a:tc>
                  <a:txBody>
                    <a:bodyPr/>
                    <a:lstStyle/>
                    <a:p>
                      <a:pPr>
                        <a:defRPr sz="1000"/>
                      </a:pPr>
                      <a:r>
                        <a:rPr/>
                        <a:t>6,1%</a:t>
                      </a:r>
                    </a:p>
                  </a:txBody>
                  <a:tcPr>
                    <a:lnL w="0"/>
                    <a:lnR w="0"/>
                    <a:lnT w="0"/>
                    <a:lnB w="0"/>
                  </a:tcPr>
                </a:tc>
                <a:tc>
                  <a:txBody>
                    <a:bodyPr/>
                    <a:lstStyle/>
                    <a:p>
                      <a:pPr>
                        <a:defRPr sz="1000"/>
                      </a:pPr>
                      <a:r>
                        <a:rPr/>
                        <a:t>12,2%</a:t>
                      </a:r>
                    </a:p>
                  </a:txBody>
                  <a:tcPr>
                    <a:lnL w="0"/>
                    <a:lnR w="0"/>
                    <a:lnT w="0"/>
                    <a:lnB w="0"/>
                  </a:tcPr>
                </a:tc>
                <a:tc>
                  <a:txBody>
                    <a:bodyPr/>
                    <a:lstStyle/>
                    <a:p>
                      <a:pPr>
                        <a:defRPr sz="1000"/>
                      </a:pPr>
                      <a:r>
                        <a:rPr/>
                        <a:t>0,0%</a:t>
                      </a:r>
                    </a:p>
                  </a:txBody>
                  <a:tcPr>
                    <a:lnL w="0"/>
                    <a:lnR w="0"/>
                    <a:lnT w="0"/>
                    <a:lnB w="0"/>
                  </a:tcPr>
                </a:tc>
                <a:tc>
                  <a:txBody>
                    <a:bodyPr/>
                    <a:lstStyle/>
                    <a:p>
                      <a:pPr>
                        <a:defRPr sz="1000"/>
                      </a:pPr>
                      <a:r>
                        <a:rPr/>
                        <a:t>0,8%</a:t>
                      </a:r>
                    </a:p>
                  </a:txBody>
                  <a:tcPr>
                    <a:lnL w="0"/>
                    <a:lnR w="0"/>
                    <a:lnT w="0"/>
                    <a:lnB w="0"/>
                  </a:tcPr>
                </a:tc>
                <a:tc>
                  <a:txBody>
                    <a:bodyPr/>
                    <a:lstStyle/>
                    <a:p>
                      <a:pPr>
                        <a:defRPr sz="1000"/>
                      </a:pPr>
                      <a:r>
                        <a:rPr/>
                        <a:t>3,8%</a:t>
                      </a:r>
                    </a:p>
                  </a:txBody>
                  <a:tcPr>
                    <a:lnL w="0"/>
                    <a:lnR w="0"/>
                    <a:lnT w="0"/>
                    <a:lnB w="0"/>
                  </a:tcPr>
                </a:tc>
                <a:tc>
                  <a:txBody>
                    <a:bodyPr/>
                    <a:lstStyle/>
                    <a:p>
                      <a:pPr>
                        <a:defRPr sz="1000"/>
                      </a:pPr>
                      <a:r>
                        <a:rPr/>
                        <a:t>6,1%</a:t>
                      </a:r>
                    </a:p>
                  </a:txBody>
                  <a:tcPr>
                    <a:lnL w="0"/>
                    <a:lnR w="0"/>
                    <a:lnT w="0"/>
                    <a:lnB w="0"/>
                  </a:tcPr>
                </a:tc>
                <a:tc>
                  <a:txBody>
                    <a:bodyPr/>
                    <a:lstStyle/>
                    <a:p>
                      <a:pPr>
                        <a:defRPr sz="1000"/>
                      </a:pPr>
                      <a:r>
                        <a:rPr/>
                        <a:t>3,1%</a:t>
                      </a:r>
                    </a:p>
                  </a:txBody>
                  <a:tcPr>
                    <a:lnL w="0"/>
                    <a:lnR w="0"/>
                    <a:lnT w="0"/>
                    <a:lnB w="0"/>
                  </a:tcPr>
                </a:tc>
                <a:tc>
                  <a:txBody>
                    <a:bodyPr/>
                    <a:lstStyle/>
                    <a:p>
                      <a:pPr>
                        <a:defRPr sz="1000"/>
                      </a:pPr>
                      <a:r>
                        <a:rPr/>
                        <a:t>4,6%</a:t>
                      </a:r>
                    </a:p>
                  </a:txBody>
                  <a:tcPr>
                    <a:lnL w="0"/>
                    <a:lnR w="0"/>
                    <a:lnT w="0"/>
                    <a:lnB w="0"/>
                  </a:tcPr>
                </a:tc>
                <a:tc>
                  <a:txBody>
                    <a:bodyPr/>
                    <a:lstStyle/>
                    <a:p>
                      <a:pPr>
                        <a:defRPr sz="1000"/>
                      </a:pPr>
                      <a:r>
                        <a:rPr/>
                        <a:t>9,9%</a:t>
                      </a:r>
                    </a:p>
                  </a:txBody>
                  <a:tcPr>
                    <a:lnL w="0"/>
                    <a:lnR w="0"/>
                    <a:lnT w="0"/>
                    <a:lnB w="0"/>
                  </a:tcPr>
                </a:tc>
                <a:tc>
                  <a:txBody>
                    <a:bodyPr/>
                    <a:lstStyle/>
                    <a:p>
                      <a:pPr>
                        <a:defRPr sz="1000"/>
                      </a:pPr>
                      <a:r>
                        <a:rPr/>
                        <a:t>6,1%</a:t>
                      </a:r>
                    </a:p>
                  </a:txBody>
                  <a:tcPr>
                    <a:lnL w="0"/>
                    <a:lnR w="0"/>
                    <a:lnT w="0"/>
                    <a:lnB w="0"/>
                  </a:tcPr>
                </a:tc>
                <a:tc>
                  <a:txBody>
                    <a:bodyPr/>
                    <a:lstStyle/>
                    <a:p>
                      <a:pPr>
                        <a:defRPr sz="1000"/>
                      </a:pPr>
                      <a:r>
                        <a:rPr/>
                        <a:t>3,1%</a:t>
                      </a:r>
                    </a:p>
                  </a:txBody>
                  <a:tcPr>
                    <a:lnL w="0"/>
                    <a:lnR w="0"/>
                    <a:lnT w="0"/>
                    <a:lnB w="0"/>
                  </a:tcPr>
                </a:tc>
                <a:tc>
                  <a:txBody>
                    <a:bodyPr/>
                    <a:lstStyle/>
                    <a:p>
                      <a:pPr>
                        <a:defRPr sz="1000"/>
                      </a:pPr>
                      <a:r>
                        <a:rPr/>
                        <a:t>8,4%</a:t>
                      </a:r>
                    </a:p>
                  </a:txBody>
                  <a:tcPr>
                    <a:lnL w="0"/>
                    <a:lnR w="0"/>
                    <a:lnT w="0"/>
                    <a:lnB w="0"/>
                  </a:tcPr>
                </a:tc>
                <a:tc>
                  <a:txBody>
                    <a:bodyPr/>
                    <a:lstStyle/>
                    <a:p>
                      <a:pPr>
                        <a:defRPr sz="1000"/>
                      </a:pPr>
                      <a:r>
                        <a:rPr/>
                        <a:t>131</a:t>
                      </a:r>
                    </a:p>
                  </a:txBody>
                  <a:tcPr>
                    <a:lnL w="0"/>
                    <a:lnR w="0"/>
                    <a:lnT w="0"/>
                    <a:lnB w="0"/>
                  </a:tcPr>
                </a:tc>
              </a:tr>
              <a:tr h="0">
                <a:tc>
                  <a:txBody>
                    <a:bodyPr/>
                    <a:lstStyle/>
                    <a:p>
                      <a:pPr>
                        <a:defRPr sz="1000"/>
                      </a:pPr>
                      <a:r>
                        <a:rPr b="1"/>
                        <a:t>Stavanger</a:t>
                      </a:r>
                    </a:p>
                  </a:txBody>
                  <a:tcPr>
                    <a:lnL w="0"/>
                    <a:lnR w="0"/>
                    <a:lnT w="0"/>
                    <a:lnB w="0"/>
                  </a:tcPr>
                </a:tc>
                <a:tc>
                  <a:txBody>
                    <a:bodyPr/>
                    <a:lstStyle/>
                    <a:p>
                      <a:pPr>
                        <a:defRPr sz="1000"/>
                      </a:pPr>
                      <a:r>
                        <a:rPr/>
                        <a:t>6,8%</a:t>
                      </a:r>
                    </a:p>
                  </a:txBody>
                  <a:tcPr>
                    <a:lnL w="0"/>
                    <a:lnR w="0"/>
                    <a:lnT w="0"/>
                    <a:lnB w="0"/>
                  </a:tcPr>
                </a:tc>
                <a:tc>
                  <a:txBody>
                    <a:bodyPr/>
                    <a:lstStyle/>
                    <a:p>
                      <a:pPr>
                        <a:defRPr sz="1000"/>
                      </a:pPr>
                      <a:r>
                        <a:rPr/>
                        <a:t>12,4%</a:t>
                      </a:r>
                    </a:p>
                  </a:txBody>
                  <a:tcPr>
                    <a:lnL w="0"/>
                    <a:lnR w="0"/>
                    <a:lnT w="0"/>
                    <a:lnB w="0"/>
                  </a:tcPr>
                </a:tc>
                <a:tc>
                  <a:txBody>
                    <a:bodyPr/>
                    <a:lstStyle/>
                    <a:p>
                      <a:pPr>
                        <a:defRPr sz="1000"/>
                      </a:pPr>
                      <a:r>
                        <a:rPr/>
                        <a:t>4,9%</a:t>
                      </a:r>
                    </a:p>
                  </a:txBody>
                  <a:tcPr>
                    <a:lnL w="0"/>
                    <a:lnR w="0"/>
                    <a:lnT w="0"/>
                    <a:lnB w="0"/>
                  </a:tcPr>
                </a:tc>
                <a:tc>
                  <a:txBody>
                    <a:bodyPr/>
                    <a:lstStyle/>
                    <a:p>
                      <a:pPr>
                        <a:defRPr sz="1000"/>
                      </a:pPr>
                      <a:r>
                        <a:rPr/>
                        <a:t>0,4%</a:t>
                      </a:r>
                    </a:p>
                  </a:txBody>
                  <a:tcPr>
                    <a:lnL w="0"/>
                    <a:lnR w="0"/>
                    <a:lnT w="0"/>
                    <a:lnB w="0"/>
                  </a:tcPr>
                </a:tc>
                <a:tc>
                  <a:txBody>
                    <a:bodyPr/>
                    <a:lstStyle/>
                    <a:p>
                      <a:pPr>
                        <a:defRPr sz="1000"/>
                      </a:pPr>
                      <a:r>
                        <a:rPr/>
                        <a:t>1,9%</a:t>
                      </a:r>
                    </a:p>
                  </a:txBody>
                  <a:tcPr>
                    <a:lnL w="0"/>
                    <a:lnR w="0"/>
                    <a:lnT w="0"/>
                    <a:lnB w="0"/>
                  </a:tcPr>
                </a:tc>
                <a:tc>
                  <a:txBody>
                    <a:bodyPr/>
                    <a:lstStyle/>
                    <a:p>
                      <a:pPr>
                        <a:defRPr sz="1000"/>
                      </a:pPr>
                      <a:r>
                        <a:rPr/>
                        <a:t>1,5%</a:t>
                      </a:r>
                    </a:p>
                  </a:txBody>
                  <a:tcPr>
                    <a:lnL w="0"/>
                    <a:lnR w="0"/>
                    <a:lnT w="0"/>
                    <a:lnB w="0"/>
                  </a:tcPr>
                </a:tc>
                <a:tc>
                  <a:txBody>
                    <a:bodyPr/>
                    <a:lstStyle/>
                    <a:p>
                      <a:pPr>
                        <a:defRPr sz="1000"/>
                      </a:pPr>
                      <a:r>
                        <a:rPr/>
                        <a:t>7,2%</a:t>
                      </a:r>
                    </a:p>
                  </a:txBody>
                  <a:tcPr>
                    <a:lnL w="0"/>
                    <a:lnR w="0"/>
                    <a:lnT w="0"/>
                    <a:lnB w="0"/>
                  </a:tcPr>
                </a:tc>
                <a:tc>
                  <a:txBody>
                    <a:bodyPr/>
                    <a:lstStyle/>
                    <a:p>
                      <a:pPr>
                        <a:defRPr sz="1000"/>
                      </a:pPr>
                      <a:r>
                        <a:rPr/>
                        <a:t>12,1%</a:t>
                      </a:r>
                    </a:p>
                  </a:txBody>
                  <a:tcPr>
                    <a:lnL w="0"/>
                    <a:lnR w="0"/>
                    <a:lnT w="0"/>
                    <a:lnB w="0"/>
                  </a:tcPr>
                </a:tc>
                <a:tc>
                  <a:txBody>
                    <a:bodyPr/>
                    <a:lstStyle/>
                    <a:p>
                      <a:pPr>
                        <a:defRPr sz="1000"/>
                      </a:pPr>
                      <a:r>
                        <a:rPr/>
                        <a:t>2,4%</a:t>
                      </a:r>
                    </a:p>
                  </a:txBody>
                  <a:tcPr>
                    <a:lnL w="0"/>
                    <a:lnR w="0"/>
                    <a:lnT w="0"/>
                    <a:lnB w="0"/>
                  </a:tcPr>
                </a:tc>
                <a:tc>
                  <a:txBody>
                    <a:bodyPr/>
                    <a:lstStyle/>
                    <a:p>
                      <a:pPr>
                        <a:defRPr sz="1000"/>
                      </a:pPr>
                      <a:r>
                        <a:rPr/>
                        <a:t>1,2%</a:t>
                      </a:r>
                    </a:p>
                  </a:txBody>
                  <a:tcPr>
                    <a:lnL w="0"/>
                    <a:lnR w="0"/>
                    <a:lnT w="0"/>
                    <a:lnB w="0"/>
                  </a:tcPr>
                </a:tc>
                <a:tc>
                  <a:txBody>
                    <a:bodyPr/>
                    <a:lstStyle/>
                    <a:p>
                      <a:pPr>
                        <a:defRPr sz="1000"/>
                      </a:pPr>
                      <a:r>
                        <a:rPr/>
                        <a:t>1,5%</a:t>
                      </a:r>
                    </a:p>
                  </a:txBody>
                  <a:tcPr>
                    <a:lnL w="0"/>
                    <a:lnR w="0"/>
                    <a:lnT w="0"/>
                    <a:lnB w="0"/>
                  </a:tcPr>
                </a:tc>
                <a:tc>
                  <a:txBody>
                    <a:bodyPr/>
                    <a:lstStyle/>
                    <a:p>
                      <a:pPr>
                        <a:defRPr sz="1000"/>
                      </a:pPr>
                      <a:r>
                        <a:rPr/>
                        <a:t>18,5%</a:t>
                      </a:r>
                    </a:p>
                  </a:txBody>
                  <a:tcPr>
                    <a:lnL w="0"/>
                    <a:lnR w="0"/>
                    <a:lnT w="0"/>
                    <a:lnB w="0"/>
                  </a:tcPr>
                </a:tc>
                <a:tc>
                  <a:txBody>
                    <a:bodyPr/>
                    <a:lstStyle/>
                    <a:p>
                      <a:pPr>
                        <a:defRPr sz="1000"/>
                      </a:pPr>
                      <a:r>
                        <a:rPr/>
                        <a:t>3,7%</a:t>
                      </a:r>
                    </a:p>
                  </a:txBody>
                  <a:tcPr>
                    <a:lnL w="0"/>
                    <a:lnR w="0"/>
                    <a:lnT w="0"/>
                    <a:lnB w="0"/>
                  </a:tcPr>
                </a:tc>
                <a:tc>
                  <a:txBody>
                    <a:bodyPr/>
                    <a:lstStyle/>
                    <a:p>
                      <a:pPr>
                        <a:defRPr sz="1000"/>
                      </a:pPr>
                      <a:r>
                        <a:rPr/>
                        <a:t>4,1%</a:t>
                      </a:r>
                    </a:p>
                  </a:txBody>
                  <a:tcPr>
                    <a:lnL w="0"/>
                    <a:lnR w="0"/>
                    <a:lnT w="0"/>
                    <a:lnB w="0"/>
                  </a:tcPr>
                </a:tc>
                <a:tc>
                  <a:txBody>
                    <a:bodyPr/>
                    <a:lstStyle/>
                    <a:p>
                      <a:pPr>
                        <a:defRPr sz="1000"/>
                      </a:pPr>
                      <a:r>
                        <a:rPr/>
                        <a:t>5,9%</a:t>
                      </a:r>
                    </a:p>
                  </a:txBody>
                  <a:tcPr>
                    <a:lnL w="0"/>
                    <a:lnR w="0"/>
                    <a:lnT w="0"/>
                    <a:lnB w="0"/>
                  </a:tcPr>
                </a:tc>
                <a:tc>
                  <a:txBody>
                    <a:bodyPr/>
                    <a:lstStyle/>
                    <a:p>
                      <a:pPr>
                        <a:defRPr sz="1000"/>
                      </a:pPr>
                      <a:r>
                        <a:rPr/>
                        <a:t>3,5%</a:t>
                      </a:r>
                    </a:p>
                  </a:txBody>
                  <a:tcPr>
                    <a:lnL w="0"/>
                    <a:lnR w="0"/>
                    <a:lnT w="0"/>
                    <a:lnB w="0"/>
                  </a:tcPr>
                </a:tc>
                <a:tc>
                  <a:txBody>
                    <a:bodyPr/>
                    <a:lstStyle/>
                    <a:p>
                      <a:pPr>
                        <a:defRPr sz="1000"/>
                      </a:pPr>
                      <a:r>
                        <a:rPr/>
                        <a:t>4,1%</a:t>
                      </a:r>
                    </a:p>
                  </a:txBody>
                  <a:tcPr>
                    <a:lnL w="0"/>
                    <a:lnR w="0"/>
                    <a:lnT w="0"/>
                    <a:lnB w="0"/>
                  </a:tcPr>
                </a:tc>
                <a:tc>
                  <a:txBody>
                    <a:bodyPr/>
                    <a:lstStyle/>
                    <a:p>
                      <a:pPr>
                        <a:defRPr sz="1000"/>
                      </a:pPr>
                      <a:r>
                        <a:rPr/>
                        <a:t>8,1%</a:t>
                      </a:r>
                    </a:p>
                  </a:txBody>
                  <a:tcPr>
                    <a:lnL w="0"/>
                    <a:lnR w="0"/>
                    <a:lnT w="0"/>
                    <a:lnB w="0"/>
                  </a:tcPr>
                </a:tc>
                <a:tc>
                  <a:txBody>
                    <a:bodyPr/>
                    <a:lstStyle/>
                    <a:p>
                      <a:pPr>
                        <a:defRPr sz="1000"/>
                      </a:pPr>
                      <a:r>
                        <a:rPr/>
                        <a:t>680</a:t>
                      </a:r>
                    </a:p>
                  </a:txBody>
                  <a:tcPr>
                    <a:lnL w="0"/>
                    <a:lnR w="0"/>
                    <a:lnT w="0"/>
                    <a:lnB w="0"/>
                  </a:tcPr>
                </a:tc>
              </a:tr>
              <a:tr h="0">
                <a:tc>
                  <a:txBody>
                    <a:bodyPr/>
                    <a:lstStyle/>
                    <a:p>
                      <a:pPr>
                        <a:defRPr sz="1000"/>
                      </a:pPr>
                      <a:r>
                        <a:rPr b="1"/>
                        <a:t>Stord</a:t>
                      </a:r>
                    </a:p>
                  </a:txBody>
                  <a:tcPr>
                    <a:lnL w="0"/>
                    <a:lnR w="0"/>
                    <a:lnT w="0"/>
                    <a:lnB w="0"/>
                  </a:tcPr>
                </a:tc>
                <a:tc>
                  <a:txBody>
                    <a:bodyPr/>
                    <a:lstStyle/>
                    <a:p>
                      <a:pPr>
                        <a:defRPr sz="1000"/>
                      </a:pPr>
                      <a:r>
                        <a:rPr/>
                        <a:t>14,3%</a:t>
                      </a:r>
                    </a:p>
                  </a:txBody>
                  <a:tcPr>
                    <a:lnL w="0"/>
                    <a:lnR w="0"/>
                    <a:lnT w="0"/>
                    <a:lnB w="0"/>
                  </a:tcPr>
                </a:tc>
                <a:tc>
                  <a:txBody>
                    <a:bodyPr/>
                    <a:lstStyle/>
                    <a:p>
                      <a:pPr>
                        <a:defRPr sz="1000"/>
                      </a:pPr>
                      <a:r>
                        <a:rPr/>
                        <a:t>0,0%</a:t>
                      </a:r>
                    </a:p>
                  </a:txBody>
                  <a:tcPr>
                    <a:lnL w="0"/>
                    <a:lnR w="0"/>
                    <a:lnT w="0"/>
                    <a:lnB w="0"/>
                  </a:tcPr>
                </a:tc>
                <a:tc>
                  <a:txBody>
                    <a:bodyPr/>
                    <a:lstStyle/>
                    <a:p>
                      <a:pPr>
                        <a:defRPr sz="1000"/>
                      </a:pPr>
                      <a:r>
                        <a:rPr/>
                        <a:t>14,3%</a:t>
                      </a:r>
                    </a:p>
                  </a:txBody>
                  <a:tcPr>
                    <a:lnL w="0"/>
                    <a:lnR w="0"/>
                    <a:lnT w="0"/>
                    <a:lnB w="0"/>
                  </a:tcPr>
                </a:tc>
                <a:tc>
                  <a:txBody>
                    <a:bodyPr/>
                    <a:lstStyle/>
                    <a:p>
                      <a:pPr>
                        <a:defRPr sz="1000"/>
                      </a:pPr>
                      <a:r>
                        <a:rPr/>
                        <a:t>2,4%</a:t>
                      </a:r>
                    </a:p>
                  </a:txBody>
                  <a:tcPr>
                    <a:lnL w="0"/>
                    <a:lnR w="0"/>
                    <a:lnT w="0"/>
                    <a:lnB w="0"/>
                  </a:tcPr>
                </a:tc>
                <a:tc>
                  <a:txBody>
                    <a:bodyPr/>
                    <a:lstStyle/>
                    <a:p>
                      <a:pPr>
                        <a:defRPr sz="1000"/>
                      </a:pPr>
                      <a:r>
                        <a:rPr/>
                        <a:t>0,0%</a:t>
                      </a:r>
                    </a:p>
                  </a:txBody>
                  <a:tcPr>
                    <a:lnL w="0"/>
                    <a:lnR w="0"/>
                    <a:lnT w="0"/>
                    <a:lnB w="0"/>
                  </a:tcPr>
                </a:tc>
                <a:tc>
                  <a:txBody>
                    <a:bodyPr/>
                    <a:lstStyle/>
                    <a:p>
                      <a:pPr>
                        <a:defRPr sz="1000"/>
                      </a:pPr>
                      <a:r>
                        <a:rPr/>
                        <a:t>2,4%</a:t>
                      </a:r>
                    </a:p>
                  </a:txBody>
                  <a:tcPr>
                    <a:lnL w="0"/>
                    <a:lnR w="0"/>
                    <a:lnT w="0"/>
                    <a:lnB w="0"/>
                  </a:tcPr>
                </a:tc>
                <a:tc>
                  <a:txBody>
                    <a:bodyPr/>
                    <a:lstStyle/>
                    <a:p>
                      <a:pPr>
                        <a:defRPr sz="1000"/>
                      </a:pPr>
                      <a:r>
                        <a:rPr/>
                        <a:t>4,8%</a:t>
                      </a:r>
                    </a:p>
                  </a:txBody>
                  <a:tcPr>
                    <a:lnL w="0"/>
                    <a:lnR w="0"/>
                    <a:lnT w="0"/>
                    <a:lnB w="0"/>
                  </a:tcPr>
                </a:tc>
                <a:tc>
                  <a:txBody>
                    <a:bodyPr/>
                    <a:lstStyle/>
                    <a:p>
                      <a:pPr>
                        <a:defRPr sz="1000"/>
                      </a:pPr>
                      <a:r>
                        <a:rPr/>
                        <a:t>14,3%</a:t>
                      </a:r>
                    </a:p>
                  </a:txBody>
                  <a:tcPr>
                    <a:lnL w="0"/>
                    <a:lnR w="0"/>
                    <a:lnT w="0"/>
                    <a:lnB w="0"/>
                  </a:tcPr>
                </a:tc>
                <a:tc>
                  <a:txBody>
                    <a:bodyPr/>
                    <a:lstStyle/>
                    <a:p>
                      <a:pPr>
                        <a:defRPr sz="1000"/>
                      </a:pPr>
                      <a:r>
                        <a:rPr/>
                        <a:t>2,4%</a:t>
                      </a:r>
                    </a:p>
                  </a:txBody>
                  <a:tcPr>
                    <a:lnL w="0"/>
                    <a:lnR w="0"/>
                    <a:lnT w="0"/>
                    <a:lnB w="0"/>
                  </a:tcPr>
                </a:tc>
                <a:tc>
                  <a:txBody>
                    <a:bodyPr/>
                    <a:lstStyle/>
                    <a:p>
                      <a:pPr>
                        <a:defRPr sz="1000"/>
                      </a:pPr>
                      <a:r>
                        <a:rPr/>
                        <a:t>2,4%</a:t>
                      </a:r>
                    </a:p>
                  </a:txBody>
                  <a:tcPr>
                    <a:lnL w="0"/>
                    <a:lnR w="0"/>
                    <a:lnT w="0"/>
                    <a:lnB w="0"/>
                  </a:tcPr>
                </a:tc>
                <a:tc>
                  <a:txBody>
                    <a:bodyPr/>
                    <a:lstStyle/>
                    <a:p>
                      <a:pPr>
                        <a:defRPr sz="1000"/>
                      </a:pPr>
                      <a:r>
                        <a:rPr/>
                        <a:t>4,8%</a:t>
                      </a:r>
                    </a:p>
                  </a:txBody>
                  <a:tcPr>
                    <a:lnL w="0"/>
                    <a:lnR w="0"/>
                    <a:lnT w="0"/>
                    <a:lnB w="0"/>
                  </a:tcPr>
                </a:tc>
                <a:tc>
                  <a:txBody>
                    <a:bodyPr/>
                    <a:lstStyle/>
                    <a:p>
                      <a:pPr>
                        <a:defRPr sz="1000"/>
                      </a:pPr>
                      <a:r>
                        <a:rPr/>
                        <a:t>4,8%</a:t>
                      </a:r>
                    </a:p>
                  </a:txBody>
                  <a:tcPr>
                    <a:lnL w="0"/>
                    <a:lnR w="0"/>
                    <a:lnT w="0"/>
                    <a:lnB w="0"/>
                  </a:tcPr>
                </a:tc>
                <a:tc>
                  <a:txBody>
                    <a:bodyPr/>
                    <a:lstStyle/>
                    <a:p>
                      <a:pPr>
                        <a:defRPr sz="1000"/>
                      </a:pPr>
                      <a:r>
                        <a:rPr/>
                        <a:t>4,8%</a:t>
                      </a:r>
                    </a:p>
                  </a:txBody>
                  <a:tcPr>
                    <a:lnL w="0"/>
                    <a:lnR w="0"/>
                    <a:lnT w="0"/>
                    <a:lnB w="0"/>
                  </a:tcPr>
                </a:tc>
                <a:tc>
                  <a:txBody>
                    <a:bodyPr/>
                    <a:lstStyle/>
                    <a:p>
                      <a:pPr>
                        <a:defRPr sz="1000"/>
                      </a:pPr>
                      <a:r>
                        <a:rPr/>
                        <a:t>2,4%</a:t>
                      </a:r>
                    </a:p>
                  </a:txBody>
                  <a:tcPr>
                    <a:lnL w="0"/>
                    <a:lnR w="0"/>
                    <a:lnT w="0"/>
                    <a:lnB w="0"/>
                  </a:tcPr>
                </a:tc>
                <a:tc>
                  <a:txBody>
                    <a:bodyPr/>
                    <a:lstStyle/>
                    <a:p>
                      <a:pPr>
                        <a:defRPr sz="1000"/>
                      </a:pPr>
                      <a:r>
                        <a:rPr/>
                        <a:t>9,5%</a:t>
                      </a:r>
                    </a:p>
                  </a:txBody>
                  <a:tcPr>
                    <a:lnL w="0"/>
                    <a:lnR w="0"/>
                    <a:lnT w="0"/>
                    <a:lnB w="0"/>
                  </a:tcPr>
                </a:tc>
                <a:tc>
                  <a:txBody>
                    <a:bodyPr/>
                    <a:lstStyle/>
                    <a:p>
                      <a:pPr>
                        <a:defRPr sz="1000"/>
                      </a:pPr>
                      <a:r>
                        <a:rPr/>
                        <a:t>2,4%</a:t>
                      </a:r>
                    </a:p>
                  </a:txBody>
                  <a:tcPr>
                    <a:lnL w="0"/>
                    <a:lnR w="0"/>
                    <a:lnT w="0"/>
                    <a:lnB w="0"/>
                  </a:tcPr>
                </a:tc>
                <a:tc>
                  <a:txBody>
                    <a:bodyPr/>
                    <a:lstStyle/>
                    <a:p>
                      <a:pPr>
                        <a:defRPr sz="1000"/>
                      </a:pPr>
                      <a:r>
                        <a:rPr/>
                        <a:t>0,0%</a:t>
                      </a:r>
                    </a:p>
                  </a:txBody>
                  <a:tcPr>
                    <a:lnL w="0"/>
                    <a:lnR w="0"/>
                    <a:lnT w="0"/>
                    <a:lnB w="0"/>
                  </a:tcPr>
                </a:tc>
                <a:tc>
                  <a:txBody>
                    <a:bodyPr/>
                    <a:lstStyle/>
                    <a:p>
                      <a:pPr>
                        <a:defRPr sz="1000"/>
                      </a:pPr>
                      <a:r>
                        <a:rPr/>
                        <a:t>14,3%</a:t>
                      </a:r>
                    </a:p>
                  </a:txBody>
                  <a:tcPr>
                    <a:lnL w="0"/>
                    <a:lnR w="0"/>
                    <a:lnT w="0"/>
                    <a:lnB w="0"/>
                  </a:tcPr>
                </a:tc>
                <a:tc>
                  <a:txBody>
                    <a:bodyPr/>
                    <a:lstStyle/>
                    <a:p>
                      <a:pPr>
                        <a:defRPr sz="1000"/>
                      </a:pPr>
                      <a:r>
                        <a:rPr/>
                        <a:t>42</a:t>
                      </a:r>
                    </a:p>
                  </a:txBody>
                  <a:tcPr>
                    <a:lnL w="0"/>
                    <a:lnR w="0"/>
                    <a:lnT w="0"/>
                    <a:lnB w="0"/>
                  </a:tcPr>
                </a:tc>
              </a:tr>
            </a:tbl>
          </a:graphicData>
        </a:graphic>
      </p:graphicFrame>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pTitle"/>
          <p:cNvSpPr>
            <a:spLocks noGrp="1"/>
          </p:cNvSpPr>
          <p:nvPr>
            <p:ph sz="quarter" idx="16" hasCustomPrompt="1"/>
          </p:nvPr>
        </p:nvSpPr>
        <p:spPr/>
        <p:txBody>
          <a:bodyPr/>
          <a:lstStyle/>
          <a:p>
            <a:r>
              <a:rPr lang="en-US"/>
              <a:t>Undersøkelse Vestlandet 2015(3)</a:t>
            </a:r>
          </a:p>
        </p:txBody>
      </p:sp>
      <p:sp>
        <p:nvSpPr>
          <p:cNvPr id="7" name="MetaFoot"/>
          <p:cNvSpPr>
            <a:spLocks noGrp="1"/>
          </p:cNvSpPr>
          <p:nvPr>
            <p:ph sz="quarter" idx="17"/>
          </p:nvPr>
        </p:nvSpPr>
        <p:spPr/>
        <p:txBody>
          <a:bodyPr/>
          <a:lstStyle/>
          <a:p>
            <a:endParaRPr lang="en-US"/>
          </a:p>
        </p:txBody>
      </p:sp>
      <p:graphicFrame>
        <p:nvGraphicFramePr>
          <p:cNvPr id="8" name="ChartObject"/>
          <p:cNvGraphicFramePr>
            <a:graphicFrameLocks noGrp="1"/>
          </p:cNvGraphicFramePr>
          <p:nvPr>
            <p:ph sz="quarter" idx="15"/>
            <p:extLst>
              <p:ext uri="{D42A27DB-BD31-4B8C-83A1-F6EECF244321}">
                <p14:modId xmlns:p14="http://schemas.microsoft.com/office/powerpoint/2010/main" val="217816142"/>
              </p:ext>
            </p:extLst>
          </p:nvPr>
        </p:nvGraphicFramePr>
        <p:xfrm>
          <a:off x="0" y="2523"/>
          <a:ext cx="9144000" cy="6855477"/>
        </p:xfrm>
        <a:graphic>
          <a:graphicData uri="http://schemas.openxmlformats.org/drawingml/2006/chart">
            <c:chart xmlns:c="http://schemas.openxmlformats.org/drawingml/2006/chart" xmlns:r="http://schemas.openxmlformats.org/officeDocument/2006/relationships" r:id="rId2"/>
          </a:graphicData>
        </a:graphic>
      </p:graphicFrame>
      <p:sp>
        <p:nvSpPr>
          <p:cNvPr id="9" name="Rektangel 8"/>
          <p:cNvSpPr/>
          <p:nvPr/>
        </p:nvSpPr>
        <p:spPr>
          <a:xfrm>
            <a:off x="6123808" y="404664"/>
            <a:ext cx="2880320" cy="923330"/>
          </a:xfrm>
          <a:prstGeom prst="rect">
            <a:avLst/>
          </a:prstGeom>
          <a:solidFill>
            <a:srgbClr val="00B0F0"/>
          </a:solidFill>
        </p:spPr>
        <p:style>
          <a:lnRef idx="2">
            <a:schemeClr val="dk1"/>
          </a:lnRef>
          <a:fillRef idx="1">
            <a:schemeClr val="lt1"/>
          </a:fillRef>
          <a:effectRef idx="0">
            <a:schemeClr val="dk1"/>
          </a:effectRef>
          <a:fontRef idx="minor">
            <a:schemeClr val="dk1"/>
          </a:fontRef>
        </p:style>
        <p:txBody>
          <a:bodyPr wrap="square">
            <a:spAutoFit/>
          </a:bodyPr>
          <a:lstStyle/>
          <a:p>
            <a:r>
              <a:rPr lang="en-US" dirty="0" err="1" smtClean="0"/>
              <a:t>Regionens</a:t>
            </a:r>
            <a:r>
              <a:rPr lang="en-US" dirty="0" smtClean="0"/>
              <a:t> </a:t>
            </a:r>
            <a:r>
              <a:rPr lang="en-US" dirty="0" err="1" smtClean="0"/>
              <a:t>største</a:t>
            </a:r>
            <a:r>
              <a:rPr lang="en-US" dirty="0" smtClean="0"/>
              <a:t> </a:t>
            </a:r>
            <a:r>
              <a:rPr lang="en-US" dirty="0" err="1"/>
              <a:t>utfordring</a:t>
            </a:r>
            <a:r>
              <a:rPr lang="en-US" dirty="0"/>
              <a:t> </a:t>
            </a:r>
            <a:r>
              <a:rPr lang="en-US" dirty="0" err="1"/>
              <a:t>i</a:t>
            </a:r>
            <a:r>
              <a:rPr lang="en-US" dirty="0"/>
              <a:t> et fem </a:t>
            </a:r>
            <a:r>
              <a:rPr lang="en-US" dirty="0" err="1"/>
              <a:t>års</a:t>
            </a:r>
            <a:r>
              <a:rPr lang="en-US" dirty="0"/>
              <a:t> </a:t>
            </a:r>
            <a:r>
              <a:rPr lang="en-US" dirty="0" err="1"/>
              <a:t>perspektiv</a:t>
            </a:r>
            <a:r>
              <a:rPr lang="en-US" dirty="0"/>
              <a:t>? </a:t>
            </a:r>
            <a:endParaRPr lang="en-US" dirty="0" smtClean="0"/>
          </a:p>
          <a:p>
            <a:r>
              <a:rPr lang="en-US" dirty="0" err="1" smtClean="0"/>
              <a:t>Inntil</a:t>
            </a:r>
            <a:r>
              <a:rPr lang="en-US" dirty="0" smtClean="0"/>
              <a:t> </a:t>
            </a:r>
            <a:r>
              <a:rPr lang="en-US" dirty="0"/>
              <a:t>fire </a:t>
            </a:r>
            <a:r>
              <a:rPr lang="en-US" dirty="0" err="1"/>
              <a:t>svar</a:t>
            </a:r>
            <a:endParaRPr lang="nb-NO"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lstStyle/>
          <a:p>
            <a:r>
              <a:rPr lang="en-US"/>
              <a:t>4. Hva vurderer du som regionens største utfordring i et fem års perspektiv? Inntil fire svar</a:t>
            </a:r>
          </a:p>
        </p:txBody>
      </p:sp>
      <p:sp>
        <p:nvSpPr>
          <p:cNvPr id="5" name="RepTitle"/>
          <p:cNvSpPr>
            <a:spLocks noGrp="1"/>
          </p:cNvSpPr>
          <p:nvPr>
            <p:ph sz="quarter" idx="14" hasCustomPrompt="1"/>
          </p:nvPr>
        </p:nvSpPr>
        <p:spPr/>
        <p:txBody>
          <a:bodyPr/>
          <a:lstStyle/>
          <a:p>
            <a:r>
              <a:rPr lang="en-US"/>
              <a:t>Undersøkelse Vestlandet 2015(3)</a:t>
            </a:r>
          </a:p>
        </p:txBody>
      </p:sp>
      <p:sp>
        <p:nvSpPr>
          <p:cNvPr id="6" name="MetaFoot"/>
          <p:cNvSpPr>
            <a:spLocks noGrp="1"/>
          </p:cNvSpPr>
          <p:nvPr>
            <p:ph sz="quarter" idx="15"/>
          </p:nvPr>
        </p:nvSpPr>
        <p:spPr/>
        <p:txBody>
          <a:bodyPr/>
          <a:lstStyle/>
          <a:p>
            <a:endParaRPr lang="en-US"/>
          </a:p>
        </p:txBody>
      </p:sp>
      <p:graphicFrame>
        <p:nvGraphicFramePr>
          <p:cNvPr id="7" name="New Table"/>
          <p:cNvGraphicFramePr>
            <a:graphicFrameLocks noGrp="1"/>
          </p:cNvGraphicFramePr>
          <p:nvPr>
            <p:ph sz="quarter" idx="10"/>
          </p:nvPr>
        </p:nvGraphicFramePr>
        <p:xfrm>
          <a:off x="468313" y="908050"/>
          <a:ext cx="8207376" cy="6187440"/>
        </p:xfrm>
        <a:graphic>
          <a:graphicData uri="http://schemas.openxmlformats.org/drawingml/2006/table">
            <a:tbl>
              <a:tblPr bandRow="1">
                <a:tableStyleId>{5C22544A-7EE6-4342-B048-85BDC9FD1C3A}</a:tableStyleId>
              </a:tblPr>
              <a:tblGrid>
                <a:gridCol w="512961"/>
                <a:gridCol w="512961"/>
                <a:gridCol w="512961"/>
                <a:gridCol w="512961"/>
                <a:gridCol w="512961"/>
                <a:gridCol w="512961"/>
                <a:gridCol w="512961"/>
                <a:gridCol w="512961"/>
                <a:gridCol w="512961"/>
                <a:gridCol w="512961"/>
                <a:gridCol w="512961"/>
                <a:gridCol w="512961"/>
                <a:gridCol w="512961"/>
                <a:gridCol w="512961"/>
                <a:gridCol w="512961"/>
                <a:gridCol w="512961"/>
              </a:tblGrid>
              <a:tr h="0">
                <a:tc>
                  <a:txBody>
                    <a:bodyPr/>
                    <a:lstStyle/>
                    <a:p>
                      <a:pPr>
                        <a:defRPr sz="1000"/>
                      </a:pPr>
                      <a:endParaRPr/>
                    </a:p>
                  </a:txBody>
                  <a:tcPr>
                    <a:lnL w="0"/>
                    <a:lnR w="0"/>
                    <a:lnT w="0"/>
                    <a:lnB w="12700">
                      <a:solidFill>
                        <a:srgbClr val="B4B4B4"/>
                      </a:solidFill>
                    </a:lnB>
                    <a:solidFill>
                      <a:prstClr val="black">
                        <a:lumOff val="100000"/>
                        <a:lumOff val="100000"/>
                      </a:prstClr>
                    </a:solidFill>
                  </a:tcPr>
                </a:tc>
                <a:tc>
                  <a:txBody>
                    <a:bodyPr/>
                    <a:lstStyle/>
                    <a:p>
                      <a:pPr>
                        <a:defRPr sz="1000"/>
                      </a:pPr>
                      <a:r>
                        <a:rPr b="1"/>
                        <a:t>Restriksjoner fra statlig nivå (Fylkesmann, departement etc.)</a:t>
                      </a:r>
                    </a:p>
                  </a:txBody>
                  <a:tcPr>
                    <a:lnL w="0"/>
                    <a:lnR w="0"/>
                    <a:lnT w="0"/>
                    <a:lnB w="12700">
                      <a:solidFill>
                        <a:srgbClr val="B4B4B4"/>
                      </a:solidFill>
                    </a:lnB>
                    <a:solidFill>
                      <a:prstClr val="black">
                        <a:lumOff val="100000"/>
                        <a:lumOff val="100000"/>
                      </a:prstClr>
                    </a:solidFill>
                  </a:tcPr>
                </a:tc>
                <a:tc>
                  <a:txBody>
                    <a:bodyPr/>
                    <a:lstStyle/>
                    <a:p>
                      <a:pPr>
                        <a:defRPr sz="1000"/>
                      </a:pPr>
                      <a:r>
                        <a:rPr b="1"/>
                        <a:t>Tilrettelegging av næringsareal</a:t>
                      </a:r>
                    </a:p>
                  </a:txBody>
                  <a:tcPr>
                    <a:lnL w="0"/>
                    <a:lnR w="0"/>
                    <a:lnT w="0"/>
                    <a:lnB w="12700">
                      <a:solidFill>
                        <a:srgbClr val="B4B4B4"/>
                      </a:solidFill>
                    </a:lnB>
                    <a:solidFill>
                      <a:prstClr val="black">
                        <a:lumOff val="100000"/>
                        <a:lumOff val="100000"/>
                      </a:prstClr>
                    </a:solidFill>
                  </a:tcPr>
                </a:tc>
                <a:tc>
                  <a:txBody>
                    <a:bodyPr/>
                    <a:lstStyle/>
                    <a:p>
                      <a:pPr>
                        <a:defRPr sz="1000"/>
                      </a:pPr>
                      <a:r>
                        <a:rPr b="1"/>
                        <a:t>Tilrettelegging av boligareal</a:t>
                      </a:r>
                    </a:p>
                  </a:txBody>
                  <a:tcPr>
                    <a:lnL w="0"/>
                    <a:lnR w="0"/>
                    <a:lnT w="0"/>
                    <a:lnB w="12700">
                      <a:solidFill>
                        <a:srgbClr val="B4B4B4"/>
                      </a:solidFill>
                    </a:lnB>
                    <a:solidFill>
                      <a:prstClr val="black">
                        <a:lumOff val="100000"/>
                        <a:lumOff val="100000"/>
                      </a:prstClr>
                    </a:solidFill>
                  </a:tcPr>
                </a:tc>
                <a:tc>
                  <a:txBody>
                    <a:bodyPr/>
                    <a:lstStyle/>
                    <a:p>
                      <a:pPr>
                        <a:defRPr sz="1000"/>
                      </a:pPr>
                      <a:r>
                        <a:rPr b="1"/>
                        <a:t>Forbedret kollektivnett (buss og bane)</a:t>
                      </a:r>
                    </a:p>
                  </a:txBody>
                  <a:tcPr>
                    <a:lnL w="0"/>
                    <a:lnR w="0"/>
                    <a:lnT w="0"/>
                    <a:lnB w="12700">
                      <a:solidFill>
                        <a:srgbClr val="B4B4B4"/>
                      </a:solidFill>
                    </a:lnB>
                    <a:solidFill>
                      <a:prstClr val="black">
                        <a:lumOff val="100000"/>
                        <a:lumOff val="100000"/>
                      </a:prstClr>
                    </a:solidFill>
                  </a:tcPr>
                </a:tc>
                <a:tc>
                  <a:txBody>
                    <a:bodyPr/>
                    <a:lstStyle/>
                    <a:p>
                      <a:pPr>
                        <a:defRPr sz="1000"/>
                      </a:pPr>
                      <a:r>
                        <a:rPr b="1"/>
                        <a:t>Å få et fremtidsrettet transportsystem</a:t>
                      </a:r>
                    </a:p>
                  </a:txBody>
                  <a:tcPr>
                    <a:lnL w="0"/>
                    <a:lnR w="0"/>
                    <a:lnT w="0"/>
                    <a:lnB w="12700">
                      <a:solidFill>
                        <a:srgbClr val="B4B4B4"/>
                      </a:solidFill>
                    </a:lnB>
                    <a:solidFill>
                      <a:prstClr val="black">
                        <a:lumOff val="100000"/>
                        <a:lumOff val="100000"/>
                      </a:prstClr>
                    </a:solidFill>
                  </a:tcPr>
                </a:tc>
                <a:tc>
                  <a:txBody>
                    <a:bodyPr/>
                    <a:lstStyle/>
                    <a:p>
                      <a:pPr>
                        <a:defRPr sz="1000"/>
                      </a:pPr>
                      <a:r>
                        <a:rPr b="1"/>
                        <a:t>Forbedre regionalt samarbeid</a:t>
                      </a:r>
                    </a:p>
                  </a:txBody>
                  <a:tcPr>
                    <a:lnL w="0"/>
                    <a:lnR w="0"/>
                    <a:lnT w="0"/>
                    <a:lnB w="12700">
                      <a:solidFill>
                        <a:srgbClr val="B4B4B4"/>
                      </a:solidFill>
                    </a:lnB>
                    <a:solidFill>
                      <a:prstClr val="black">
                        <a:lumOff val="100000"/>
                        <a:lumOff val="100000"/>
                      </a:prstClr>
                    </a:solidFill>
                  </a:tcPr>
                </a:tc>
                <a:tc>
                  <a:txBody>
                    <a:bodyPr/>
                    <a:lstStyle/>
                    <a:p>
                      <a:pPr>
                        <a:defRPr sz="1000"/>
                      </a:pPr>
                      <a:r>
                        <a:rPr b="1"/>
                        <a:t>Rekruttere kompetent arbeidskraft</a:t>
                      </a:r>
                    </a:p>
                  </a:txBody>
                  <a:tcPr>
                    <a:lnL w="0"/>
                    <a:lnR w="0"/>
                    <a:lnT w="0"/>
                    <a:lnB w="12700">
                      <a:solidFill>
                        <a:srgbClr val="B4B4B4"/>
                      </a:solidFill>
                    </a:lnB>
                    <a:solidFill>
                      <a:prstClr val="black">
                        <a:lumOff val="100000"/>
                        <a:lumOff val="100000"/>
                      </a:prstClr>
                    </a:solidFill>
                  </a:tcPr>
                </a:tc>
                <a:tc>
                  <a:txBody>
                    <a:bodyPr/>
                    <a:lstStyle/>
                    <a:p>
                      <a:pPr>
                        <a:defRPr sz="1000"/>
                      </a:pPr>
                      <a:r>
                        <a:rPr b="1"/>
                        <a:t>Øke kvaliteten i grunn- og videregående skole</a:t>
                      </a:r>
                    </a:p>
                  </a:txBody>
                  <a:tcPr>
                    <a:lnL w="0"/>
                    <a:lnR w="0"/>
                    <a:lnT w="0"/>
                    <a:lnB w="12700">
                      <a:solidFill>
                        <a:srgbClr val="B4B4B4"/>
                      </a:solidFill>
                    </a:lnB>
                    <a:solidFill>
                      <a:prstClr val="black">
                        <a:lumOff val="100000"/>
                        <a:lumOff val="100000"/>
                      </a:prstClr>
                    </a:solidFill>
                  </a:tcPr>
                </a:tc>
                <a:tc>
                  <a:txBody>
                    <a:bodyPr/>
                    <a:lstStyle/>
                    <a:p>
                      <a:pPr>
                        <a:defRPr sz="1000"/>
                      </a:pPr>
                      <a:r>
                        <a:rPr b="1"/>
                        <a:t>Øke innovasjons- og omstillingsevne</a:t>
                      </a:r>
                    </a:p>
                  </a:txBody>
                  <a:tcPr>
                    <a:lnL w="0"/>
                    <a:lnR w="0"/>
                    <a:lnT w="0"/>
                    <a:lnB w="12700">
                      <a:solidFill>
                        <a:srgbClr val="B4B4B4"/>
                      </a:solidFill>
                    </a:lnB>
                    <a:solidFill>
                      <a:prstClr val="black">
                        <a:lumOff val="100000"/>
                        <a:lumOff val="100000"/>
                      </a:prstClr>
                    </a:solidFill>
                  </a:tcPr>
                </a:tc>
                <a:tc>
                  <a:txBody>
                    <a:bodyPr/>
                    <a:lstStyle/>
                    <a:p>
                      <a:pPr>
                        <a:defRPr sz="1000"/>
                      </a:pPr>
                      <a:r>
                        <a:rPr b="1"/>
                        <a:t>Klima- og miljøutfordringer</a:t>
                      </a:r>
                    </a:p>
                  </a:txBody>
                  <a:tcPr>
                    <a:lnL w="0"/>
                    <a:lnR w="0"/>
                    <a:lnT w="0"/>
                    <a:lnB w="12700">
                      <a:solidFill>
                        <a:srgbClr val="B4B4B4"/>
                      </a:solidFill>
                    </a:lnB>
                    <a:solidFill>
                      <a:prstClr val="black">
                        <a:lumOff val="100000"/>
                        <a:lumOff val="100000"/>
                      </a:prstClr>
                    </a:solidFill>
                  </a:tcPr>
                </a:tc>
                <a:tc>
                  <a:txBody>
                    <a:bodyPr/>
                    <a:lstStyle/>
                    <a:p>
                      <a:pPr>
                        <a:defRPr sz="1000"/>
                      </a:pPr>
                      <a:r>
                        <a:rPr b="1"/>
                        <a:t>Beholde\øke konkurransekraft på internasjonale markeder</a:t>
                      </a:r>
                    </a:p>
                  </a:txBody>
                  <a:tcPr>
                    <a:lnL w="0"/>
                    <a:lnR w="0"/>
                    <a:lnT w="0"/>
                    <a:lnB w="12700">
                      <a:solidFill>
                        <a:srgbClr val="B4B4B4"/>
                      </a:solidFill>
                    </a:lnB>
                    <a:solidFill>
                      <a:prstClr val="black">
                        <a:lumOff val="100000"/>
                        <a:lumOff val="100000"/>
                      </a:prstClr>
                    </a:solidFill>
                  </a:tcPr>
                </a:tc>
                <a:tc>
                  <a:txBody>
                    <a:bodyPr/>
                    <a:lstStyle/>
                    <a:p>
                      <a:pPr>
                        <a:defRPr sz="1000"/>
                      </a:pPr>
                      <a:r>
                        <a:rPr b="1"/>
                        <a:t>Stigende lønnsnivå</a:t>
                      </a:r>
                    </a:p>
                  </a:txBody>
                  <a:tcPr>
                    <a:lnL w="0"/>
                    <a:lnR w="0"/>
                    <a:lnT w="0"/>
                    <a:lnB w="12700">
                      <a:solidFill>
                        <a:srgbClr val="B4B4B4"/>
                      </a:solidFill>
                    </a:lnB>
                    <a:solidFill>
                      <a:prstClr val="black">
                        <a:lumOff val="100000"/>
                        <a:lumOff val="100000"/>
                      </a:prstClr>
                    </a:solidFill>
                  </a:tcPr>
                </a:tc>
                <a:tc>
                  <a:txBody>
                    <a:bodyPr/>
                    <a:lstStyle/>
                    <a:p>
                      <a:pPr>
                        <a:defRPr sz="1000"/>
                      </a:pPr>
                      <a:r>
                        <a:rPr b="1"/>
                        <a:t>Økt konkurranse fra internasjonale nettaktører</a:t>
                      </a:r>
                    </a:p>
                  </a:txBody>
                  <a:tcPr>
                    <a:lnL w="0"/>
                    <a:lnR w="0"/>
                    <a:lnT w="0"/>
                    <a:lnB w="12700">
                      <a:solidFill>
                        <a:srgbClr val="B4B4B4"/>
                      </a:solidFill>
                    </a:lnB>
                    <a:solidFill>
                      <a:prstClr val="black">
                        <a:lumOff val="100000"/>
                        <a:lumOff val="100000"/>
                      </a:prstClr>
                    </a:solidFill>
                  </a:tcPr>
                </a:tc>
                <a:tc>
                  <a:txBody>
                    <a:bodyPr/>
                    <a:lstStyle/>
                    <a:p>
                      <a:pPr>
                        <a:defRPr sz="1000"/>
                      </a:pPr>
                      <a:r>
                        <a:rPr b="1"/>
                        <a:t>Lav oljepris</a:t>
                      </a:r>
                    </a:p>
                  </a:txBody>
                  <a:tcPr>
                    <a:lnL w="0"/>
                    <a:lnR w="0"/>
                    <a:lnT w="0"/>
                    <a:lnB w="12700">
                      <a:solidFill>
                        <a:srgbClr val="B4B4B4"/>
                      </a:solidFill>
                    </a:lnB>
                    <a:solidFill>
                      <a:prstClr val="black">
                        <a:lumOff val="100000"/>
                        <a:lumOff val="100000"/>
                      </a:prstClr>
                    </a:solidFill>
                  </a:tcPr>
                </a:tc>
                <a:tc>
                  <a:txBody>
                    <a:bodyPr/>
                    <a:lstStyle/>
                    <a:p>
                      <a:pPr>
                        <a:defRPr sz="1000"/>
                      </a:pPr>
                      <a:r>
                        <a:rPr b="1"/>
                        <a:t>N</a:t>
                      </a:r>
                    </a:p>
                  </a:txBody>
                  <a:tcPr>
                    <a:lnL w="0"/>
                    <a:lnR w="0"/>
                    <a:lnT w="0"/>
                    <a:lnB w="12700">
                      <a:solidFill>
                        <a:srgbClr val="B4B4B4"/>
                      </a:solidFill>
                    </a:lnB>
                    <a:solidFill>
                      <a:prstClr val="black">
                        <a:lumOff val="100000"/>
                        <a:lumOff val="100000"/>
                      </a:prstClr>
                    </a:solidFill>
                  </a:tcPr>
                </a:tc>
              </a:tr>
              <a:tr h="0">
                <a:tc>
                  <a:txBody>
                    <a:bodyPr/>
                    <a:lstStyle/>
                    <a:p>
                      <a:pPr>
                        <a:defRPr sz="1000"/>
                      </a:pPr>
                      <a:r>
                        <a:rPr b="1"/>
                        <a:t>Hva vurderer du som regionens største utfordring i et fem års perspektiv? Inntil fire svar</a:t>
                      </a:r>
                    </a:p>
                  </a:txBody>
                  <a:tcPr>
                    <a:lnL w="0"/>
                    <a:lnR w="0"/>
                    <a:lnT w="12700">
                      <a:solidFill>
                        <a:srgbClr val="B4B4B4"/>
                      </a:solidFill>
                    </a:lnT>
                    <a:lnB w="0"/>
                  </a:tcPr>
                </a:tc>
                <a:tc>
                  <a:txBody>
                    <a:bodyPr/>
                    <a:lstStyle/>
                    <a:p>
                      <a:pPr>
                        <a:defRPr sz="1000"/>
                      </a:pPr>
                      <a:r>
                        <a:rPr/>
                        <a:t>17,8%</a:t>
                      </a:r>
                    </a:p>
                  </a:txBody>
                  <a:tcPr>
                    <a:lnL w="0"/>
                    <a:lnR w="0"/>
                    <a:lnT w="12700">
                      <a:solidFill>
                        <a:srgbClr val="B4B4B4"/>
                      </a:solidFill>
                    </a:lnT>
                    <a:lnB w="0"/>
                  </a:tcPr>
                </a:tc>
                <a:tc>
                  <a:txBody>
                    <a:bodyPr/>
                    <a:lstStyle/>
                    <a:p>
                      <a:pPr>
                        <a:defRPr sz="1000"/>
                      </a:pPr>
                      <a:r>
                        <a:rPr/>
                        <a:t>11,6%</a:t>
                      </a:r>
                    </a:p>
                  </a:txBody>
                  <a:tcPr>
                    <a:lnL w="0"/>
                    <a:lnR w="0"/>
                    <a:lnT w="12700">
                      <a:solidFill>
                        <a:srgbClr val="B4B4B4"/>
                      </a:solidFill>
                    </a:lnT>
                    <a:lnB w="0"/>
                  </a:tcPr>
                </a:tc>
                <a:tc>
                  <a:txBody>
                    <a:bodyPr/>
                    <a:lstStyle/>
                    <a:p>
                      <a:pPr>
                        <a:defRPr sz="1000"/>
                      </a:pPr>
                      <a:r>
                        <a:rPr/>
                        <a:t>18,2%</a:t>
                      </a:r>
                    </a:p>
                  </a:txBody>
                  <a:tcPr>
                    <a:lnL w="0"/>
                    <a:lnR w="0"/>
                    <a:lnT w="12700">
                      <a:solidFill>
                        <a:srgbClr val="B4B4B4"/>
                      </a:solidFill>
                    </a:lnT>
                    <a:lnB w="0"/>
                  </a:tcPr>
                </a:tc>
                <a:tc>
                  <a:txBody>
                    <a:bodyPr/>
                    <a:lstStyle/>
                    <a:p>
                      <a:pPr>
                        <a:defRPr sz="1000"/>
                      </a:pPr>
                      <a:r>
                        <a:rPr/>
                        <a:t>25,3%</a:t>
                      </a:r>
                    </a:p>
                  </a:txBody>
                  <a:tcPr>
                    <a:lnL w="0"/>
                    <a:lnR w="0"/>
                    <a:lnT w="12700">
                      <a:solidFill>
                        <a:srgbClr val="B4B4B4"/>
                      </a:solidFill>
                    </a:lnT>
                    <a:lnB w="0"/>
                  </a:tcPr>
                </a:tc>
                <a:tc>
                  <a:txBody>
                    <a:bodyPr/>
                    <a:lstStyle/>
                    <a:p>
                      <a:pPr>
                        <a:defRPr sz="1000"/>
                      </a:pPr>
                      <a:r>
                        <a:rPr/>
                        <a:t>49,1%</a:t>
                      </a:r>
                    </a:p>
                  </a:txBody>
                  <a:tcPr>
                    <a:lnL w="0"/>
                    <a:lnR w="0"/>
                    <a:lnT w="12700">
                      <a:solidFill>
                        <a:srgbClr val="B4B4B4"/>
                      </a:solidFill>
                    </a:lnT>
                    <a:lnB w="0"/>
                  </a:tcPr>
                </a:tc>
                <a:tc>
                  <a:txBody>
                    <a:bodyPr/>
                    <a:lstStyle/>
                    <a:p>
                      <a:pPr>
                        <a:defRPr sz="1000"/>
                      </a:pPr>
                      <a:r>
                        <a:rPr/>
                        <a:t>20,2%</a:t>
                      </a:r>
                    </a:p>
                  </a:txBody>
                  <a:tcPr>
                    <a:lnL w="0"/>
                    <a:lnR w="0"/>
                    <a:lnT w="12700">
                      <a:solidFill>
                        <a:srgbClr val="B4B4B4"/>
                      </a:solidFill>
                    </a:lnT>
                    <a:lnB w="0"/>
                  </a:tcPr>
                </a:tc>
                <a:tc>
                  <a:txBody>
                    <a:bodyPr/>
                    <a:lstStyle/>
                    <a:p>
                      <a:pPr>
                        <a:defRPr sz="1000"/>
                      </a:pPr>
                      <a:r>
                        <a:rPr/>
                        <a:t>27,6%</a:t>
                      </a:r>
                    </a:p>
                  </a:txBody>
                  <a:tcPr>
                    <a:lnL w="0"/>
                    <a:lnR w="0"/>
                    <a:lnT w="12700">
                      <a:solidFill>
                        <a:srgbClr val="B4B4B4"/>
                      </a:solidFill>
                    </a:lnT>
                    <a:lnB w="0"/>
                  </a:tcPr>
                </a:tc>
                <a:tc>
                  <a:txBody>
                    <a:bodyPr/>
                    <a:lstStyle/>
                    <a:p>
                      <a:pPr>
                        <a:defRPr sz="1000"/>
                      </a:pPr>
                      <a:r>
                        <a:rPr/>
                        <a:t>10,8%</a:t>
                      </a:r>
                    </a:p>
                  </a:txBody>
                  <a:tcPr>
                    <a:lnL w="0"/>
                    <a:lnR w="0"/>
                    <a:lnT w="12700">
                      <a:solidFill>
                        <a:srgbClr val="B4B4B4"/>
                      </a:solidFill>
                    </a:lnT>
                    <a:lnB w="0"/>
                  </a:tcPr>
                </a:tc>
                <a:tc>
                  <a:txBody>
                    <a:bodyPr/>
                    <a:lstStyle/>
                    <a:p>
                      <a:pPr>
                        <a:defRPr sz="1000"/>
                      </a:pPr>
                      <a:r>
                        <a:rPr/>
                        <a:t>43,0%</a:t>
                      </a:r>
                    </a:p>
                  </a:txBody>
                  <a:tcPr>
                    <a:lnL w="0"/>
                    <a:lnR w="0"/>
                    <a:lnT w="12700">
                      <a:solidFill>
                        <a:srgbClr val="B4B4B4"/>
                      </a:solidFill>
                    </a:lnT>
                    <a:lnB w="0"/>
                  </a:tcPr>
                </a:tc>
                <a:tc>
                  <a:txBody>
                    <a:bodyPr/>
                    <a:lstStyle/>
                    <a:p>
                      <a:pPr>
                        <a:defRPr sz="1000"/>
                      </a:pPr>
                      <a:r>
                        <a:rPr/>
                        <a:t>14,3%</a:t>
                      </a:r>
                    </a:p>
                  </a:txBody>
                  <a:tcPr>
                    <a:lnL w="0"/>
                    <a:lnR w="0"/>
                    <a:lnT w="12700">
                      <a:solidFill>
                        <a:srgbClr val="B4B4B4"/>
                      </a:solidFill>
                    </a:lnT>
                    <a:lnB w="0"/>
                  </a:tcPr>
                </a:tc>
                <a:tc>
                  <a:txBody>
                    <a:bodyPr/>
                    <a:lstStyle/>
                    <a:p>
                      <a:pPr>
                        <a:defRPr sz="1000"/>
                      </a:pPr>
                      <a:r>
                        <a:rPr/>
                        <a:t>27,0%</a:t>
                      </a:r>
                    </a:p>
                  </a:txBody>
                  <a:tcPr>
                    <a:lnL w="0"/>
                    <a:lnR w="0"/>
                    <a:lnT w="12700">
                      <a:solidFill>
                        <a:srgbClr val="B4B4B4"/>
                      </a:solidFill>
                    </a:lnT>
                    <a:lnB w="0"/>
                  </a:tcPr>
                </a:tc>
                <a:tc>
                  <a:txBody>
                    <a:bodyPr/>
                    <a:lstStyle/>
                    <a:p>
                      <a:pPr>
                        <a:defRPr sz="1000"/>
                      </a:pPr>
                      <a:r>
                        <a:rPr/>
                        <a:t>23,0%</a:t>
                      </a:r>
                    </a:p>
                  </a:txBody>
                  <a:tcPr>
                    <a:lnL w="0"/>
                    <a:lnR w="0"/>
                    <a:lnT w="12700">
                      <a:solidFill>
                        <a:srgbClr val="B4B4B4"/>
                      </a:solidFill>
                    </a:lnT>
                    <a:lnB w="0"/>
                  </a:tcPr>
                </a:tc>
                <a:tc>
                  <a:txBody>
                    <a:bodyPr/>
                    <a:lstStyle/>
                    <a:p>
                      <a:pPr>
                        <a:defRPr sz="1000"/>
                      </a:pPr>
                      <a:r>
                        <a:rPr/>
                        <a:t>8,3%</a:t>
                      </a:r>
                    </a:p>
                  </a:txBody>
                  <a:tcPr>
                    <a:lnL w="0"/>
                    <a:lnR w="0"/>
                    <a:lnT w="12700">
                      <a:solidFill>
                        <a:srgbClr val="B4B4B4"/>
                      </a:solidFill>
                    </a:lnT>
                    <a:lnB w="0"/>
                  </a:tcPr>
                </a:tc>
                <a:tc>
                  <a:txBody>
                    <a:bodyPr/>
                    <a:lstStyle/>
                    <a:p>
                      <a:pPr>
                        <a:defRPr sz="1000"/>
                      </a:pPr>
                      <a:r>
                        <a:rPr/>
                        <a:t>40,5%</a:t>
                      </a:r>
                    </a:p>
                  </a:txBody>
                  <a:tcPr>
                    <a:lnL w="0"/>
                    <a:lnR w="0"/>
                    <a:lnT w="12700">
                      <a:solidFill>
                        <a:srgbClr val="B4B4B4"/>
                      </a:solidFill>
                    </a:lnT>
                    <a:lnB w="0"/>
                  </a:tcPr>
                </a:tc>
                <a:tc>
                  <a:txBody>
                    <a:bodyPr/>
                    <a:lstStyle/>
                    <a:p>
                      <a:pPr>
                        <a:defRPr sz="1000"/>
                      </a:pPr>
                      <a:r>
                        <a:rPr/>
                        <a:t>1551</a:t>
                      </a:r>
                    </a:p>
                  </a:txBody>
                  <a:tcPr>
                    <a:lnL w="0"/>
                    <a:lnR w="0"/>
                    <a:lnT w="12700">
                      <a:solidFill>
                        <a:srgbClr val="B4B4B4"/>
                      </a:solidFill>
                    </a:lnT>
                    <a:lnB w="0"/>
                  </a:tcPr>
                </a:tc>
              </a:tr>
              <a:tr h="0">
                <a:tc>
                  <a:txBody>
                    <a:bodyPr/>
                    <a:lstStyle/>
                    <a:p>
                      <a:pPr>
                        <a:defRPr sz="1000"/>
                      </a:pPr>
                      <a:r>
                        <a:rPr b="1"/>
                        <a:t>Bergen </a:t>
                      </a:r>
                    </a:p>
                  </a:txBody>
                  <a:tcPr>
                    <a:lnL w="0"/>
                    <a:lnR w="0"/>
                    <a:lnT w="0"/>
                    <a:lnB w="0"/>
                  </a:tcPr>
                </a:tc>
                <a:tc>
                  <a:txBody>
                    <a:bodyPr/>
                    <a:lstStyle/>
                    <a:p>
                      <a:pPr>
                        <a:defRPr sz="1000"/>
                      </a:pPr>
                      <a:r>
                        <a:rPr/>
                        <a:t>16,2%</a:t>
                      </a:r>
                    </a:p>
                  </a:txBody>
                  <a:tcPr>
                    <a:lnL w="0"/>
                    <a:lnR w="0"/>
                    <a:lnT w="0"/>
                    <a:lnB w="0"/>
                  </a:tcPr>
                </a:tc>
                <a:tc>
                  <a:txBody>
                    <a:bodyPr/>
                    <a:lstStyle/>
                    <a:p>
                      <a:pPr>
                        <a:defRPr sz="1000"/>
                      </a:pPr>
                      <a:r>
                        <a:rPr/>
                        <a:t>11,2%</a:t>
                      </a:r>
                    </a:p>
                  </a:txBody>
                  <a:tcPr>
                    <a:lnL w="0"/>
                    <a:lnR w="0"/>
                    <a:lnT w="0"/>
                    <a:lnB w="0"/>
                  </a:tcPr>
                </a:tc>
                <a:tc>
                  <a:txBody>
                    <a:bodyPr/>
                    <a:lstStyle/>
                    <a:p>
                      <a:pPr>
                        <a:defRPr sz="1000"/>
                      </a:pPr>
                      <a:r>
                        <a:rPr/>
                        <a:t>21,3%</a:t>
                      </a:r>
                    </a:p>
                  </a:txBody>
                  <a:tcPr>
                    <a:lnL w="0"/>
                    <a:lnR w="0"/>
                    <a:lnT w="0"/>
                    <a:lnB w="0"/>
                  </a:tcPr>
                </a:tc>
                <a:tc>
                  <a:txBody>
                    <a:bodyPr/>
                    <a:lstStyle/>
                    <a:p>
                      <a:pPr>
                        <a:defRPr sz="1000"/>
                      </a:pPr>
                      <a:r>
                        <a:rPr/>
                        <a:t>24,2%</a:t>
                      </a:r>
                    </a:p>
                  </a:txBody>
                  <a:tcPr>
                    <a:lnL w="0"/>
                    <a:lnR w="0"/>
                    <a:lnT w="0"/>
                    <a:lnB w="0"/>
                  </a:tcPr>
                </a:tc>
                <a:tc>
                  <a:txBody>
                    <a:bodyPr/>
                    <a:lstStyle/>
                    <a:p>
                      <a:pPr>
                        <a:defRPr sz="1000"/>
                      </a:pPr>
                      <a:r>
                        <a:rPr/>
                        <a:t>45,2%</a:t>
                      </a:r>
                    </a:p>
                  </a:txBody>
                  <a:tcPr>
                    <a:lnL w="0"/>
                    <a:lnR w="0"/>
                    <a:lnT w="0"/>
                    <a:lnB w="0"/>
                  </a:tcPr>
                </a:tc>
                <a:tc>
                  <a:txBody>
                    <a:bodyPr/>
                    <a:lstStyle/>
                    <a:p>
                      <a:pPr>
                        <a:defRPr sz="1000"/>
                      </a:pPr>
                      <a:r>
                        <a:rPr/>
                        <a:t>17,8%</a:t>
                      </a:r>
                    </a:p>
                  </a:txBody>
                  <a:tcPr>
                    <a:lnL w="0"/>
                    <a:lnR w="0"/>
                    <a:lnT w="0"/>
                    <a:lnB w="0"/>
                  </a:tcPr>
                </a:tc>
                <a:tc>
                  <a:txBody>
                    <a:bodyPr/>
                    <a:lstStyle/>
                    <a:p>
                      <a:pPr>
                        <a:defRPr sz="1000"/>
                      </a:pPr>
                      <a:r>
                        <a:rPr/>
                        <a:t>29,3%</a:t>
                      </a:r>
                    </a:p>
                  </a:txBody>
                  <a:tcPr>
                    <a:lnL w="0"/>
                    <a:lnR w="0"/>
                    <a:lnT w="0"/>
                    <a:lnB w="0"/>
                  </a:tcPr>
                </a:tc>
                <a:tc>
                  <a:txBody>
                    <a:bodyPr/>
                    <a:lstStyle/>
                    <a:p>
                      <a:pPr>
                        <a:defRPr sz="1000"/>
                      </a:pPr>
                      <a:r>
                        <a:rPr/>
                        <a:t>11,0%</a:t>
                      </a:r>
                    </a:p>
                  </a:txBody>
                  <a:tcPr>
                    <a:lnL w="0"/>
                    <a:lnR w="0"/>
                    <a:lnT w="0"/>
                    <a:lnB w="0"/>
                  </a:tcPr>
                </a:tc>
                <a:tc>
                  <a:txBody>
                    <a:bodyPr/>
                    <a:lstStyle/>
                    <a:p>
                      <a:pPr>
                        <a:defRPr sz="1000"/>
                      </a:pPr>
                      <a:r>
                        <a:rPr/>
                        <a:t>45,0%</a:t>
                      </a:r>
                    </a:p>
                  </a:txBody>
                  <a:tcPr>
                    <a:lnL w="0"/>
                    <a:lnR w="0"/>
                    <a:lnT w="0"/>
                    <a:lnB w="0"/>
                  </a:tcPr>
                </a:tc>
                <a:tc>
                  <a:txBody>
                    <a:bodyPr/>
                    <a:lstStyle/>
                    <a:p>
                      <a:pPr>
                        <a:defRPr sz="1000"/>
                      </a:pPr>
                      <a:r>
                        <a:rPr/>
                        <a:t>21,0%</a:t>
                      </a:r>
                    </a:p>
                  </a:txBody>
                  <a:tcPr>
                    <a:lnL w="0"/>
                    <a:lnR w="0"/>
                    <a:lnT w="0"/>
                    <a:lnB w="0"/>
                  </a:tcPr>
                </a:tc>
                <a:tc>
                  <a:txBody>
                    <a:bodyPr/>
                    <a:lstStyle/>
                    <a:p>
                      <a:pPr>
                        <a:defRPr sz="1000"/>
                      </a:pPr>
                      <a:r>
                        <a:rPr/>
                        <a:t>26,4%</a:t>
                      </a:r>
                    </a:p>
                  </a:txBody>
                  <a:tcPr>
                    <a:lnL w="0"/>
                    <a:lnR w="0"/>
                    <a:lnT w="0"/>
                    <a:lnB w="0"/>
                  </a:tcPr>
                </a:tc>
                <a:tc>
                  <a:txBody>
                    <a:bodyPr/>
                    <a:lstStyle/>
                    <a:p>
                      <a:pPr>
                        <a:defRPr sz="1000"/>
                      </a:pPr>
                      <a:r>
                        <a:rPr/>
                        <a:t>22,0%</a:t>
                      </a:r>
                    </a:p>
                  </a:txBody>
                  <a:tcPr>
                    <a:lnL w="0"/>
                    <a:lnR w="0"/>
                    <a:lnT w="0"/>
                    <a:lnB w="0"/>
                  </a:tcPr>
                </a:tc>
                <a:tc>
                  <a:txBody>
                    <a:bodyPr/>
                    <a:lstStyle/>
                    <a:p>
                      <a:pPr>
                        <a:defRPr sz="1000"/>
                      </a:pPr>
                      <a:r>
                        <a:rPr/>
                        <a:t>9,8%</a:t>
                      </a:r>
                    </a:p>
                  </a:txBody>
                  <a:tcPr>
                    <a:lnL w="0"/>
                    <a:lnR w="0"/>
                    <a:lnT w="0"/>
                    <a:lnB w="0"/>
                  </a:tcPr>
                </a:tc>
                <a:tc>
                  <a:txBody>
                    <a:bodyPr/>
                    <a:lstStyle/>
                    <a:p>
                      <a:pPr>
                        <a:defRPr sz="1000"/>
                      </a:pPr>
                      <a:r>
                        <a:rPr/>
                        <a:t>35,2%</a:t>
                      </a:r>
                    </a:p>
                  </a:txBody>
                  <a:tcPr>
                    <a:lnL w="0"/>
                    <a:lnR w="0"/>
                    <a:lnT w="0"/>
                    <a:lnB w="0"/>
                  </a:tcPr>
                </a:tc>
                <a:tc>
                  <a:txBody>
                    <a:bodyPr/>
                    <a:lstStyle/>
                    <a:p>
                      <a:pPr>
                        <a:defRPr sz="1000"/>
                      </a:pPr>
                      <a:r>
                        <a:rPr/>
                        <a:t>591</a:t>
                      </a:r>
                    </a:p>
                  </a:txBody>
                  <a:tcPr>
                    <a:lnL w="0"/>
                    <a:lnR w="0"/>
                    <a:lnT w="0"/>
                    <a:lnB w="0"/>
                  </a:tcPr>
                </a:tc>
              </a:tr>
              <a:tr h="0">
                <a:tc>
                  <a:txBody>
                    <a:bodyPr/>
                    <a:lstStyle/>
                    <a:p>
                      <a:pPr>
                        <a:defRPr sz="1000"/>
                      </a:pPr>
                      <a:r>
                        <a:rPr b="1"/>
                        <a:t>Haugesund</a:t>
                      </a:r>
                    </a:p>
                  </a:txBody>
                  <a:tcPr>
                    <a:lnL w="0"/>
                    <a:lnR w="0"/>
                    <a:lnT w="0"/>
                    <a:lnB w="0"/>
                  </a:tcPr>
                </a:tc>
                <a:tc>
                  <a:txBody>
                    <a:bodyPr/>
                    <a:lstStyle/>
                    <a:p>
                      <a:pPr>
                        <a:defRPr sz="1000"/>
                      </a:pPr>
                      <a:r>
                        <a:rPr/>
                        <a:t>24,8%</a:t>
                      </a:r>
                    </a:p>
                  </a:txBody>
                  <a:tcPr>
                    <a:lnL w="0"/>
                    <a:lnR w="0"/>
                    <a:lnT w="0"/>
                    <a:lnB w="0"/>
                  </a:tcPr>
                </a:tc>
                <a:tc>
                  <a:txBody>
                    <a:bodyPr/>
                    <a:lstStyle/>
                    <a:p>
                      <a:pPr>
                        <a:defRPr sz="1000"/>
                      </a:pPr>
                      <a:r>
                        <a:rPr/>
                        <a:t>12,8%</a:t>
                      </a:r>
                    </a:p>
                  </a:txBody>
                  <a:tcPr>
                    <a:lnL w="0"/>
                    <a:lnR w="0"/>
                    <a:lnT w="0"/>
                    <a:lnB w="0"/>
                  </a:tcPr>
                </a:tc>
                <a:tc>
                  <a:txBody>
                    <a:bodyPr/>
                    <a:lstStyle/>
                    <a:p>
                      <a:pPr>
                        <a:defRPr sz="1000"/>
                      </a:pPr>
                      <a:r>
                        <a:rPr/>
                        <a:t>10,5%</a:t>
                      </a:r>
                    </a:p>
                  </a:txBody>
                  <a:tcPr>
                    <a:lnL w="0"/>
                    <a:lnR w="0"/>
                    <a:lnT w="0"/>
                    <a:lnB w="0"/>
                  </a:tcPr>
                </a:tc>
                <a:tc>
                  <a:txBody>
                    <a:bodyPr/>
                    <a:lstStyle/>
                    <a:p>
                      <a:pPr>
                        <a:defRPr sz="1000"/>
                      </a:pPr>
                      <a:r>
                        <a:rPr/>
                        <a:t>14,3%</a:t>
                      </a:r>
                    </a:p>
                  </a:txBody>
                  <a:tcPr>
                    <a:lnL w="0"/>
                    <a:lnR w="0"/>
                    <a:lnT w="0"/>
                    <a:lnB w="0"/>
                  </a:tcPr>
                </a:tc>
                <a:tc>
                  <a:txBody>
                    <a:bodyPr/>
                    <a:lstStyle/>
                    <a:p>
                      <a:pPr>
                        <a:defRPr sz="1000"/>
                      </a:pPr>
                      <a:r>
                        <a:rPr/>
                        <a:t>49,6%</a:t>
                      </a:r>
                    </a:p>
                  </a:txBody>
                  <a:tcPr>
                    <a:lnL w="0"/>
                    <a:lnR w="0"/>
                    <a:lnT w="0"/>
                    <a:lnB w="0"/>
                  </a:tcPr>
                </a:tc>
                <a:tc>
                  <a:txBody>
                    <a:bodyPr/>
                    <a:lstStyle/>
                    <a:p>
                      <a:pPr>
                        <a:defRPr sz="1000"/>
                      </a:pPr>
                      <a:r>
                        <a:rPr/>
                        <a:t>37,6%</a:t>
                      </a:r>
                    </a:p>
                  </a:txBody>
                  <a:tcPr>
                    <a:lnL w="0"/>
                    <a:lnR w="0"/>
                    <a:lnT w="0"/>
                    <a:lnB w="0"/>
                  </a:tcPr>
                </a:tc>
                <a:tc>
                  <a:txBody>
                    <a:bodyPr/>
                    <a:lstStyle/>
                    <a:p>
                      <a:pPr>
                        <a:defRPr sz="1000"/>
                      </a:pPr>
                      <a:r>
                        <a:rPr/>
                        <a:t>35,3%</a:t>
                      </a:r>
                    </a:p>
                  </a:txBody>
                  <a:tcPr>
                    <a:lnL w="0"/>
                    <a:lnR w="0"/>
                    <a:lnT w="0"/>
                    <a:lnB w="0"/>
                  </a:tcPr>
                </a:tc>
                <a:tc>
                  <a:txBody>
                    <a:bodyPr/>
                    <a:lstStyle/>
                    <a:p>
                      <a:pPr>
                        <a:defRPr sz="1000"/>
                      </a:pPr>
                      <a:r>
                        <a:rPr/>
                        <a:t>11,3%</a:t>
                      </a:r>
                    </a:p>
                  </a:txBody>
                  <a:tcPr>
                    <a:lnL w="0"/>
                    <a:lnR w="0"/>
                    <a:lnT w="0"/>
                    <a:lnB w="0"/>
                  </a:tcPr>
                </a:tc>
                <a:tc>
                  <a:txBody>
                    <a:bodyPr/>
                    <a:lstStyle/>
                    <a:p>
                      <a:pPr>
                        <a:defRPr sz="1000"/>
                      </a:pPr>
                      <a:r>
                        <a:rPr/>
                        <a:t>38,3%</a:t>
                      </a:r>
                    </a:p>
                  </a:txBody>
                  <a:tcPr>
                    <a:lnL w="0"/>
                    <a:lnR w="0"/>
                    <a:lnT w="0"/>
                    <a:lnB w="0"/>
                  </a:tcPr>
                </a:tc>
                <a:tc>
                  <a:txBody>
                    <a:bodyPr/>
                    <a:lstStyle/>
                    <a:p>
                      <a:pPr>
                        <a:defRPr sz="1000"/>
                      </a:pPr>
                      <a:r>
                        <a:rPr/>
                        <a:t>8,3%</a:t>
                      </a:r>
                    </a:p>
                  </a:txBody>
                  <a:tcPr>
                    <a:lnL w="0"/>
                    <a:lnR w="0"/>
                    <a:lnT w="0"/>
                    <a:lnB w="0"/>
                  </a:tcPr>
                </a:tc>
                <a:tc>
                  <a:txBody>
                    <a:bodyPr/>
                    <a:lstStyle/>
                    <a:p>
                      <a:pPr>
                        <a:defRPr sz="1000"/>
                      </a:pPr>
                      <a:r>
                        <a:rPr/>
                        <a:t>24,8%</a:t>
                      </a:r>
                    </a:p>
                  </a:txBody>
                  <a:tcPr>
                    <a:lnL w="0"/>
                    <a:lnR w="0"/>
                    <a:lnT w="0"/>
                    <a:lnB w="0"/>
                  </a:tcPr>
                </a:tc>
                <a:tc>
                  <a:txBody>
                    <a:bodyPr/>
                    <a:lstStyle/>
                    <a:p>
                      <a:pPr>
                        <a:defRPr sz="1000"/>
                      </a:pPr>
                      <a:r>
                        <a:rPr/>
                        <a:t>24,8%</a:t>
                      </a:r>
                    </a:p>
                  </a:txBody>
                  <a:tcPr>
                    <a:lnL w="0"/>
                    <a:lnR w="0"/>
                    <a:lnT w="0"/>
                    <a:lnB w="0"/>
                  </a:tcPr>
                </a:tc>
                <a:tc>
                  <a:txBody>
                    <a:bodyPr/>
                    <a:lstStyle/>
                    <a:p>
                      <a:pPr>
                        <a:defRPr sz="1000"/>
                      </a:pPr>
                      <a:r>
                        <a:rPr/>
                        <a:t>12,0%</a:t>
                      </a:r>
                    </a:p>
                  </a:txBody>
                  <a:tcPr>
                    <a:lnL w="0"/>
                    <a:lnR w="0"/>
                    <a:lnT w="0"/>
                    <a:lnB w="0"/>
                  </a:tcPr>
                </a:tc>
                <a:tc>
                  <a:txBody>
                    <a:bodyPr/>
                    <a:lstStyle/>
                    <a:p>
                      <a:pPr>
                        <a:defRPr sz="1000"/>
                      </a:pPr>
                      <a:r>
                        <a:rPr/>
                        <a:t>35,3%</a:t>
                      </a:r>
                    </a:p>
                  </a:txBody>
                  <a:tcPr>
                    <a:lnL w="0"/>
                    <a:lnR w="0"/>
                    <a:lnT w="0"/>
                    <a:lnB w="0"/>
                  </a:tcPr>
                </a:tc>
                <a:tc>
                  <a:txBody>
                    <a:bodyPr/>
                    <a:lstStyle/>
                    <a:p>
                      <a:pPr>
                        <a:defRPr sz="1000"/>
                      </a:pPr>
                      <a:r>
                        <a:rPr/>
                        <a:t>133</a:t>
                      </a:r>
                    </a:p>
                  </a:txBody>
                  <a:tcPr>
                    <a:lnL w="0"/>
                    <a:lnR w="0"/>
                    <a:lnT w="0"/>
                    <a:lnB w="0"/>
                  </a:tcPr>
                </a:tc>
              </a:tr>
              <a:tr h="0">
                <a:tc>
                  <a:txBody>
                    <a:bodyPr/>
                    <a:lstStyle/>
                    <a:p>
                      <a:pPr>
                        <a:defRPr sz="1000"/>
                      </a:pPr>
                      <a:r>
                        <a:rPr b="1"/>
                        <a:t>Stavanger</a:t>
                      </a:r>
                    </a:p>
                  </a:txBody>
                  <a:tcPr>
                    <a:lnL w="0"/>
                    <a:lnR w="0"/>
                    <a:lnT w="0"/>
                    <a:lnB w="0"/>
                  </a:tcPr>
                </a:tc>
                <a:tc>
                  <a:txBody>
                    <a:bodyPr/>
                    <a:lstStyle/>
                    <a:p>
                      <a:pPr>
                        <a:defRPr sz="1000"/>
                      </a:pPr>
                      <a:r>
                        <a:rPr/>
                        <a:t>16,5%</a:t>
                      </a:r>
                    </a:p>
                  </a:txBody>
                  <a:tcPr>
                    <a:lnL w="0"/>
                    <a:lnR w="0"/>
                    <a:lnT w="0"/>
                    <a:lnB w="0"/>
                  </a:tcPr>
                </a:tc>
                <a:tc>
                  <a:txBody>
                    <a:bodyPr/>
                    <a:lstStyle/>
                    <a:p>
                      <a:pPr>
                        <a:defRPr sz="1000"/>
                      </a:pPr>
                      <a:r>
                        <a:rPr/>
                        <a:t>9,7%</a:t>
                      </a:r>
                    </a:p>
                  </a:txBody>
                  <a:tcPr>
                    <a:lnL w="0"/>
                    <a:lnR w="0"/>
                    <a:lnT w="0"/>
                    <a:lnB w="0"/>
                  </a:tcPr>
                </a:tc>
                <a:tc>
                  <a:txBody>
                    <a:bodyPr/>
                    <a:lstStyle/>
                    <a:p>
                      <a:pPr>
                        <a:defRPr sz="1000"/>
                      </a:pPr>
                      <a:r>
                        <a:rPr/>
                        <a:t>16,5%</a:t>
                      </a:r>
                    </a:p>
                  </a:txBody>
                  <a:tcPr>
                    <a:lnL w="0"/>
                    <a:lnR w="0"/>
                    <a:lnT w="0"/>
                    <a:lnB w="0"/>
                  </a:tcPr>
                </a:tc>
                <a:tc>
                  <a:txBody>
                    <a:bodyPr/>
                    <a:lstStyle/>
                    <a:p>
                      <a:pPr>
                        <a:defRPr sz="1000"/>
                      </a:pPr>
                      <a:r>
                        <a:rPr/>
                        <a:t>29,8%</a:t>
                      </a:r>
                    </a:p>
                  </a:txBody>
                  <a:tcPr>
                    <a:lnL w="0"/>
                    <a:lnR w="0"/>
                    <a:lnT w="0"/>
                    <a:lnB w="0"/>
                  </a:tcPr>
                </a:tc>
                <a:tc>
                  <a:txBody>
                    <a:bodyPr/>
                    <a:lstStyle/>
                    <a:p>
                      <a:pPr>
                        <a:defRPr sz="1000"/>
                      </a:pPr>
                      <a:r>
                        <a:rPr/>
                        <a:t>53,4%</a:t>
                      </a:r>
                    </a:p>
                  </a:txBody>
                  <a:tcPr>
                    <a:lnL w="0"/>
                    <a:lnR w="0"/>
                    <a:lnT w="0"/>
                    <a:lnB w="0"/>
                  </a:tcPr>
                </a:tc>
                <a:tc>
                  <a:txBody>
                    <a:bodyPr/>
                    <a:lstStyle/>
                    <a:p>
                      <a:pPr>
                        <a:defRPr sz="1000"/>
                      </a:pPr>
                      <a:r>
                        <a:rPr/>
                        <a:t>19,2%</a:t>
                      </a:r>
                    </a:p>
                  </a:txBody>
                  <a:tcPr>
                    <a:lnL w="0"/>
                    <a:lnR w="0"/>
                    <a:lnT w="0"/>
                    <a:lnB w="0"/>
                  </a:tcPr>
                </a:tc>
                <a:tc>
                  <a:txBody>
                    <a:bodyPr/>
                    <a:lstStyle/>
                    <a:p>
                      <a:pPr>
                        <a:defRPr sz="1000"/>
                      </a:pPr>
                      <a:r>
                        <a:rPr/>
                        <a:t>21,9%</a:t>
                      </a:r>
                    </a:p>
                  </a:txBody>
                  <a:tcPr>
                    <a:lnL w="0"/>
                    <a:lnR w="0"/>
                    <a:lnT w="0"/>
                    <a:lnB w="0"/>
                  </a:tcPr>
                </a:tc>
                <a:tc>
                  <a:txBody>
                    <a:bodyPr/>
                    <a:lstStyle/>
                    <a:p>
                      <a:pPr>
                        <a:defRPr sz="1000"/>
                      </a:pPr>
                      <a:r>
                        <a:rPr/>
                        <a:t>10,0%</a:t>
                      </a:r>
                    </a:p>
                  </a:txBody>
                  <a:tcPr>
                    <a:lnL w="0"/>
                    <a:lnR w="0"/>
                    <a:lnT w="0"/>
                    <a:lnB w="0"/>
                  </a:tcPr>
                </a:tc>
                <a:tc>
                  <a:txBody>
                    <a:bodyPr/>
                    <a:lstStyle/>
                    <a:p>
                      <a:pPr>
                        <a:defRPr sz="1000"/>
                      </a:pPr>
                      <a:r>
                        <a:rPr/>
                        <a:t>45,1%</a:t>
                      </a:r>
                    </a:p>
                  </a:txBody>
                  <a:tcPr>
                    <a:lnL w="0"/>
                    <a:lnR w="0"/>
                    <a:lnT w="0"/>
                    <a:lnB w="0"/>
                  </a:tcPr>
                </a:tc>
                <a:tc>
                  <a:txBody>
                    <a:bodyPr/>
                    <a:lstStyle/>
                    <a:p>
                      <a:pPr>
                        <a:defRPr sz="1000"/>
                      </a:pPr>
                      <a:r>
                        <a:rPr/>
                        <a:t>11,9%</a:t>
                      </a:r>
                    </a:p>
                  </a:txBody>
                  <a:tcPr>
                    <a:lnL w="0"/>
                    <a:lnR w="0"/>
                    <a:lnT w="0"/>
                    <a:lnB w="0"/>
                  </a:tcPr>
                </a:tc>
                <a:tc>
                  <a:txBody>
                    <a:bodyPr/>
                    <a:lstStyle/>
                    <a:p>
                      <a:pPr>
                        <a:defRPr sz="1000"/>
                      </a:pPr>
                      <a:r>
                        <a:rPr/>
                        <a:t>27,6%</a:t>
                      </a:r>
                    </a:p>
                  </a:txBody>
                  <a:tcPr>
                    <a:lnL w="0"/>
                    <a:lnR w="0"/>
                    <a:lnT w="0"/>
                    <a:lnB w="0"/>
                  </a:tcPr>
                </a:tc>
                <a:tc>
                  <a:txBody>
                    <a:bodyPr/>
                    <a:lstStyle/>
                    <a:p>
                      <a:pPr>
                        <a:defRPr sz="1000"/>
                      </a:pPr>
                      <a:r>
                        <a:rPr/>
                        <a:t>21,9%</a:t>
                      </a:r>
                    </a:p>
                  </a:txBody>
                  <a:tcPr>
                    <a:lnL w="0"/>
                    <a:lnR w="0"/>
                    <a:lnT w="0"/>
                    <a:lnB w="0"/>
                  </a:tcPr>
                </a:tc>
                <a:tc>
                  <a:txBody>
                    <a:bodyPr/>
                    <a:lstStyle/>
                    <a:p>
                      <a:pPr>
                        <a:defRPr sz="1000"/>
                      </a:pPr>
                      <a:r>
                        <a:rPr/>
                        <a:t>6,0%</a:t>
                      </a:r>
                    </a:p>
                  </a:txBody>
                  <a:tcPr>
                    <a:lnL w="0"/>
                    <a:lnR w="0"/>
                    <a:lnT w="0"/>
                    <a:lnB w="0"/>
                  </a:tcPr>
                </a:tc>
                <a:tc>
                  <a:txBody>
                    <a:bodyPr/>
                    <a:lstStyle/>
                    <a:p>
                      <a:pPr>
                        <a:defRPr sz="1000"/>
                      </a:pPr>
                      <a:r>
                        <a:rPr/>
                        <a:t>49,5%</a:t>
                      </a:r>
                    </a:p>
                  </a:txBody>
                  <a:tcPr>
                    <a:lnL w="0"/>
                    <a:lnR w="0"/>
                    <a:lnT w="0"/>
                    <a:lnB w="0"/>
                  </a:tcPr>
                </a:tc>
                <a:tc>
                  <a:txBody>
                    <a:bodyPr/>
                    <a:lstStyle/>
                    <a:p>
                      <a:pPr>
                        <a:defRPr sz="1000"/>
                      </a:pPr>
                      <a:r>
                        <a:rPr/>
                        <a:t>689</a:t>
                      </a:r>
                    </a:p>
                  </a:txBody>
                  <a:tcPr>
                    <a:lnL w="0"/>
                    <a:lnR w="0"/>
                    <a:lnT w="0"/>
                    <a:lnB w="0"/>
                  </a:tcPr>
                </a:tc>
              </a:tr>
              <a:tr h="0">
                <a:tc>
                  <a:txBody>
                    <a:bodyPr/>
                    <a:lstStyle/>
                    <a:p>
                      <a:pPr>
                        <a:defRPr sz="1000"/>
                      </a:pPr>
                      <a:r>
                        <a:rPr b="1"/>
                        <a:t>Stord</a:t>
                      </a:r>
                    </a:p>
                  </a:txBody>
                  <a:tcPr>
                    <a:lnL w="0"/>
                    <a:lnR w="0"/>
                    <a:lnT w="0"/>
                    <a:lnB w="0"/>
                  </a:tcPr>
                </a:tc>
                <a:tc>
                  <a:txBody>
                    <a:bodyPr/>
                    <a:lstStyle/>
                    <a:p>
                      <a:pPr>
                        <a:defRPr sz="1000"/>
                      </a:pPr>
                      <a:r>
                        <a:rPr/>
                        <a:t>19,0%</a:t>
                      </a:r>
                    </a:p>
                  </a:txBody>
                  <a:tcPr>
                    <a:lnL w="0"/>
                    <a:lnR w="0"/>
                    <a:lnT w="0"/>
                    <a:lnB w="0"/>
                  </a:tcPr>
                </a:tc>
                <a:tc>
                  <a:txBody>
                    <a:bodyPr/>
                    <a:lstStyle/>
                    <a:p>
                      <a:pPr>
                        <a:defRPr sz="1000"/>
                      </a:pPr>
                      <a:r>
                        <a:rPr/>
                        <a:t>7,1%</a:t>
                      </a:r>
                    </a:p>
                  </a:txBody>
                  <a:tcPr>
                    <a:lnL w="0"/>
                    <a:lnR w="0"/>
                    <a:lnT w="0"/>
                    <a:lnB w="0"/>
                  </a:tcPr>
                </a:tc>
                <a:tc>
                  <a:txBody>
                    <a:bodyPr/>
                    <a:lstStyle/>
                    <a:p>
                      <a:pPr>
                        <a:defRPr sz="1000"/>
                      </a:pPr>
                      <a:r>
                        <a:rPr/>
                        <a:t>16,7%</a:t>
                      </a:r>
                    </a:p>
                  </a:txBody>
                  <a:tcPr>
                    <a:lnL w="0"/>
                    <a:lnR w="0"/>
                    <a:lnT w="0"/>
                    <a:lnB w="0"/>
                  </a:tcPr>
                </a:tc>
                <a:tc>
                  <a:txBody>
                    <a:bodyPr/>
                    <a:lstStyle/>
                    <a:p>
                      <a:pPr>
                        <a:defRPr sz="1000"/>
                      </a:pPr>
                      <a:r>
                        <a:rPr/>
                        <a:t>7,1%</a:t>
                      </a:r>
                    </a:p>
                  </a:txBody>
                  <a:tcPr>
                    <a:lnL w="0"/>
                    <a:lnR w="0"/>
                    <a:lnT w="0"/>
                    <a:lnB w="0"/>
                  </a:tcPr>
                </a:tc>
                <a:tc>
                  <a:txBody>
                    <a:bodyPr/>
                    <a:lstStyle/>
                    <a:p>
                      <a:pPr>
                        <a:defRPr sz="1000"/>
                      </a:pPr>
                      <a:r>
                        <a:rPr/>
                        <a:t>54,8%</a:t>
                      </a:r>
                    </a:p>
                  </a:txBody>
                  <a:tcPr>
                    <a:lnL w="0"/>
                    <a:lnR w="0"/>
                    <a:lnT w="0"/>
                    <a:lnB w="0"/>
                  </a:tcPr>
                </a:tc>
                <a:tc>
                  <a:txBody>
                    <a:bodyPr/>
                    <a:lstStyle/>
                    <a:p>
                      <a:pPr>
                        <a:defRPr sz="1000"/>
                      </a:pPr>
                      <a:r>
                        <a:rPr/>
                        <a:t>40,5%</a:t>
                      </a:r>
                    </a:p>
                  </a:txBody>
                  <a:tcPr>
                    <a:lnL w="0"/>
                    <a:lnR w="0"/>
                    <a:lnT w="0"/>
                    <a:lnB w="0"/>
                  </a:tcPr>
                </a:tc>
                <a:tc>
                  <a:txBody>
                    <a:bodyPr/>
                    <a:lstStyle/>
                    <a:p>
                      <a:pPr>
                        <a:defRPr sz="1000"/>
                      </a:pPr>
                      <a:r>
                        <a:rPr/>
                        <a:t>26,2%</a:t>
                      </a:r>
                    </a:p>
                  </a:txBody>
                  <a:tcPr>
                    <a:lnL w="0"/>
                    <a:lnR w="0"/>
                    <a:lnT w="0"/>
                    <a:lnB w="0"/>
                  </a:tcPr>
                </a:tc>
                <a:tc>
                  <a:txBody>
                    <a:bodyPr/>
                    <a:lstStyle/>
                    <a:p>
                      <a:pPr>
                        <a:defRPr sz="1000"/>
                      </a:pPr>
                      <a:r>
                        <a:rPr/>
                        <a:t>4,8%</a:t>
                      </a:r>
                    </a:p>
                  </a:txBody>
                  <a:tcPr>
                    <a:lnL w="0"/>
                    <a:lnR w="0"/>
                    <a:lnT w="0"/>
                    <a:lnB w="0"/>
                  </a:tcPr>
                </a:tc>
                <a:tc>
                  <a:txBody>
                    <a:bodyPr/>
                    <a:lstStyle/>
                    <a:p>
                      <a:pPr>
                        <a:defRPr sz="1000"/>
                      </a:pPr>
                      <a:r>
                        <a:rPr/>
                        <a:t>45,2%</a:t>
                      </a:r>
                    </a:p>
                  </a:txBody>
                  <a:tcPr>
                    <a:lnL w="0"/>
                    <a:lnR w="0"/>
                    <a:lnT w="0"/>
                    <a:lnB w="0"/>
                  </a:tcPr>
                </a:tc>
                <a:tc>
                  <a:txBody>
                    <a:bodyPr/>
                    <a:lstStyle/>
                    <a:p>
                      <a:pPr>
                        <a:defRPr sz="1000"/>
                      </a:pPr>
                      <a:r>
                        <a:rPr/>
                        <a:t>4,8%</a:t>
                      </a:r>
                    </a:p>
                  </a:txBody>
                  <a:tcPr>
                    <a:lnL w="0"/>
                    <a:lnR w="0"/>
                    <a:lnT w="0"/>
                    <a:lnB w="0"/>
                  </a:tcPr>
                </a:tc>
                <a:tc>
                  <a:txBody>
                    <a:bodyPr/>
                    <a:lstStyle/>
                    <a:p>
                      <a:pPr>
                        <a:defRPr sz="1000"/>
                      </a:pPr>
                      <a:r>
                        <a:rPr/>
                        <a:t>45,2%</a:t>
                      </a:r>
                    </a:p>
                  </a:txBody>
                  <a:tcPr>
                    <a:lnL w="0"/>
                    <a:lnR w="0"/>
                    <a:lnT w="0"/>
                    <a:lnB w="0"/>
                  </a:tcPr>
                </a:tc>
                <a:tc>
                  <a:txBody>
                    <a:bodyPr/>
                    <a:lstStyle/>
                    <a:p>
                      <a:pPr>
                        <a:defRPr sz="1000"/>
                      </a:pPr>
                      <a:r>
                        <a:rPr/>
                        <a:t>19,0%</a:t>
                      </a:r>
                    </a:p>
                  </a:txBody>
                  <a:tcPr>
                    <a:lnL w="0"/>
                    <a:lnR w="0"/>
                    <a:lnT w="0"/>
                    <a:lnB w="0"/>
                  </a:tcPr>
                </a:tc>
                <a:tc>
                  <a:txBody>
                    <a:bodyPr/>
                    <a:lstStyle/>
                    <a:p>
                      <a:pPr>
                        <a:defRPr sz="1000"/>
                      </a:pPr>
                      <a:r>
                        <a:rPr/>
                        <a:t>7,1%</a:t>
                      </a:r>
                    </a:p>
                  </a:txBody>
                  <a:tcPr>
                    <a:lnL w="0"/>
                    <a:lnR w="0"/>
                    <a:lnT w="0"/>
                    <a:lnB w="0"/>
                  </a:tcPr>
                </a:tc>
                <a:tc>
                  <a:txBody>
                    <a:bodyPr/>
                    <a:lstStyle/>
                    <a:p>
                      <a:pPr>
                        <a:defRPr sz="1000"/>
                      </a:pPr>
                      <a:r>
                        <a:rPr/>
                        <a:t>33,3%</a:t>
                      </a:r>
                    </a:p>
                  </a:txBody>
                  <a:tcPr>
                    <a:lnL w="0"/>
                    <a:lnR w="0"/>
                    <a:lnT w="0"/>
                    <a:lnB w="0"/>
                  </a:tcPr>
                </a:tc>
                <a:tc>
                  <a:txBody>
                    <a:bodyPr/>
                    <a:lstStyle/>
                    <a:p>
                      <a:pPr>
                        <a:defRPr sz="1000"/>
                      </a:pPr>
                      <a:r>
                        <a:rPr/>
                        <a:t>42</a:t>
                      </a:r>
                    </a:p>
                  </a:txBody>
                  <a:tcPr>
                    <a:lnL w="0"/>
                    <a:lnR w="0"/>
                    <a:lnT w="0"/>
                    <a:lnB w="0"/>
                  </a:tcPr>
                </a:tc>
              </a:tr>
            </a:tbl>
          </a:graphicData>
        </a:graphic>
      </p:graphicFrame>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lstStyle/>
          <a:p>
            <a:r>
              <a:rPr lang="en-US"/>
              <a:t>5. Hvordan ser det per dato ut til at bedriftens økonomiske resultat blir for 2015?</a:t>
            </a:r>
          </a:p>
        </p:txBody>
      </p:sp>
      <p:sp>
        <p:nvSpPr>
          <p:cNvPr id="4" name="Pre"/>
          <p:cNvSpPr>
            <a:spLocks noGrp="1"/>
          </p:cNvSpPr>
          <p:nvPr>
            <p:ph sz="quarter" idx="14"/>
          </p:nvPr>
        </p:nvSpPr>
        <p:spPr/>
        <p:txBody>
          <a:bodyPr/>
          <a:lstStyle/>
          <a:p>
            <a:r>
              <a:rPr lang="en-US"/>
              <a:t>Økonomisk status og fremtidsutsikter</a:t>
            </a:r>
          </a:p>
        </p:txBody>
      </p:sp>
      <p:sp>
        <p:nvSpPr>
          <p:cNvPr id="6" name="RepTitle"/>
          <p:cNvSpPr>
            <a:spLocks noGrp="1"/>
          </p:cNvSpPr>
          <p:nvPr>
            <p:ph sz="quarter" idx="16" hasCustomPrompt="1"/>
          </p:nvPr>
        </p:nvSpPr>
        <p:spPr/>
        <p:txBody>
          <a:bodyPr/>
          <a:lstStyle/>
          <a:p>
            <a:r>
              <a:rPr lang="en-US"/>
              <a:t>Undersøkelse Vestlandet 2015(3)</a:t>
            </a:r>
          </a:p>
        </p:txBody>
      </p:sp>
      <p:sp>
        <p:nvSpPr>
          <p:cNvPr id="7" name="MetaFoot"/>
          <p:cNvSpPr>
            <a:spLocks noGrp="1"/>
          </p:cNvSpPr>
          <p:nvPr>
            <p:ph sz="quarter" idx="17"/>
          </p:nvPr>
        </p:nvSpPr>
        <p:spPr/>
        <p:txBody>
          <a:bodyPr/>
          <a:lstStyle/>
          <a:p>
            <a:endParaRPr lang="en-US"/>
          </a:p>
        </p:txBody>
      </p:sp>
      <p:graphicFrame>
        <p:nvGraphicFramePr>
          <p:cNvPr id="8" name="ChartObject"/>
          <p:cNvGraphicFramePr>
            <a:graphicFrameLocks noGrp="1"/>
          </p:cNvGraphicFramePr>
          <p:nvPr>
            <p:ph sz="quarter" idx="15"/>
            <p:extLst>
              <p:ext uri="{D42A27DB-BD31-4B8C-83A1-F6EECF244321}">
                <p14:modId xmlns:p14="http://schemas.microsoft.com/office/powerpoint/2010/main" val="3903117928"/>
              </p:ext>
            </p:extLst>
          </p:nvPr>
        </p:nvGraphicFramePr>
        <p:xfrm>
          <a:off x="0" y="1124744"/>
          <a:ext cx="8674919" cy="5733256"/>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lstStyle/>
          <a:p>
            <a:r>
              <a:rPr lang="en-US"/>
              <a:t>5. Hvordan ser det per dato ut til at bedriftens økonomiske resultat blir for 2015?</a:t>
            </a:r>
          </a:p>
        </p:txBody>
      </p:sp>
      <p:sp>
        <p:nvSpPr>
          <p:cNvPr id="5" name="RepTitle"/>
          <p:cNvSpPr>
            <a:spLocks noGrp="1"/>
          </p:cNvSpPr>
          <p:nvPr>
            <p:ph sz="quarter" idx="14" hasCustomPrompt="1"/>
          </p:nvPr>
        </p:nvSpPr>
        <p:spPr/>
        <p:txBody>
          <a:bodyPr/>
          <a:lstStyle/>
          <a:p>
            <a:r>
              <a:rPr lang="en-US"/>
              <a:t>Undersøkelse Vestlandet 2015(3)</a:t>
            </a:r>
          </a:p>
        </p:txBody>
      </p:sp>
      <p:sp>
        <p:nvSpPr>
          <p:cNvPr id="6" name="MetaFoot"/>
          <p:cNvSpPr>
            <a:spLocks noGrp="1"/>
          </p:cNvSpPr>
          <p:nvPr>
            <p:ph sz="quarter" idx="15"/>
          </p:nvPr>
        </p:nvSpPr>
        <p:spPr/>
        <p:txBody>
          <a:bodyPr/>
          <a:lstStyle/>
          <a:p>
            <a:endParaRPr lang="en-US"/>
          </a:p>
        </p:txBody>
      </p:sp>
      <p:graphicFrame>
        <p:nvGraphicFramePr>
          <p:cNvPr id="7" name="New Table"/>
          <p:cNvGraphicFramePr>
            <a:graphicFrameLocks noGrp="1"/>
          </p:cNvGraphicFramePr>
          <p:nvPr>
            <p:ph sz="quarter" idx="10"/>
          </p:nvPr>
        </p:nvGraphicFramePr>
        <p:xfrm>
          <a:off x="468313" y="908050"/>
          <a:ext cx="8207379" cy="2682240"/>
        </p:xfrm>
        <a:graphic>
          <a:graphicData uri="http://schemas.openxmlformats.org/drawingml/2006/table">
            <a:tbl>
              <a:tblPr bandRow="1">
                <a:tableStyleId>{5C22544A-7EE6-4342-B048-85BDC9FD1C3A}</a:tableStyleId>
              </a:tblPr>
              <a:tblGrid>
                <a:gridCol w="911931"/>
                <a:gridCol w="911931"/>
                <a:gridCol w="911931"/>
                <a:gridCol w="911931"/>
                <a:gridCol w="911931"/>
                <a:gridCol w="911931"/>
                <a:gridCol w="911931"/>
                <a:gridCol w="911931"/>
                <a:gridCol w="911931"/>
              </a:tblGrid>
              <a:tr h="0">
                <a:tc>
                  <a:txBody>
                    <a:bodyPr/>
                    <a:lstStyle/>
                    <a:p>
                      <a:pPr>
                        <a:defRPr sz="1000"/>
                      </a:pPr>
                      <a:endParaRPr/>
                    </a:p>
                  </a:txBody>
                  <a:tcPr>
                    <a:lnL w="0"/>
                    <a:lnR w="0"/>
                    <a:lnT w="0"/>
                    <a:lnB w="12700">
                      <a:solidFill>
                        <a:srgbClr val="B4B4B4"/>
                      </a:solidFill>
                    </a:lnB>
                    <a:solidFill>
                      <a:prstClr val="black">
                        <a:lumOff val="100000"/>
                        <a:lumOff val="100000"/>
                      </a:prstClr>
                    </a:solidFill>
                  </a:tcPr>
                </a:tc>
                <a:tc>
                  <a:txBody>
                    <a:bodyPr/>
                    <a:lstStyle/>
                    <a:p>
                      <a:pPr>
                        <a:defRPr sz="1000"/>
                      </a:pPr>
                      <a:r>
                        <a:rPr b="1"/>
                        <a:t>Nedgang på 50 prosent eller mer</a:t>
                      </a:r>
                    </a:p>
                  </a:txBody>
                  <a:tcPr>
                    <a:lnL w="0"/>
                    <a:lnR w="0"/>
                    <a:lnT w="0"/>
                    <a:lnB w="12700">
                      <a:solidFill>
                        <a:srgbClr val="B4B4B4"/>
                      </a:solidFill>
                    </a:lnB>
                    <a:solidFill>
                      <a:prstClr val="black">
                        <a:lumOff val="100000"/>
                        <a:lumOff val="100000"/>
                      </a:prstClr>
                    </a:solidFill>
                  </a:tcPr>
                </a:tc>
                <a:tc>
                  <a:txBody>
                    <a:bodyPr/>
                    <a:lstStyle/>
                    <a:p>
                      <a:pPr>
                        <a:defRPr sz="1000"/>
                      </a:pPr>
                      <a:r>
                        <a:rPr b="1"/>
                        <a:t>Nedgang 21-49 prosent</a:t>
                      </a:r>
                    </a:p>
                  </a:txBody>
                  <a:tcPr>
                    <a:lnL w="0"/>
                    <a:lnR w="0"/>
                    <a:lnT w="0"/>
                    <a:lnB w="12700">
                      <a:solidFill>
                        <a:srgbClr val="B4B4B4"/>
                      </a:solidFill>
                    </a:lnB>
                    <a:solidFill>
                      <a:prstClr val="black">
                        <a:lumOff val="100000"/>
                        <a:lumOff val="100000"/>
                      </a:prstClr>
                    </a:solidFill>
                  </a:tcPr>
                </a:tc>
                <a:tc>
                  <a:txBody>
                    <a:bodyPr/>
                    <a:lstStyle/>
                    <a:p>
                      <a:pPr>
                        <a:defRPr sz="1000"/>
                      </a:pPr>
                      <a:r>
                        <a:rPr b="1"/>
                        <a:t>Nedgang inntil 20 prosent</a:t>
                      </a:r>
                    </a:p>
                  </a:txBody>
                  <a:tcPr>
                    <a:lnL w="0"/>
                    <a:lnR w="0"/>
                    <a:lnT w="0"/>
                    <a:lnB w="12700">
                      <a:solidFill>
                        <a:srgbClr val="B4B4B4"/>
                      </a:solidFill>
                    </a:lnB>
                    <a:solidFill>
                      <a:prstClr val="black">
                        <a:lumOff val="100000"/>
                        <a:lumOff val="100000"/>
                      </a:prstClr>
                    </a:solidFill>
                  </a:tcPr>
                </a:tc>
                <a:tc>
                  <a:txBody>
                    <a:bodyPr/>
                    <a:lstStyle/>
                    <a:p>
                      <a:pPr>
                        <a:defRPr sz="1000"/>
                      </a:pPr>
                      <a:r>
                        <a:rPr b="1"/>
                        <a:t>Som i 2014</a:t>
                      </a:r>
                    </a:p>
                  </a:txBody>
                  <a:tcPr>
                    <a:lnL w="0"/>
                    <a:lnR w="0"/>
                    <a:lnT w="0"/>
                    <a:lnB w="12700">
                      <a:solidFill>
                        <a:srgbClr val="B4B4B4"/>
                      </a:solidFill>
                    </a:lnB>
                    <a:solidFill>
                      <a:prstClr val="black">
                        <a:lumOff val="100000"/>
                        <a:lumOff val="100000"/>
                      </a:prstClr>
                    </a:solidFill>
                  </a:tcPr>
                </a:tc>
                <a:tc>
                  <a:txBody>
                    <a:bodyPr/>
                    <a:lstStyle/>
                    <a:p>
                      <a:pPr>
                        <a:defRPr sz="1000"/>
                      </a:pPr>
                      <a:r>
                        <a:rPr b="1"/>
                        <a:t>Vekst inntil 20 prosent</a:t>
                      </a:r>
                    </a:p>
                  </a:txBody>
                  <a:tcPr>
                    <a:lnL w="0"/>
                    <a:lnR w="0"/>
                    <a:lnT w="0"/>
                    <a:lnB w="12700">
                      <a:solidFill>
                        <a:srgbClr val="B4B4B4"/>
                      </a:solidFill>
                    </a:lnB>
                    <a:solidFill>
                      <a:prstClr val="black">
                        <a:lumOff val="100000"/>
                        <a:lumOff val="100000"/>
                      </a:prstClr>
                    </a:solidFill>
                  </a:tcPr>
                </a:tc>
                <a:tc>
                  <a:txBody>
                    <a:bodyPr/>
                    <a:lstStyle/>
                    <a:p>
                      <a:pPr>
                        <a:defRPr sz="1000"/>
                      </a:pPr>
                      <a:r>
                        <a:rPr b="1"/>
                        <a:t>Vekst 21-49 prosent </a:t>
                      </a:r>
                    </a:p>
                  </a:txBody>
                  <a:tcPr>
                    <a:lnL w="0"/>
                    <a:lnR w="0"/>
                    <a:lnT w="0"/>
                    <a:lnB w="12700">
                      <a:solidFill>
                        <a:srgbClr val="B4B4B4"/>
                      </a:solidFill>
                    </a:lnB>
                    <a:solidFill>
                      <a:prstClr val="black">
                        <a:lumOff val="100000"/>
                        <a:lumOff val="100000"/>
                      </a:prstClr>
                    </a:solidFill>
                  </a:tcPr>
                </a:tc>
                <a:tc>
                  <a:txBody>
                    <a:bodyPr/>
                    <a:lstStyle/>
                    <a:p>
                      <a:pPr>
                        <a:defRPr sz="1000"/>
                      </a:pPr>
                      <a:r>
                        <a:rPr b="1"/>
                        <a:t>Vekst på 50 prosent eller mer</a:t>
                      </a:r>
                    </a:p>
                  </a:txBody>
                  <a:tcPr>
                    <a:lnL w="0"/>
                    <a:lnR w="0"/>
                    <a:lnT w="0"/>
                    <a:lnB w="12700">
                      <a:solidFill>
                        <a:srgbClr val="B4B4B4"/>
                      </a:solidFill>
                    </a:lnB>
                    <a:solidFill>
                      <a:prstClr val="black">
                        <a:lumOff val="100000"/>
                        <a:lumOff val="100000"/>
                      </a:prstClr>
                    </a:solidFill>
                  </a:tcPr>
                </a:tc>
                <a:tc>
                  <a:txBody>
                    <a:bodyPr/>
                    <a:lstStyle/>
                    <a:p>
                      <a:pPr>
                        <a:defRPr sz="1000"/>
                      </a:pPr>
                      <a:r>
                        <a:rPr b="1"/>
                        <a:t>N</a:t>
                      </a:r>
                    </a:p>
                  </a:txBody>
                  <a:tcPr>
                    <a:lnL w="0"/>
                    <a:lnR w="0"/>
                    <a:lnT w="0"/>
                    <a:lnB w="12700">
                      <a:solidFill>
                        <a:srgbClr val="B4B4B4"/>
                      </a:solidFill>
                    </a:lnB>
                    <a:solidFill>
                      <a:prstClr val="black">
                        <a:lumOff val="100000"/>
                        <a:lumOff val="100000"/>
                      </a:prstClr>
                    </a:solidFill>
                  </a:tcPr>
                </a:tc>
              </a:tr>
              <a:tr h="0">
                <a:tc>
                  <a:txBody>
                    <a:bodyPr/>
                    <a:lstStyle/>
                    <a:p>
                      <a:pPr>
                        <a:defRPr sz="1000"/>
                      </a:pPr>
                      <a:r>
                        <a:rPr b="1"/>
                        <a:t>Hvordan ser det per dato ut til at bedriftens økonomiske resultat blir for 2015?</a:t>
                      </a:r>
                    </a:p>
                  </a:txBody>
                  <a:tcPr>
                    <a:lnL w="0"/>
                    <a:lnR w="0"/>
                    <a:lnT w="12700">
                      <a:solidFill>
                        <a:srgbClr val="B4B4B4"/>
                      </a:solidFill>
                    </a:lnT>
                    <a:lnB w="0"/>
                  </a:tcPr>
                </a:tc>
                <a:tc>
                  <a:txBody>
                    <a:bodyPr/>
                    <a:lstStyle/>
                    <a:p>
                      <a:pPr>
                        <a:defRPr sz="1000"/>
                      </a:pPr>
                      <a:r>
                        <a:rPr/>
                        <a:t>1,9%</a:t>
                      </a:r>
                    </a:p>
                  </a:txBody>
                  <a:tcPr>
                    <a:lnL w="0"/>
                    <a:lnR w="0"/>
                    <a:lnT w="12700">
                      <a:solidFill>
                        <a:srgbClr val="B4B4B4"/>
                      </a:solidFill>
                    </a:lnT>
                    <a:lnB w="0"/>
                  </a:tcPr>
                </a:tc>
                <a:tc>
                  <a:txBody>
                    <a:bodyPr/>
                    <a:lstStyle/>
                    <a:p>
                      <a:pPr>
                        <a:defRPr sz="1000"/>
                      </a:pPr>
                      <a:r>
                        <a:rPr/>
                        <a:t>6,6%</a:t>
                      </a:r>
                    </a:p>
                  </a:txBody>
                  <a:tcPr>
                    <a:lnL w="0"/>
                    <a:lnR w="0"/>
                    <a:lnT w="12700">
                      <a:solidFill>
                        <a:srgbClr val="B4B4B4"/>
                      </a:solidFill>
                    </a:lnT>
                    <a:lnB w="0"/>
                  </a:tcPr>
                </a:tc>
                <a:tc>
                  <a:txBody>
                    <a:bodyPr/>
                    <a:lstStyle/>
                    <a:p>
                      <a:pPr>
                        <a:defRPr sz="1000"/>
                      </a:pPr>
                      <a:r>
                        <a:rPr/>
                        <a:t>17,7%</a:t>
                      </a:r>
                    </a:p>
                  </a:txBody>
                  <a:tcPr>
                    <a:lnL w="0"/>
                    <a:lnR w="0"/>
                    <a:lnT w="12700">
                      <a:solidFill>
                        <a:srgbClr val="B4B4B4"/>
                      </a:solidFill>
                    </a:lnT>
                    <a:lnB w="0"/>
                  </a:tcPr>
                </a:tc>
                <a:tc>
                  <a:txBody>
                    <a:bodyPr/>
                    <a:lstStyle/>
                    <a:p>
                      <a:pPr>
                        <a:defRPr sz="1000"/>
                      </a:pPr>
                      <a:r>
                        <a:rPr/>
                        <a:t>46,9%</a:t>
                      </a:r>
                    </a:p>
                  </a:txBody>
                  <a:tcPr>
                    <a:lnL w="0"/>
                    <a:lnR w="0"/>
                    <a:lnT w="12700">
                      <a:solidFill>
                        <a:srgbClr val="B4B4B4"/>
                      </a:solidFill>
                    </a:lnT>
                    <a:lnB w="0"/>
                  </a:tcPr>
                </a:tc>
                <a:tc>
                  <a:txBody>
                    <a:bodyPr/>
                    <a:lstStyle/>
                    <a:p>
                      <a:pPr>
                        <a:defRPr sz="1000"/>
                      </a:pPr>
                      <a:r>
                        <a:rPr/>
                        <a:t>21,6%</a:t>
                      </a:r>
                    </a:p>
                  </a:txBody>
                  <a:tcPr>
                    <a:lnL w="0"/>
                    <a:lnR w="0"/>
                    <a:lnT w="12700">
                      <a:solidFill>
                        <a:srgbClr val="B4B4B4"/>
                      </a:solidFill>
                    </a:lnT>
                    <a:lnB w="0"/>
                  </a:tcPr>
                </a:tc>
                <a:tc>
                  <a:txBody>
                    <a:bodyPr/>
                    <a:lstStyle/>
                    <a:p>
                      <a:pPr>
                        <a:defRPr sz="1000"/>
                      </a:pPr>
                      <a:r>
                        <a:rPr/>
                        <a:t>3,1%</a:t>
                      </a:r>
                    </a:p>
                  </a:txBody>
                  <a:tcPr>
                    <a:lnL w="0"/>
                    <a:lnR w="0"/>
                    <a:lnT w="12700">
                      <a:solidFill>
                        <a:srgbClr val="B4B4B4"/>
                      </a:solidFill>
                    </a:lnT>
                    <a:lnB w="0"/>
                  </a:tcPr>
                </a:tc>
                <a:tc>
                  <a:txBody>
                    <a:bodyPr/>
                    <a:lstStyle/>
                    <a:p>
                      <a:pPr>
                        <a:defRPr sz="1000"/>
                      </a:pPr>
                      <a:r>
                        <a:rPr/>
                        <a:t>2,2%</a:t>
                      </a:r>
                    </a:p>
                  </a:txBody>
                  <a:tcPr>
                    <a:lnL w="0"/>
                    <a:lnR w="0"/>
                    <a:lnT w="12700">
                      <a:solidFill>
                        <a:srgbClr val="B4B4B4"/>
                      </a:solidFill>
                    </a:lnT>
                    <a:lnB w="0"/>
                  </a:tcPr>
                </a:tc>
                <a:tc>
                  <a:txBody>
                    <a:bodyPr/>
                    <a:lstStyle/>
                    <a:p>
                      <a:pPr>
                        <a:defRPr sz="1000"/>
                      </a:pPr>
                      <a:r>
                        <a:rPr/>
                        <a:t>1539</a:t>
                      </a:r>
                    </a:p>
                  </a:txBody>
                  <a:tcPr>
                    <a:lnL w="0"/>
                    <a:lnR w="0"/>
                    <a:lnT w="12700">
                      <a:solidFill>
                        <a:srgbClr val="B4B4B4"/>
                      </a:solidFill>
                    </a:lnT>
                    <a:lnB w="0"/>
                  </a:tcPr>
                </a:tc>
              </a:tr>
              <a:tr h="0">
                <a:tc>
                  <a:txBody>
                    <a:bodyPr/>
                    <a:lstStyle/>
                    <a:p>
                      <a:pPr>
                        <a:defRPr sz="1000"/>
                      </a:pPr>
                      <a:r>
                        <a:rPr b="1"/>
                        <a:t>Bergen </a:t>
                      </a:r>
                    </a:p>
                  </a:txBody>
                  <a:tcPr>
                    <a:lnL w="0"/>
                    <a:lnR w="0"/>
                    <a:lnT w="0"/>
                    <a:lnB w="0"/>
                  </a:tcPr>
                </a:tc>
                <a:tc>
                  <a:txBody>
                    <a:bodyPr/>
                    <a:lstStyle/>
                    <a:p>
                      <a:pPr>
                        <a:defRPr sz="1000"/>
                      </a:pPr>
                      <a:r>
                        <a:rPr/>
                        <a:t>1,0%</a:t>
                      </a:r>
                    </a:p>
                  </a:txBody>
                  <a:tcPr>
                    <a:lnL w="0"/>
                    <a:lnR w="0"/>
                    <a:lnT w="0"/>
                    <a:lnB w="0"/>
                  </a:tcPr>
                </a:tc>
                <a:tc>
                  <a:txBody>
                    <a:bodyPr/>
                    <a:lstStyle/>
                    <a:p>
                      <a:pPr>
                        <a:defRPr sz="1000"/>
                      </a:pPr>
                      <a:r>
                        <a:rPr/>
                        <a:t>6,0%</a:t>
                      </a:r>
                    </a:p>
                  </a:txBody>
                  <a:tcPr>
                    <a:lnL w="0"/>
                    <a:lnR w="0"/>
                    <a:lnT w="0"/>
                    <a:lnB w="0"/>
                  </a:tcPr>
                </a:tc>
                <a:tc>
                  <a:txBody>
                    <a:bodyPr/>
                    <a:lstStyle/>
                    <a:p>
                      <a:pPr>
                        <a:defRPr sz="1000"/>
                      </a:pPr>
                      <a:r>
                        <a:rPr/>
                        <a:t>16,3%</a:t>
                      </a:r>
                    </a:p>
                  </a:txBody>
                  <a:tcPr>
                    <a:lnL w="0"/>
                    <a:lnR w="0"/>
                    <a:lnT w="0"/>
                    <a:lnB w="0"/>
                  </a:tcPr>
                </a:tc>
                <a:tc>
                  <a:txBody>
                    <a:bodyPr/>
                    <a:lstStyle/>
                    <a:p>
                      <a:pPr>
                        <a:defRPr sz="1000"/>
                      </a:pPr>
                      <a:r>
                        <a:rPr/>
                        <a:t>46,7%</a:t>
                      </a:r>
                    </a:p>
                  </a:txBody>
                  <a:tcPr>
                    <a:lnL w="0"/>
                    <a:lnR w="0"/>
                    <a:lnT w="0"/>
                    <a:lnB w="0"/>
                  </a:tcPr>
                </a:tc>
                <a:tc>
                  <a:txBody>
                    <a:bodyPr/>
                    <a:lstStyle/>
                    <a:p>
                      <a:pPr>
                        <a:defRPr sz="1000"/>
                      </a:pPr>
                      <a:r>
                        <a:rPr/>
                        <a:t>24,5%</a:t>
                      </a:r>
                    </a:p>
                  </a:txBody>
                  <a:tcPr>
                    <a:lnL w="0"/>
                    <a:lnR w="0"/>
                    <a:lnT w="0"/>
                    <a:lnB w="0"/>
                  </a:tcPr>
                </a:tc>
                <a:tc>
                  <a:txBody>
                    <a:bodyPr/>
                    <a:lstStyle/>
                    <a:p>
                      <a:pPr>
                        <a:defRPr sz="1000"/>
                      </a:pPr>
                      <a:r>
                        <a:rPr/>
                        <a:t>3,6%</a:t>
                      </a:r>
                    </a:p>
                  </a:txBody>
                  <a:tcPr>
                    <a:lnL w="0"/>
                    <a:lnR w="0"/>
                    <a:lnT w="0"/>
                    <a:lnB w="0"/>
                  </a:tcPr>
                </a:tc>
                <a:tc>
                  <a:txBody>
                    <a:bodyPr/>
                    <a:lstStyle/>
                    <a:p>
                      <a:pPr>
                        <a:defRPr sz="1000"/>
                      </a:pPr>
                      <a:r>
                        <a:rPr/>
                        <a:t>1,9%</a:t>
                      </a:r>
                    </a:p>
                  </a:txBody>
                  <a:tcPr>
                    <a:lnL w="0"/>
                    <a:lnR w="0"/>
                    <a:lnT w="0"/>
                    <a:lnB w="0"/>
                  </a:tcPr>
                </a:tc>
                <a:tc>
                  <a:txBody>
                    <a:bodyPr/>
                    <a:lstStyle/>
                    <a:p>
                      <a:pPr>
                        <a:defRPr sz="1000"/>
                      </a:pPr>
                      <a:r>
                        <a:rPr/>
                        <a:t>583</a:t>
                      </a:r>
                    </a:p>
                  </a:txBody>
                  <a:tcPr>
                    <a:lnL w="0"/>
                    <a:lnR w="0"/>
                    <a:lnT w="0"/>
                    <a:lnB w="0"/>
                  </a:tcPr>
                </a:tc>
              </a:tr>
              <a:tr h="0">
                <a:tc>
                  <a:txBody>
                    <a:bodyPr/>
                    <a:lstStyle/>
                    <a:p>
                      <a:pPr>
                        <a:defRPr sz="1000"/>
                      </a:pPr>
                      <a:r>
                        <a:rPr b="1"/>
                        <a:t>Haugesund</a:t>
                      </a:r>
                    </a:p>
                  </a:txBody>
                  <a:tcPr>
                    <a:lnL w="0"/>
                    <a:lnR w="0"/>
                    <a:lnT w="0"/>
                    <a:lnB w="0"/>
                  </a:tcPr>
                </a:tc>
                <a:tc>
                  <a:txBody>
                    <a:bodyPr/>
                    <a:lstStyle/>
                    <a:p>
                      <a:pPr>
                        <a:defRPr sz="1000"/>
                      </a:pPr>
                      <a:r>
                        <a:rPr/>
                        <a:t>0,0%</a:t>
                      </a:r>
                    </a:p>
                  </a:txBody>
                  <a:tcPr>
                    <a:lnL w="0"/>
                    <a:lnR w="0"/>
                    <a:lnT w="0"/>
                    <a:lnB w="0"/>
                  </a:tcPr>
                </a:tc>
                <a:tc>
                  <a:txBody>
                    <a:bodyPr/>
                    <a:lstStyle/>
                    <a:p>
                      <a:pPr>
                        <a:defRPr sz="1000"/>
                      </a:pPr>
                      <a:r>
                        <a:rPr/>
                        <a:t>6,0%</a:t>
                      </a:r>
                    </a:p>
                  </a:txBody>
                  <a:tcPr>
                    <a:lnL w="0"/>
                    <a:lnR w="0"/>
                    <a:lnT w="0"/>
                    <a:lnB w="0"/>
                  </a:tcPr>
                </a:tc>
                <a:tc>
                  <a:txBody>
                    <a:bodyPr/>
                    <a:lstStyle/>
                    <a:p>
                      <a:pPr>
                        <a:defRPr sz="1000"/>
                      </a:pPr>
                      <a:r>
                        <a:rPr/>
                        <a:t>9,7%</a:t>
                      </a:r>
                    </a:p>
                  </a:txBody>
                  <a:tcPr>
                    <a:lnL w="0"/>
                    <a:lnR w="0"/>
                    <a:lnT w="0"/>
                    <a:lnB w="0"/>
                  </a:tcPr>
                </a:tc>
                <a:tc>
                  <a:txBody>
                    <a:bodyPr/>
                    <a:lstStyle/>
                    <a:p>
                      <a:pPr>
                        <a:defRPr sz="1000"/>
                      </a:pPr>
                      <a:r>
                        <a:rPr/>
                        <a:t>51,5%</a:t>
                      </a:r>
                    </a:p>
                  </a:txBody>
                  <a:tcPr>
                    <a:lnL w="0"/>
                    <a:lnR w="0"/>
                    <a:lnT w="0"/>
                    <a:lnB w="0"/>
                  </a:tcPr>
                </a:tc>
                <a:tc>
                  <a:txBody>
                    <a:bodyPr/>
                    <a:lstStyle/>
                    <a:p>
                      <a:pPr>
                        <a:defRPr sz="1000"/>
                      </a:pPr>
                      <a:r>
                        <a:rPr/>
                        <a:t>24,6%</a:t>
                      </a:r>
                    </a:p>
                  </a:txBody>
                  <a:tcPr>
                    <a:lnL w="0"/>
                    <a:lnR w="0"/>
                    <a:lnT w="0"/>
                    <a:lnB w="0"/>
                  </a:tcPr>
                </a:tc>
                <a:tc>
                  <a:txBody>
                    <a:bodyPr/>
                    <a:lstStyle/>
                    <a:p>
                      <a:pPr>
                        <a:defRPr sz="1000"/>
                      </a:pPr>
                      <a:r>
                        <a:rPr/>
                        <a:t>5,2%</a:t>
                      </a:r>
                    </a:p>
                  </a:txBody>
                  <a:tcPr>
                    <a:lnL w="0"/>
                    <a:lnR w="0"/>
                    <a:lnT w="0"/>
                    <a:lnB w="0"/>
                  </a:tcPr>
                </a:tc>
                <a:tc>
                  <a:txBody>
                    <a:bodyPr/>
                    <a:lstStyle/>
                    <a:p>
                      <a:pPr>
                        <a:defRPr sz="1000"/>
                      </a:pPr>
                      <a:r>
                        <a:rPr/>
                        <a:t>3,0%</a:t>
                      </a:r>
                    </a:p>
                  </a:txBody>
                  <a:tcPr>
                    <a:lnL w="0"/>
                    <a:lnR w="0"/>
                    <a:lnT w="0"/>
                    <a:lnB w="0"/>
                  </a:tcPr>
                </a:tc>
                <a:tc>
                  <a:txBody>
                    <a:bodyPr/>
                    <a:lstStyle/>
                    <a:p>
                      <a:pPr>
                        <a:defRPr sz="1000"/>
                      </a:pPr>
                      <a:r>
                        <a:rPr/>
                        <a:t>134</a:t>
                      </a:r>
                    </a:p>
                  </a:txBody>
                  <a:tcPr>
                    <a:lnL w="0"/>
                    <a:lnR w="0"/>
                    <a:lnT w="0"/>
                    <a:lnB w="0"/>
                  </a:tcPr>
                </a:tc>
              </a:tr>
              <a:tr h="0">
                <a:tc>
                  <a:txBody>
                    <a:bodyPr/>
                    <a:lstStyle/>
                    <a:p>
                      <a:pPr>
                        <a:defRPr sz="1000"/>
                      </a:pPr>
                      <a:r>
                        <a:rPr b="1"/>
                        <a:t>Stavanger</a:t>
                      </a:r>
                    </a:p>
                  </a:txBody>
                  <a:tcPr>
                    <a:lnL w="0"/>
                    <a:lnR w="0"/>
                    <a:lnT w="0"/>
                    <a:lnB w="0"/>
                  </a:tcPr>
                </a:tc>
                <a:tc>
                  <a:txBody>
                    <a:bodyPr/>
                    <a:lstStyle/>
                    <a:p>
                      <a:pPr>
                        <a:defRPr sz="1000"/>
                      </a:pPr>
                      <a:r>
                        <a:rPr/>
                        <a:t>2,8%</a:t>
                      </a:r>
                    </a:p>
                  </a:txBody>
                  <a:tcPr>
                    <a:lnL w="0"/>
                    <a:lnR w="0"/>
                    <a:lnT w="0"/>
                    <a:lnB w="0"/>
                  </a:tcPr>
                </a:tc>
                <a:tc>
                  <a:txBody>
                    <a:bodyPr/>
                    <a:lstStyle/>
                    <a:p>
                      <a:pPr>
                        <a:defRPr sz="1000"/>
                      </a:pPr>
                      <a:r>
                        <a:rPr/>
                        <a:t>7,4%</a:t>
                      </a:r>
                    </a:p>
                  </a:txBody>
                  <a:tcPr>
                    <a:lnL w="0"/>
                    <a:lnR w="0"/>
                    <a:lnT w="0"/>
                    <a:lnB w="0"/>
                  </a:tcPr>
                </a:tc>
                <a:tc>
                  <a:txBody>
                    <a:bodyPr/>
                    <a:lstStyle/>
                    <a:p>
                      <a:pPr>
                        <a:defRPr sz="1000"/>
                      </a:pPr>
                      <a:r>
                        <a:rPr/>
                        <a:t>20,7%</a:t>
                      </a:r>
                    </a:p>
                  </a:txBody>
                  <a:tcPr>
                    <a:lnL w="0"/>
                    <a:lnR w="0"/>
                    <a:lnT w="0"/>
                    <a:lnB w="0"/>
                  </a:tcPr>
                </a:tc>
                <a:tc>
                  <a:txBody>
                    <a:bodyPr/>
                    <a:lstStyle/>
                    <a:p>
                      <a:pPr>
                        <a:defRPr sz="1000"/>
                      </a:pPr>
                      <a:r>
                        <a:rPr/>
                        <a:t>46,3%</a:t>
                      </a:r>
                    </a:p>
                  </a:txBody>
                  <a:tcPr>
                    <a:lnL w="0"/>
                    <a:lnR w="0"/>
                    <a:lnT w="0"/>
                    <a:lnB w="0"/>
                  </a:tcPr>
                </a:tc>
                <a:tc>
                  <a:txBody>
                    <a:bodyPr/>
                    <a:lstStyle/>
                    <a:p>
                      <a:pPr>
                        <a:defRPr sz="1000"/>
                      </a:pPr>
                      <a:r>
                        <a:rPr/>
                        <a:t>18,2%</a:t>
                      </a:r>
                    </a:p>
                  </a:txBody>
                  <a:tcPr>
                    <a:lnL w="0"/>
                    <a:lnR w="0"/>
                    <a:lnT w="0"/>
                    <a:lnB w="0"/>
                  </a:tcPr>
                </a:tc>
                <a:tc>
                  <a:txBody>
                    <a:bodyPr/>
                    <a:lstStyle/>
                    <a:p>
                      <a:pPr>
                        <a:defRPr sz="1000"/>
                      </a:pPr>
                      <a:r>
                        <a:rPr/>
                        <a:t>2,3%</a:t>
                      </a:r>
                    </a:p>
                  </a:txBody>
                  <a:tcPr>
                    <a:lnL w="0"/>
                    <a:lnR w="0"/>
                    <a:lnT w="0"/>
                    <a:lnB w="0"/>
                  </a:tcPr>
                </a:tc>
                <a:tc>
                  <a:txBody>
                    <a:bodyPr/>
                    <a:lstStyle/>
                    <a:p>
                      <a:pPr>
                        <a:defRPr sz="1000"/>
                      </a:pPr>
                      <a:r>
                        <a:rPr/>
                        <a:t>2,2%</a:t>
                      </a:r>
                    </a:p>
                  </a:txBody>
                  <a:tcPr>
                    <a:lnL w="0"/>
                    <a:lnR w="0"/>
                    <a:lnT w="0"/>
                    <a:lnB w="0"/>
                  </a:tcPr>
                </a:tc>
                <a:tc>
                  <a:txBody>
                    <a:bodyPr/>
                    <a:lstStyle/>
                    <a:p>
                      <a:pPr>
                        <a:defRPr sz="1000"/>
                      </a:pPr>
                      <a:r>
                        <a:rPr/>
                        <a:t>685</a:t>
                      </a:r>
                    </a:p>
                  </a:txBody>
                  <a:tcPr>
                    <a:lnL w="0"/>
                    <a:lnR w="0"/>
                    <a:lnT w="0"/>
                    <a:lnB w="0"/>
                  </a:tcPr>
                </a:tc>
              </a:tr>
              <a:tr h="0">
                <a:tc>
                  <a:txBody>
                    <a:bodyPr/>
                    <a:lstStyle/>
                    <a:p>
                      <a:pPr>
                        <a:defRPr sz="1000"/>
                      </a:pPr>
                      <a:r>
                        <a:rPr b="1"/>
                        <a:t>Stord</a:t>
                      </a:r>
                    </a:p>
                  </a:txBody>
                  <a:tcPr>
                    <a:lnL w="0"/>
                    <a:lnR w="0"/>
                    <a:lnT w="0"/>
                    <a:lnB w="0"/>
                  </a:tcPr>
                </a:tc>
                <a:tc>
                  <a:txBody>
                    <a:bodyPr/>
                    <a:lstStyle/>
                    <a:p>
                      <a:pPr>
                        <a:defRPr sz="1000"/>
                      </a:pPr>
                      <a:r>
                        <a:rPr/>
                        <a:t>0,0%</a:t>
                      </a:r>
                    </a:p>
                  </a:txBody>
                  <a:tcPr>
                    <a:lnL w="0"/>
                    <a:lnR w="0"/>
                    <a:lnT w="0"/>
                    <a:lnB w="0"/>
                  </a:tcPr>
                </a:tc>
                <a:tc>
                  <a:txBody>
                    <a:bodyPr/>
                    <a:lstStyle/>
                    <a:p>
                      <a:pPr>
                        <a:defRPr sz="1000"/>
                      </a:pPr>
                      <a:r>
                        <a:rPr/>
                        <a:t>7,1%</a:t>
                      </a:r>
                    </a:p>
                  </a:txBody>
                  <a:tcPr>
                    <a:lnL w="0"/>
                    <a:lnR w="0"/>
                    <a:lnT w="0"/>
                    <a:lnB w="0"/>
                  </a:tcPr>
                </a:tc>
                <a:tc>
                  <a:txBody>
                    <a:bodyPr/>
                    <a:lstStyle/>
                    <a:p>
                      <a:pPr>
                        <a:defRPr sz="1000"/>
                      </a:pPr>
                      <a:r>
                        <a:rPr/>
                        <a:t>16,7%</a:t>
                      </a:r>
                    </a:p>
                  </a:txBody>
                  <a:tcPr>
                    <a:lnL w="0"/>
                    <a:lnR w="0"/>
                    <a:lnT w="0"/>
                    <a:lnB w="0"/>
                  </a:tcPr>
                </a:tc>
                <a:tc>
                  <a:txBody>
                    <a:bodyPr/>
                    <a:lstStyle/>
                    <a:p>
                      <a:pPr>
                        <a:defRPr sz="1000"/>
                      </a:pPr>
                      <a:r>
                        <a:rPr/>
                        <a:t>40,5%</a:t>
                      </a:r>
                    </a:p>
                  </a:txBody>
                  <a:tcPr>
                    <a:lnL w="0"/>
                    <a:lnR w="0"/>
                    <a:lnT w="0"/>
                    <a:lnB w="0"/>
                  </a:tcPr>
                </a:tc>
                <a:tc>
                  <a:txBody>
                    <a:bodyPr/>
                    <a:lstStyle/>
                    <a:p>
                      <a:pPr>
                        <a:defRPr sz="1000"/>
                      </a:pPr>
                      <a:r>
                        <a:rPr/>
                        <a:t>31,0%</a:t>
                      </a:r>
                    </a:p>
                  </a:txBody>
                  <a:tcPr>
                    <a:lnL w="0"/>
                    <a:lnR w="0"/>
                    <a:lnT w="0"/>
                    <a:lnB w="0"/>
                  </a:tcPr>
                </a:tc>
                <a:tc>
                  <a:txBody>
                    <a:bodyPr/>
                    <a:lstStyle/>
                    <a:p>
                      <a:pPr>
                        <a:defRPr sz="1000"/>
                      </a:pPr>
                      <a:r>
                        <a:rPr/>
                        <a:t>2,4%</a:t>
                      </a:r>
                    </a:p>
                  </a:txBody>
                  <a:tcPr>
                    <a:lnL w="0"/>
                    <a:lnR w="0"/>
                    <a:lnT w="0"/>
                    <a:lnB w="0"/>
                  </a:tcPr>
                </a:tc>
                <a:tc>
                  <a:txBody>
                    <a:bodyPr/>
                    <a:lstStyle/>
                    <a:p>
                      <a:pPr>
                        <a:defRPr sz="1000"/>
                      </a:pPr>
                      <a:r>
                        <a:rPr/>
                        <a:t>2,4%</a:t>
                      </a:r>
                    </a:p>
                  </a:txBody>
                  <a:tcPr>
                    <a:lnL w="0"/>
                    <a:lnR w="0"/>
                    <a:lnT w="0"/>
                    <a:lnB w="0"/>
                  </a:tcPr>
                </a:tc>
                <a:tc>
                  <a:txBody>
                    <a:bodyPr/>
                    <a:lstStyle/>
                    <a:p>
                      <a:pPr>
                        <a:defRPr sz="1000"/>
                      </a:pPr>
                      <a:r>
                        <a:rPr/>
                        <a:t>42</a:t>
                      </a:r>
                    </a:p>
                  </a:txBody>
                  <a:tcPr>
                    <a:lnL w="0"/>
                    <a:lnR w="0"/>
                    <a:lnT w="0"/>
                    <a:lnB w="0"/>
                  </a:tcPr>
                </a:tc>
              </a:tr>
            </a:tbl>
          </a:graphicData>
        </a:graphic>
      </p:graphicFrame>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lstStyle/>
          <a:p>
            <a:r>
              <a:rPr lang="en-US"/>
              <a:t>6. Hvordan vil tallet på ansatte i bedriften utvikle seg det neste året?</a:t>
            </a:r>
          </a:p>
        </p:txBody>
      </p:sp>
      <p:sp>
        <p:nvSpPr>
          <p:cNvPr id="5" name="RepTitle"/>
          <p:cNvSpPr>
            <a:spLocks noGrp="1"/>
          </p:cNvSpPr>
          <p:nvPr>
            <p:ph sz="quarter" idx="14" hasCustomPrompt="1"/>
          </p:nvPr>
        </p:nvSpPr>
        <p:spPr/>
        <p:txBody>
          <a:bodyPr/>
          <a:lstStyle/>
          <a:p>
            <a:r>
              <a:rPr lang="en-US"/>
              <a:t>Undersøkelse Vestlandet 2015(3)</a:t>
            </a:r>
          </a:p>
        </p:txBody>
      </p:sp>
      <p:graphicFrame>
        <p:nvGraphicFramePr>
          <p:cNvPr id="6" name="ChartObject"/>
          <p:cNvGraphicFramePr>
            <a:graphicFrameLocks noGrp="1"/>
          </p:cNvGraphicFramePr>
          <p:nvPr>
            <p:ph sz="quarter" idx="10"/>
          </p:nvPr>
        </p:nvGraphicFramePr>
        <p:xfrm>
          <a:off x="468313" y="908050"/>
          <a:ext cx="8207375" cy="5400675"/>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lstStyle/>
          <a:p>
            <a:r>
              <a:rPr lang="en-US"/>
              <a:t>6. Hvordan vil tallet på ansatte i bedriften utvikle seg det neste året?</a:t>
            </a:r>
          </a:p>
        </p:txBody>
      </p:sp>
      <p:sp>
        <p:nvSpPr>
          <p:cNvPr id="5" name="RepTitle"/>
          <p:cNvSpPr>
            <a:spLocks noGrp="1"/>
          </p:cNvSpPr>
          <p:nvPr>
            <p:ph sz="quarter" idx="14" hasCustomPrompt="1"/>
          </p:nvPr>
        </p:nvSpPr>
        <p:spPr/>
        <p:txBody>
          <a:bodyPr/>
          <a:lstStyle/>
          <a:p>
            <a:r>
              <a:rPr lang="en-US"/>
              <a:t>Undersøkelse Vestlandet 2015(3)</a:t>
            </a:r>
          </a:p>
        </p:txBody>
      </p:sp>
      <p:sp>
        <p:nvSpPr>
          <p:cNvPr id="6" name="MetaFoot"/>
          <p:cNvSpPr>
            <a:spLocks noGrp="1"/>
          </p:cNvSpPr>
          <p:nvPr>
            <p:ph sz="quarter" idx="15"/>
          </p:nvPr>
        </p:nvSpPr>
        <p:spPr/>
        <p:txBody>
          <a:bodyPr/>
          <a:lstStyle/>
          <a:p>
            <a:endParaRPr lang="en-US"/>
          </a:p>
        </p:txBody>
      </p:sp>
      <p:graphicFrame>
        <p:nvGraphicFramePr>
          <p:cNvPr id="7" name="New Table"/>
          <p:cNvGraphicFramePr>
            <a:graphicFrameLocks noGrp="1"/>
          </p:cNvGraphicFramePr>
          <p:nvPr>
            <p:ph sz="quarter" idx="10"/>
          </p:nvPr>
        </p:nvGraphicFramePr>
        <p:xfrm>
          <a:off x="468313" y="908050"/>
          <a:ext cx="8207375" cy="1767840"/>
        </p:xfrm>
        <a:graphic>
          <a:graphicData uri="http://schemas.openxmlformats.org/drawingml/2006/table">
            <a:tbl>
              <a:tblPr bandRow="1">
                <a:tableStyleId>{5C22544A-7EE6-4342-B048-85BDC9FD1C3A}</a:tableStyleId>
              </a:tblPr>
              <a:tblGrid>
                <a:gridCol w="1641475"/>
                <a:gridCol w="1641475"/>
                <a:gridCol w="1641475"/>
                <a:gridCol w="1641475"/>
                <a:gridCol w="1641475"/>
              </a:tblGrid>
              <a:tr h="0">
                <a:tc>
                  <a:txBody>
                    <a:bodyPr/>
                    <a:lstStyle/>
                    <a:p>
                      <a:pPr>
                        <a:defRPr sz="1000"/>
                      </a:pPr>
                      <a:endParaRPr/>
                    </a:p>
                  </a:txBody>
                  <a:tcPr>
                    <a:lnL w="0"/>
                    <a:lnR w="0"/>
                    <a:lnT w="0"/>
                    <a:lnB w="12700">
                      <a:solidFill>
                        <a:srgbClr val="B4B4B4"/>
                      </a:solidFill>
                    </a:lnB>
                    <a:solidFill>
                      <a:prstClr val="black">
                        <a:lumOff val="100000"/>
                        <a:lumOff val="100000"/>
                      </a:prstClr>
                    </a:solidFill>
                  </a:tcPr>
                </a:tc>
                <a:tc>
                  <a:txBody>
                    <a:bodyPr/>
                    <a:lstStyle/>
                    <a:p>
                      <a:pPr>
                        <a:defRPr sz="1000"/>
                      </a:pPr>
                      <a:r>
                        <a:rPr b="1"/>
                        <a:t>Flere ansatte</a:t>
                      </a:r>
                    </a:p>
                  </a:txBody>
                  <a:tcPr>
                    <a:lnL w="0"/>
                    <a:lnR w="0"/>
                    <a:lnT w="0"/>
                    <a:lnB w="12700">
                      <a:solidFill>
                        <a:srgbClr val="B4B4B4"/>
                      </a:solidFill>
                    </a:lnB>
                    <a:solidFill>
                      <a:prstClr val="black">
                        <a:lumOff val="100000"/>
                        <a:lumOff val="100000"/>
                      </a:prstClr>
                    </a:solidFill>
                  </a:tcPr>
                </a:tc>
                <a:tc>
                  <a:txBody>
                    <a:bodyPr/>
                    <a:lstStyle/>
                    <a:p>
                      <a:pPr>
                        <a:defRPr sz="1000"/>
                      </a:pPr>
                      <a:r>
                        <a:rPr b="1"/>
                        <a:t>Tilnærmet som i dag</a:t>
                      </a:r>
                    </a:p>
                  </a:txBody>
                  <a:tcPr>
                    <a:lnL w="0"/>
                    <a:lnR w="0"/>
                    <a:lnT w="0"/>
                    <a:lnB w="12700">
                      <a:solidFill>
                        <a:srgbClr val="B4B4B4"/>
                      </a:solidFill>
                    </a:lnB>
                    <a:solidFill>
                      <a:prstClr val="black">
                        <a:lumOff val="100000"/>
                        <a:lumOff val="100000"/>
                      </a:prstClr>
                    </a:solidFill>
                  </a:tcPr>
                </a:tc>
                <a:tc>
                  <a:txBody>
                    <a:bodyPr/>
                    <a:lstStyle/>
                    <a:p>
                      <a:pPr>
                        <a:defRPr sz="1000"/>
                      </a:pPr>
                      <a:r>
                        <a:rPr b="1"/>
                        <a:t>Færre ansatte</a:t>
                      </a:r>
                    </a:p>
                  </a:txBody>
                  <a:tcPr>
                    <a:lnL w="0"/>
                    <a:lnR w="0"/>
                    <a:lnT w="0"/>
                    <a:lnB w="12700">
                      <a:solidFill>
                        <a:srgbClr val="B4B4B4"/>
                      </a:solidFill>
                    </a:lnB>
                    <a:solidFill>
                      <a:prstClr val="black">
                        <a:lumOff val="100000"/>
                        <a:lumOff val="100000"/>
                      </a:prstClr>
                    </a:solidFill>
                  </a:tcPr>
                </a:tc>
                <a:tc>
                  <a:txBody>
                    <a:bodyPr/>
                    <a:lstStyle/>
                    <a:p>
                      <a:pPr>
                        <a:defRPr sz="1000"/>
                      </a:pPr>
                      <a:r>
                        <a:rPr b="1"/>
                        <a:t>N</a:t>
                      </a:r>
                    </a:p>
                  </a:txBody>
                  <a:tcPr>
                    <a:lnL w="0"/>
                    <a:lnR w="0"/>
                    <a:lnT w="0"/>
                    <a:lnB w="12700">
                      <a:solidFill>
                        <a:srgbClr val="B4B4B4"/>
                      </a:solidFill>
                    </a:lnB>
                    <a:solidFill>
                      <a:prstClr val="black">
                        <a:lumOff val="100000"/>
                        <a:lumOff val="100000"/>
                      </a:prstClr>
                    </a:solidFill>
                  </a:tcPr>
                </a:tc>
              </a:tr>
              <a:tr h="0">
                <a:tc>
                  <a:txBody>
                    <a:bodyPr/>
                    <a:lstStyle/>
                    <a:p>
                      <a:pPr>
                        <a:defRPr sz="1000"/>
                      </a:pPr>
                      <a:r>
                        <a:rPr b="1"/>
                        <a:t>Hvordan vil tallet på ansatte i bedriften utvikle seg det neste året?</a:t>
                      </a:r>
                    </a:p>
                  </a:txBody>
                  <a:tcPr>
                    <a:lnL w="0"/>
                    <a:lnR w="0"/>
                    <a:lnT w="12700">
                      <a:solidFill>
                        <a:srgbClr val="B4B4B4"/>
                      </a:solidFill>
                    </a:lnT>
                    <a:lnB w="0"/>
                  </a:tcPr>
                </a:tc>
                <a:tc>
                  <a:txBody>
                    <a:bodyPr/>
                    <a:lstStyle/>
                    <a:p>
                      <a:pPr>
                        <a:defRPr sz="1000"/>
                      </a:pPr>
                      <a:r>
                        <a:rPr/>
                        <a:t>19,3%</a:t>
                      </a:r>
                    </a:p>
                  </a:txBody>
                  <a:tcPr>
                    <a:lnL w="0"/>
                    <a:lnR w="0"/>
                    <a:lnT w="12700">
                      <a:solidFill>
                        <a:srgbClr val="B4B4B4"/>
                      </a:solidFill>
                    </a:lnT>
                    <a:lnB w="0"/>
                  </a:tcPr>
                </a:tc>
                <a:tc>
                  <a:txBody>
                    <a:bodyPr/>
                    <a:lstStyle/>
                    <a:p>
                      <a:pPr>
                        <a:defRPr sz="1000"/>
                      </a:pPr>
                      <a:r>
                        <a:rPr/>
                        <a:t>63,2%</a:t>
                      </a:r>
                    </a:p>
                  </a:txBody>
                  <a:tcPr>
                    <a:lnL w="0"/>
                    <a:lnR w="0"/>
                    <a:lnT w="12700">
                      <a:solidFill>
                        <a:srgbClr val="B4B4B4"/>
                      </a:solidFill>
                    </a:lnT>
                    <a:lnB w="0"/>
                  </a:tcPr>
                </a:tc>
                <a:tc>
                  <a:txBody>
                    <a:bodyPr/>
                    <a:lstStyle/>
                    <a:p>
                      <a:pPr>
                        <a:defRPr sz="1000"/>
                      </a:pPr>
                      <a:r>
                        <a:rPr/>
                        <a:t>17,6%</a:t>
                      </a:r>
                    </a:p>
                  </a:txBody>
                  <a:tcPr>
                    <a:lnL w="0"/>
                    <a:lnR w="0"/>
                    <a:lnT w="12700">
                      <a:solidFill>
                        <a:srgbClr val="B4B4B4"/>
                      </a:solidFill>
                    </a:lnT>
                    <a:lnB w="0"/>
                  </a:tcPr>
                </a:tc>
                <a:tc>
                  <a:txBody>
                    <a:bodyPr/>
                    <a:lstStyle/>
                    <a:p>
                      <a:pPr>
                        <a:defRPr sz="1000"/>
                      </a:pPr>
                      <a:r>
                        <a:rPr/>
                        <a:t>1504</a:t>
                      </a:r>
                    </a:p>
                  </a:txBody>
                  <a:tcPr>
                    <a:lnL w="0"/>
                    <a:lnR w="0"/>
                    <a:lnT w="12700">
                      <a:solidFill>
                        <a:srgbClr val="B4B4B4"/>
                      </a:solidFill>
                    </a:lnT>
                    <a:lnB w="0"/>
                  </a:tcPr>
                </a:tc>
              </a:tr>
              <a:tr h="0">
                <a:tc>
                  <a:txBody>
                    <a:bodyPr/>
                    <a:lstStyle/>
                    <a:p>
                      <a:pPr>
                        <a:defRPr sz="1000"/>
                      </a:pPr>
                      <a:r>
                        <a:rPr b="1"/>
                        <a:t>Bergen </a:t>
                      </a:r>
                    </a:p>
                  </a:txBody>
                  <a:tcPr>
                    <a:lnL w="0"/>
                    <a:lnR w="0"/>
                    <a:lnT w="0"/>
                    <a:lnB w="0"/>
                  </a:tcPr>
                </a:tc>
                <a:tc>
                  <a:txBody>
                    <a:bodyPr/>
                    <a:lstStyle/>
                    <a:p>
                      <a:pPr>
                        <a:defRPr sz="1000"/>
                      </a:pPr>
                      <a:r>
                        <a:rPr/>
                        <a:t>20,3%</a:t>
                      </a:r>
                    </a:p>
                  </a:txBody>
                  <a:tcPr>
                    <a:lnL w="0"/>
                    <a:lnR w="0"/>
                    <a:lnT w="0"/>
                    <a:lnB w="0"/>
                  </a:tcPr>
                </a:tc>
                <a:tc>
                  <a:txBody>
                    <a:bodyPr/>
                    <a:lstStyle/>
                    <a:p>
                      <a:pPr>
                        <a:defRPr sz="1000"/>
                      </a:pPr>
                      <a:r>
                        <a:rPr/>
                        <a:t>59,8%</a:t>
                      </a:r>
                    </a:p>
                  </a:txBody>
                  <a:tcPr>
                    <a:lnL w="0"/>
                    <a:lnR w="0"/>
                    <a:lnT w="0"/>
                    <a:lnB w="0"/>
                  </a:tcPr>
                </a:tc>
                <a:tc>
                  <a:txBody>
                    <a:bodyPr/>
                    <a:lstStyle/>
                    <a:p>
                      <a:pPr>
                        <a:defRPr sz="1000"/>
                      </a:pPr>
                      <a:r>
                        <a:rPr/>
                        <a:t>19,9%</a:t>
                      </a:r>
                    </a:p>
                  </a:txBody>
                  <a:tcPr>
                    <a:lnL w="0"/>
                    <a:lnR w="0"/>
                    <a:lnT w="0"/>
                    <a:lnB w="0"/>
                  </a:tcPr>
                </a:tc>
                <a:tc>
                  <a:txBody>
                    <a:bodyPr/>
                    <a:lstStyle/>
                    <a:p>
                      <a:pPr>
                        <a:defRPr sz="1000"/>
                      </a:pPr>
                      <a:r>
                        <a:rPr/>
                        <a:t>572</a:t>
                      </a:r>
                    </a:p>
                  </a:txBody>
                  <a:tcPr>
                    <a:lnL w="0"/>
                    <a:lnR w="0"/>
                    <a:lnT w="0"/>
                    <a:lnB w="0"/>
                  </a:tcPr>
                </a:tc>
              </a:tr>
              <a:tr h="0">
                <a:tc>
                  <a:txBody>
                    <a:bodyPr/>
                    <a:lstStyle/>
                    <a:p>
                      <a:pPr>
                        <a:defRPr sz="1000"/>
                      </a:pPr>
                      <a:r>
                        <a:rPr b="1"/>
                        <a:t>Haugesund</a:t>
                      </a:r>
                    </a:p>
                  </a:txBody>
                  <a:tcPr>
                    <a:lnL w="0"/>
                    <a:lnR w="0"/>
                    <a:lnT w="0"/>
                    <a:lnB w="0"/>
                  </a:tcPr>
                </a:tc>
                <a:tc>
                  <a:txBody>
                    <a:bodyPr/>
                    <a:lstStyle/>
                    <a:p>
                      <a:pPr>
                        <a:defRPr sz="1000"/>
                      </a:pPr>
                      <a:r>
                        <a:rPr/>
                        <a:t>23,4%</a:t>
                      </a:r>
                    </a:p>
                  </a:txBody>
                  <a:tcPr>
                    <a:lnL w="0"/>
                    <a:lnR w="0"/>
                    <a:lnT w="0"/>
                    <a:lnB w="0"/>
                  </a:tcPr>
                </a:tc>
                <a:tc>
                  <a:txBody>
                    <a:bodyPr/>
                    <a:lstStyle/>
                    <a:p>
                      <a:pPr>
                        <a:defRPr sz="1000"/>
                      </a:pPr>
                      <a:r>
                        <a:rPr/>
                        <a:t>68,8%</a:t>
                      </a:r>
                    </a:p>
                  </a:txBody>
                  <a:tcPr>
                    <a:lnL w="0"/>
                    <a:lnR w="0"/>
                    <a:lnT w="0"/>
                    <a:lnB w="0"/>
                  </a:tcPr>
                </a:tc>
                <a:tc>
                  <a:txBody>
                    <a:bodyPr/>
                    <a:lstStyle/>
                    <a:p>
                      <a:pPr>
                        <a:defRPr sz="1000"/>
                      </a:pPr>
                      <a:r>
                        <a:rPr/>
                        <a:t>7,8%</a:t>
                      </a:r>
                    </a:p>
                  </a:txBody>
                  <a:tcPr>
                    <a:lnL w="0"/>
                    <a:lnR w="0"/>
                    <a:lnT w="0"/>
                    <a:lnB w="0"/>
                  </a:tcPr>
                </a:tc>
                <a:tc>
                  <a:txBody>
                    <a:bodyPr/>
                    <a:lstStyle/>
                    <a:p>
                      <a:pPr>
                        <a:defRPr sz="1000"/>
                      </a:pPr>
                      <a:r>
                        <a:rPr/>
                        <a:t>128</a:t>
                      </a:r>
                    </a:p>
                  </a:txBody>
                  <a:tcPr>
                    <a:lnL w="0"/>
                    <a:lnR w="0"/>
                    <a:lnT w="0"/>
                    <a:lnB w="0"/>
                  </a:tcPr>
                </a:tc>
              </a:tr>
              <a:tr h="0">
                <a:tc>
                  <a:txBody>
                    <a:bodyPr/>
                    <a:lstStyle/>
                    <a:p>
                      <a:pPr>
                        <a:defRPr sz="1000"/>
                      </a:pPr>
                      <a:r>
                        <a:rPr b="1"/>
                        <a:t>Stavanger</a:t>
                      </a:r>
                    </a:p>
                  </a:txBody>
                  <a:tcPr>
                    <a:lnL w="0"/>
                    <a:lnR w="0"/>
                    <a:lnT w="0"/>
                    <a:lnB w="0"/>
                  </a:tcPr>
                </a:tc>
                <a:tc>
                  <a:txBody>
                    <a:bodyPr/>
                    <a:lstStyle/>
                    <a:p>
                      <a:pPr>
                        <a:defRPr sz="1000"/>
                      </a:pPr>
                      <a:r>
                        <a:rPr/>
                        <a:t>17,8%</a:t>
                      </a:r>
                    </a:p>
                  </a:txBody>
                  <a:tcPr>
                    <a:lnL w="0"/>
                    <a:lnR w="0"/>
                    <a:lnT w="0"/>
                    <a:lnB w="0"/>
                  </a:tcPr>
                </a:tc>
                <a:tc>
                  <a:txBody>
                    <a:bodyPr/>
                    <a:lstStyle/>
                    <a:p>
                      <a:pPr>
                        <a:defRPr sz="1000"/>
                      </a:pPr>
                      <a:r>
                        <a:rPr/>
                        <a:t>64,0%</a:t>
                      </a:r>
                    </a:p>
                  </a:txBody>
                  <a:tcPr>
                    <a:lnL w="0"/>
                    <a:lnR w="0"/>
                    <a:lnT w="0"/>
                    <a:lnB w="0"/>
                  </a:tcPr>
                </a:tc>
                <a:tc>
                  <a:txBody>
                    <a:bodyPr/>
                    <a:lstStyle/>
                    <a:p>
                      <a:pPr>
                        <a:defRPr sz="1000"/>
                      </a:pPr>
                      <a:r>
                        <a:rPr/>
                        <a:t>18,1%</a:t>
                      </a:r>
                    </a:p>
                  </a:txBody>
                  <a:tcPr>
                    <a:lnL w="0"/>
                    <a:lnR w="0"/>
                    <a:lnT w="0"/>
                    <a:lnB w="0"/>
                  </a:tcPr>
                </a:tc>
                <a:tc>
                  <a:txBody>
                    <a:bodyPr/>
                    <a:lstStyle/>
                    <a:p>
                      <a:pPr>
                        <a:defRPr sz="1000"/>
                      </a:pPr>
                      <a:r>
                        <a:rPr/>
                        <a:t>667</a:t>
                      </a:r>
                    </a:p>
                  </a:txBody>
                  <a:tcPr>
                    <a:lnL w="0"/>
                    <a:lnR w="0"/>
                    <a:lnT w="0"/>
                    <a:lnB w="0"/>
                  </a:tcPr>
                </a:tc>
              </a:tr>
              <a:tr h="0">
                <a:tc>
                  <a:txBody>
                    <a:bodyPr/>
                    <a:lstStyle/>
                    <a:p>
                      <a:pPr>
                        <a:defRPr sz="1000"/>
                      </a:pPr>
                      <a:r>
                        <a:rPr b="1"/>
                        <a:t>Stord</a:t>
                      </a:r>
                    </a:p>
                  </a:txBody>
                  <a:tcPr>
                    <a:lnL w="0"/>
                    <a:lnR w="0"/>
                    <a:lnT w="0"/>
                    <a:lnB w="0"/>
                  </a:tcPr>
                </a:tc>
                <a:tc>
                  <a:txBody>
                    <a:bodyPr/>
                    <a:lstStyle/>
                    <a:p>
                      <a:pPr>
                        <a:defRPr sz="1000"/>
                      </a:pPr>
                      <a:r>
                        <a:rPr/>
                        <a:t>23,8%</a:t>
                      </a:r>
                    </a:p>
                  </a:txBody>
                  <a:tcPr>
                    <a:lnL w="0"/>
                    <a:lnR w="0"/>
                    <a:lnT w="0"/>
                    <a:lnB w="0"/>
                  </a:tcPr>
                </a:tc>
                <a:tc>
                  <a:txBody>
                    <a:bodyPr/>
                    <a:lstStyle/>
                    <a:p>
                      <a:pPr>
                        <a:defRPr sz="1000"/>
                      </a:pPr>
                      <a:r>
                        <a:rPr/>
                        <a:t>64,3%</a:t>
                      </a:r>
                    </a:p>
                  </a:txBody>
                  <a:tcPr>
                    <a:lnL w="0"/>
                    <a:lnR w="0"/>
                    <a:lnT w="0"/>
                    <a:lnB w="0"/>
                  </a:tcPr>
                </a:tc>
                <a:tc>
                  <a:txBody>
                    <a:bodyPr/>
                    <a:lstStyle/>
                    <a:p>
                      <a:pPr>
                        <a:defRPr sz="1000"/>
                      </a:pPr>
                      <a:r>
                        <a:rPr/>
                        <a:t>11,9%</a:t>
                      </a:r>
                    </a:p>
                  </a:txBody>
                  <a:tcPr>
                    <a:lnL w="0"/>
                    <a:lnR w="0"/>
                    <a:lnT w="0"/>
                    <a:lnB w="0"/>
                  </a:tcPr>
                </a:tc>
                <a:tc>
                  <a:txBody>
                    <a:bodyPr/>
                    <a:lstStyle/>
                    <a:p>
                      <a:pPr>
                        <a:defRPr sz="1000"/>
                      </a:pPr>
                      <a:r>
                        <a:rPr/>
                        <a:t>42</a:t>
                      </a:r>
                    </a:p>
                  </a:txBody>
                  <a:tcPr>
                    <a:lnL w="0"/>
                    <a:lnR w="0"/>
                    <a:lnT w="0"/>
                    <a:lnB w="0"/>
                  </a:tcPr>
                </a:tc>
              </a:tr>
            </a:tbl>
          </a:graphicData>
        </a:graphic>
      </p:graphicFrame>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normAutofit fontScale="90000"/>
          </a:bodyPr>
          <a:lstStyle/>
          <a:p>
            <a:r>
              <a:rPr lang="en-US"/>
              <a:t>7. På en skala fra 1-6, der 1 er svært liten grad og 6 er svært stor grad, i hvor stor grad representerer disse skattene og avgiftene en ulempe for din bedrift?</a:t>
            </a:r>
          </a:p>
        </p:txBody>
      </p:sp>
      <p:sp>
        <p:nvSpPr>
          <p:cNvPr id="4" name="Pre"/>
          <p:cNvSpPr>
            <a:spLocks noGrp="1"/>
          </p:cNvSpPr>
          <p:nvPr>
            <p:ph sz="quarter" idx="14"/>
          </p:nvPr>
        </p:nvSpPr>
        <p:spPr/>
        <p:txBody>
          <a:bodyPr/>
          <a:lstStyle/>
          <a:p>
            <a:r>
              <a:rPr lang="en-US"/>
              <a:t>Skatter og store påvirkningsfaktorer</a:t>
            </a:r>
          </a:p>
        </p:txBody>
      </p:sp>
      <p:sp>
        <p:nvSpPr>
          <p:cNvPr id="6" name="RepTitle"/>
          <p:cNvSpPr>
            <a:spLocks noGrp="1"/>
          </p:cNvSpPr>
          <p:nvPr>
            <p:ph sz="quarter" idx="16" hasCustomPrompt="1"/>
          </p:nvPr>
        </p:nvSpPr>
        <p:spPr/>
        <p:txBody>
          <a:bodyPr/>
          <a:lstStyle/>
          <a:p>
            <a:r>
              <a:rPr lang="en-US"/>
              <a:t>Undersøkelse Vestlandet 2015(3)</a:t>
            </a:r>
          </a:p>
        </p:txBody>
      </p:sp>
      <p:sp>
        <p:nvSpPr>
          <p:cNvPr id="7" name="MetaFoot"/>
          <p:cNvSpPr>
            <a:spLocks noGrp="1"/>
          </p:cNvSpPr>
          <p:nvPr>
            <p:ph sz="quarter" idx="17"/>
          </p:nvPr>
        </p:nvSpPr>
        <p:spPr/>
        <p:txBody>
          <a:bodyPr/>
          <a:lstStyle/>
          <a:p>
            <a:endParaRPr lang="en-US"/>
          </a:p>
        </p:txBody>
      </p:sp>
      <p:graphicFrame>
        <p:nvGraphicFramePr>
          <p:cNvPr id="8" name="ChartObject"/>
          <p:cNvGraphicFramePr>
            <a:graphicFrameLocks noGrp="1"/>
          </p:cNvGraphicFramePr>
          <p:nvPr>
            <p:ph sz="quarter" idx="15"/>
          </p:nvPr>
        </p:nvGraphicFramePr>
        <p:xfrm>
          <a:off x="467544" y="1556792"/>
          <a:ext cx="8207375" cy="4824536"/>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normAutofit fontScale="90000"/>
          </a:bodyPr>
          <a:lstStyle/>
          <a:p>
            <a:r>
              <a:rPr lang="en-US"/>
              <a:t>7. På en skala fra 1-6, der 1 er svært liten grad og 6 er svært stor grad, i hvor stor grad representerer disse skattene og avgiftene en ulempe for din bedrift?</a:t>
            </a:r>
          </a:p>
        </p:txBody>
      </p:sp>
      <p:sp>
        <p:nvSpPr>
          <p:cNvPr id="5" name="RepTitle"/>
          <p:cNvSpPr>
            <a:spLocks noGrp="1"/>
          </p:cNvSpPr>
          <p:nvPr>
            <p:ph sz="quarter" idx="14" hasCustomPrompt="1"/>
          </p:nvPr>
        </p:nvSpPr>
        <p:spPr/>
        <p:txBody>
          <a:bodyPr/>
          <a:lstStyle/>
          <a:p>
            <a:r>
              <a:rPr lang="en-US"/>
              <a:t>Undersøkelse Vestlandet 2015(3)</a:t>
            </a:r>
          </a:p>
        </p:txBody>
      </p:sp>
      <p:sp>
        <p:nvSpPr>
          <p:cNvPr id="6" name="MetaFoot"/>
          <p:cNvSpPr>
            <a:spLocks noGrp="1"/>
          </p:cNvSpPr>
          <p:nvPr>
            <p:ph sz="quarter" idx="15"/>
          </p:nvPr>
        </p:nvSpPr>
        <p:spPr/>
        <p:txBody>
          <a:bodyPr/>
          <a:lstStyle/>
          <a:p>
            <a:endParaRPr lang="en-US"/>
          </a:p>
        </p:txBody>
      </p:sp>
      <p:graphicFrame>
        <p:nvGraphicFramePr>
          <p:cNvPr id="7" name="New Table"/>
          <p:cNvGraphicFramePr>
            <a:graphicFrameLocks noGrp="1"/>
          </p:cNvGraphicFramePr>
          <p:nvPr>
            <p:ph sz="quarter" idx="10"/>
          </p:nvPr>
        </p:nvGraphicFramePr>
        <p:xfrm>
          <a:off x="468313" y="908050"/>
          <a:ext cx="8207376" cy="1463040"/>
        </p:xfrm>
        <a:graphic>
          <a:graphicData uri="http://schemas.openxmlformats.org/drawingml/2006/table">
            <a:tbl>
              <a:tblPr bandRow="1">
                <a:tableStyleId>{5C22544A-7EE6-4342-B048-85BDC9FD1C3A}</a:tableStyleId>
              </a:tblPr>
              <a:tblGrid>
                <a:gridCol w="2735792"/>
                <a:gridCol w="2735792"/>
                <a:gridCol w="2735792"/>
              </a:tblGrid>
              <a:tr h="0">
                <a:tc>
                  <a:txBody>
                    <a:bodyPr/>
                    <a:lstStyle/>
                    <a:p>
                      <a:pPr>
                        <a:defRPr sz="1000"/>
                      </a:pPr>
                      <a:r>
                        <a:rPr b="1"/>
                        <a:t>Spørsmål</a:t>
                      </a:r>
                    </a:p>
                  </a:txBody>
                  <a:tcPr>
                    <a:lnL w="0"/>
                    <a:lnR w="0"/>
                    <a:lnT w="0"/>
                    <a:lnB w="12700">
                      <a:solidFill>
                        <a:srgbClr val="B4B4B4"/>
                      </a:solidFill>
                    </a:lnB>
                    <a:solidFill>
                      <a:prstClr val="black">
                        <a:lumOff val="100000"/>
                        <a:lumOff val="100000"/>
                      </a:prstClr>
                    </a:solidFill>
                  </a:tcPr>
                </a:tc>
                <a:tc>
                  <a:txBody>
                    <a:bodyPr/>
                    <a:lstStyle/>
                    <a:p>
                      <a:pPr>
                        <a:defRPr sz="1000"/>
                      </a:pPr>
                      <a:r>
                        <a:rPr b="1"/>
                        <a:t>Gjennomsnitt</a:t>
                      </a:r>
                    </a:p>
                  </a:txBody>
                  <a:tcPr>
                    <a:lnL w="0"/>
                    <a:lnR w="0"/>
                    <a:lnT w="0"/>
                    <a:lnB w="12700">
                      <a:solidFill>
                        <a:srgbClr val="B4B4B4"/>
                      </a:solidFill>
                    </a:lnB>
                    <a:solidFill>
                      <a:prstClr val="black">
                        <a:lumOff val="100000"/>
                        <a:lumOff val="100000"/>
                      </a:prstClr>
                    </a:solidFill>
                  </a:tcPr>
                </a:tc>
                <a:tc>
                  <a:txBody>
                    <a:bodyPr/>
                    <a:lstStyle/>
                    <a:p>
                      <a:pPr>
                        <a:defRPr sz="1000"/>
                      </a:pPr>
                      <a:r>
                        <a:rPr b="1"/>
                        <a:t>N</a:t>
                      </a:r>
                    </a:p>
                  </a:txBody>
                  <a:tcPr>
                    <a:lnL w="0"/>
                    <a:lnR w="0"/>
                    <a:lnT w="0"/>
                    <a:lnB w="12700">
                      <a:solidFill>
                        <a:srgbClr val="B4B4B4"/>
                      </a:solidFill>
                    </a:lnB>
                    <a:solidFill>
                      <a:prstClr val="black">
                        <a:lumOff val="100000"/>
                        <a:lumOff val="100000"/>
                      </a:prstClr>
                    </a:solidFill>
                  </a:tcPr>
                </a:tc>
              </a:tr>
              <a:tr h="0">
                <a:tc>
                  <a:txBody>
                    <a:bodyPr/>
                    <a:lstStyle/>
                    <a:p>
                      <a:pPr>
                        <a:defRPr sz="1000"/>
                      </a:pPr>
                      <a:r>
                        <a:rPr/>
                        <a:t>Formueskatt</a:t>
                      </a:r>
                    </a:p>
                  </a:txBody>
                  <a:tcPr>
                    <a:lnL w="0"/>
                    <a:lnR w="0"/>
                    <a:lnT w="12700">
                      <a:solidFill>
                        <a:srgbClr val="B4B4B4"/>
                      </a:solidFill>
                    </a:lnT>
                    <a:lnB w="0"/>
                  </a:tcPr>
                </a:tc>
                <a:tc>
                  <a:txBody>
                    <a:bodyPr/>
                    <a:lstStyle/>
                    <a:p>
                      <a:pPr>
                        <a:defRPr sz="1000"/>
                      </a:pPr>
                      <a:r>
                        <a:rPr/>
                        <a:t>2,69</a:t>
                      </a:r>
                    </a:p>
                  </a:txBody>
                  <a:tcPr>
                    <a:lnL w="0"/>
                    <a:lnR w="0"/>
                    <a:lnT w="12700">
                      <a:solidFill>
                        <a:srgbClr val="B4B4B4"/>
                      </a:solidFill>
                    </a:lnT>
                    <a:lnB w="0"/>
                  </a:tcPr>
                </a:tc>
                <a:tc>
                  <a:txBody>
                    <a:bodyPr/>
                    <a:lstStyle/>
                    <a:p>
                      <a:pPr>
                        <a:defRPr sz="1000"/>
                      </a:pPr>
                      <a:r>
                        <a:rPr/>
                        <a:t>1486</a:t>
                      </a:r>
                    </a:p>
                  </a:txBody>
                  <a:tcPr>
                    <a:lnL w="0"/>
                    <a:lnR w="0"/>
                    <a:lnT w="12700">
                      <a:solidFill>
                        <a:srgbClr val="B4B4B4"/>
                      </a:solidFill>
                    </a:lnT>
                    <a:lnB w="0"/>
                  </a:tcPr>
                </a:tc>
              </a:tr>
              <a:tr h="0">
                <a:tc>
                  <a:txBody>
                    <a:bodyPr/>
                    <a:lstStyle/>
                    <a:p>
                      <a:pPr>
                        <a:defRPr sz="1000"/>
                      </a:pPr>
                      <a:r>
                        <a:rPr/>
                        <a:t>Selskapsskatt</a:t>
                      </a:r>
                    </a:p>
                  </a:txBody>
                  <a:tcPr>
                    <a:lnL w="0"/>
                    <a:lnR w="0"/>
                    <a:lnT w="0"/>
                    <a:lnB w="0"/>
                  </a:tcPr>
                </a:tc>
                <a:tc>
                  <a:txBody>
                    <a:bodyPr/>
                    <a:lstStyle/>
                    <a:p>
                      <a:pPr>
                        <a:defRPr sz="1000"/>
                      </a:pPr>
                      <a:r>
                        <a:rPr/>
                        <a:t>3,22</a:t>
                      </a:r>
                    </a:p>
                  </a:txBody>
                  <a:tcPr>
                    <a:lnL w="0"/>
                    <a:lnR w="0"/>
                    <a:lnT w="0"/>
                    <a:lnB w="0"/>
                  </a:tcPr>
                </a:tc>
                <a:tc>
                  <a:txBody>
                    <a:bodyPr/>
                    <a:lstStyle/>
                    <a:p>
                      <a:pPr>
                        <a:defRPr sz="1000"/>
                      </a:pPr>
                      <a:r>
                        <a:rPr/>
                        <a:t>1483</a:t>
                      </a:r>
                    </a:p>
                  </a:txBody>
                  <a:tcPr>
                    <a:lnL w="0"/>
                    <a:lnR w="0"/>
                    <a:lnT w="0"/>
                    <a:lnB w="0"/>
                  </a:tcPr>
                </a:tc>
              </a:tr>
              <a:tr h="0">
                <a:tc>
                  <a:txBody>
                    <a:bodyPr/>
                    <a:lstStyle/>
                    <a:p>
                      <a:pPr>
                        <a:defRPr sz="1000"/>
                      </a:pPr>
                      <a:r>
                        <a:rPr/>
                        <a:t>Eiendomsskatt</a:t>
                      </a:r>
                    </a:p>
                  </a:txBody>
                  <a:tcPr>
                    <a:lnL w="0"/>
                    <a:lnR w="0"/>
                    <a:lnT w="0"/>
                    <a:lnB w="0"/>
                  </a:tcPr>
                </a:tc>
                <a:tc>
                  <a:txBody>
                    <a:bodyPr/>
                    <a:lstStyle/>
                    <a:p>
                      <a:pPr>
                        <a:defRPr sz="1000"/>
                      </a:pPr>
                      <a:r>
                        <a:rPr/>
                        <a:t>2,45</a:t>
                      </a:r>
                    </a:p>
                  </a:txBody>
                  <a:tcPr>
                    <a:lnL w="0"/>
                    <a:lnR w="0"/>
                    <a:lnT w="0"/>
                    <a:lnB w="0"/>
                  </a:tcPr>
                </a:tc>
                <a:tc>
                  <a:txBody>
                    <a:bodyPr/>
                    <a:lstStyle/>
                    <a:p>
                      <a:pPr>
                        <a:defRPr sz="1000"/>
                      </a:pPr>
                      <a:r>
                        <a:rPr/>
                        <a:t>1470</a:t>
                      </a:r>
                    </a:p>
                  </a:txBody>
                  <a:tcPr>
                    <a:lnL w="0"/>
                    <a:lnR w="0"/>
                    <a:lnT w="0"/>
                    <a:lnB w="0"/>
                  </a:tcPr>
                </a:tc>
              </a:tr>
              <a:tr h="0">
                <a:tc>
                  <a:txBody>
                    <a:bodyPr/>
                    <a:lstStyle/>
                    <a:p>
                      <a:pPr>
                        <a:defRPr sz="1000"/>
                      </a:pPr>
                      <a:r>
                        <a:rPr/>
                        <a:t>Arbeidsgiveravgift</a:t>
                      </a:r>
                    </a:p>
                  </a:txBody>
                  <a:tcPr>
                    <a:lnL w="0"/>
                    <a:lnR w="0"/>
                    <a:lnT w="0"/>
                    <a:lnB w="0"/>
                  </a:tcPr>
                </a:tc>
                <a:tc>
                  <a:txBody>
                    <a:bodyPr/>
                    <a:lstStyle/>
                    <a:p>
                      <a:pPr>
                        <a:defRPr sz="1000"/>
                      </a:pPr>
                      <a:r>
                        <a:rPr/>
                        <a:t>3,64</a:t>
                      </a:r>
                    </a:p>
                  </a:txBody>
                  <a:tcPr>
                    <a:lnL w="0"/>
                    <a:lnR w="0"/>
                    <a:lnT w="0"/>
                    <a:lnB w="0"/>
                  </a:tcPr>
                </a:tc>
                <a:tc>
                  <a:txBody>
                    <a:bodyPr/>
                    <a:lstStyle/>
                    <a:p>
                      <a:pPr>
                        <a:defRPr sz="1000"/>
                      </a:pPr>
                      <a:r>
                        <a:rPr/>
                        <a:t>1494</a:t>
                      </a:r>
                    </a:p>
                  </a:txBody>
                  <a:tcPr>
                    <a:lnL w="0"/>
                    <a:lnR w="0"/>
                    <a:lnT w="0"/>
                    <a:lnB w="0"/>
                  </a:tcPr>
                </a:tc>
              </a:tr>
              <a:tr h="0">
                <a:tc>
                  <a:txBody>
                    <a:bodyPr/>
                    <a:lstStyle/>
                    <a:p>
                      <a:pPr>
                        <a:defRPr sz="1000"/>
                      </a:pPr>
                      <a:r>
                        <a:rPr/>
                        <a:t>Bompengeavgift</a:t>
                      </a:r>
                    </a:p>
                  </a:txBody>
                  <a:tcPr>
                    <a:lnL w="0"/>
                    <a:lnR w="0"/>
                    <a:lnT w="0"/>
                    <a:lnB w="0"/>
                  </a:tcPr>
                </a:tc>
                <a:tc>
                  <a:txBody>
                    <a:bodyPr/>
                    <a:lstStyle/>
                    <a:p>
                      <a:pPr>
                        <a:defRPr sz="1000"/>
                      </a:pPr>
                      <a:r>
                        <a:rPr/>
                        <a:t>2,95</a:t>
                      </a:r>
                    </a:p>
                  </a:txBody>
                  <a:tcPr>
                    <a:lnL w="0"/>
                    <a:lnR w="0"/>
                    <a:lnT w="0"/>
                    <a:lnB w="0"/>
                  </a:tcPr>
                </a:tc>
                <a:tc>
                  <a:txBody>
                    <a:bodyPr/>
                    <a:lstStyle/>
                    <a:p>
                      <a:pPr>
                        <a:defRPr sz="1000"/>
                      </a:pPr>
                      <a:r>
                        <a:rPr/>
                        <a:t>1476</a:t>
                      </a:r>
                    </a:p>
                  </a:txBody>
                  <a:tcPr>
                    <a:lnL w="0"/>
                    <a:lnR w="0"/>
                    <a:lnT w="0"/>
                    <a:lnB w="0"/>
                  </a:tcPr>
                </a:tc>
              </a:tr>
            </a:tbl>
          </a:graphicData>
        </a:graphic>
      </p:graphicFrame>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lstStyle/>
          <a:p>
            <a:r>
              <a:rPr lang="en-US"/>
              <a:t>8. Formueskatt</a:t>
            </a:r>
          </a:p>
        </p:txBody>
      </p:sp>
      <p:sp>
        <p:nvSpPr>
          <p:cNvPr id="5" name="RepTitle"/>
          <p:cNvSpPr>
            <a:spLocks noGrp="1"/>
          </p:cNvSpPr>
          <p:nvPr>
            <p:ph sz="quarter" idx="14" hasCustomPrompt="1"/>
          </p:nvPr>
        </p:nvSpPr>
        <p:spPr/>
        <p:txBody>
          <a:bodyPr/>
          <a:lstStyle/>
          <a:p>
            <a:r>
              <a:rPr lang="en-US"/>
              <a:t>Undersøkelse Vestlandet 2015(3)</a:t>
            </a:r>
          </a:p>
        </p:txBody>
      </p:sp>
      <p:graphicFrame>
        <p:nvGraphicFramePr>
          <p:cNvPr id="6" name="ChartObject"/>
          <p:cNvGraphicFramePr>
            <a:graphicFrameLocks noGrp="1"/>
          </p:cNvGraphicFramePr>
          <p:nvPr>
            <p:ph sz="quarter" idx="10"/>
            <p:extLst>
              <p:ext uri="{D42A27DB-BD31-4B8C-83A1-F6EECF244321}">
                <p14:modId xmlns:p14="http://schemas.microsoft.com/office/powerpoint/2010/main" val="234129171"/>
              </p:ext>
            </p:extLst>
          </p:nvPr>
        </p:nvGraphicFramePr>
        <p:xfrm>
          <a:off x="1" y="908050"/>
          <a:ext cx="8675688" cy="594995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lstStyle/>
          <a:p>
            <a:r>
              <a:rPr lang="en-US"/>
              <a:t>8. Formueskatt</a:t>
            </a:r>
          </a:p>
        </p:txBody>
      </p:sp>
      <p:sp>
        <p:nvSpPr>
          <p:cNvPr id="5" name="RepTitle"/>
          <p:cNvSpPr>
            <a:spLocks noGrp="1"/>
          </p:cNvSpPr>
          <p:nvPr>
            <p:ph sz="quarter" idx="14" hasCustomPrompt="1"/>
          </p:nvPr>
        </p:nvSpPr>
        <p:spPr/>
        <p:txBody>
          <a:bodyPr/>
          <a:lstStyle/>
          <a:p>
            <a:r>
              <a:rPr lang="en-US"/>
              <a:t>Undersøkelse Vestlandet 2015(3)</a:t>
            </a:r>
          </a:p>
        </p:txBody>
      </p:sp>
      <p:sp>
        <p:nvSpPr>
          <p:cNvPr id="6" name="MetaFoot"/>
          <p:cNvSpPr>
            <a:spLocks noGrp="1"/>
          </p:cNvSpPr>
          <p:nvPr>
            <p:ph sz="quarter" idx="15"/>
          </p:nvPr>
        </p:nvSpPr>
        <p:spPr/>
        <p:txBody>
          <a:bodyPr/>
          <a:lstStyle/>
          <a:p>
            <a:endParaRPr lang="en-US"/>
          </a:p>
        </p:txBody>
      </p:sp>
      <p:graphicFrame>
        <p:nvGraphicFramePr>
          <p:cNvPr id="7" name="New Table"/>
          <p:cNvGraphicFramePr>
            <a:graphicFrameLocks noGrp="1"/>
          </p:cNvGraphicFramePr>
          <p:nvPr>
            <p:ph sz="quarter" idx="10"/>
          </p:nvPr>
        </p:nvGraphicFramePr>
        <p:xfrm>
          <a:off x="468313" y="908050"/>
          <a:ext cx="8207376" cy="1463040"/>
        </p:xfrm>
        <a:graphic>
          <a:graphicData uri="http://schemas.openxmlformats.org/drawingml/2006/table">
            <a:tbl>
              <a:tblPr bandRow="1">
                <a:tableStyleId>{5C22544A-7EE6-4342-B048-85BDC9FD1C3A}</a:tableStyleId>
              </a:tblPr>
              <a:tblGrid>
                <a:gridCol w="1025922"/>
                <a:gridCol w="1025922"/>
                <a:gridCol w="1025922"/>
                <a:gridCol w="1025922"/>
                <a:gridCol w="1025922"/>
                <a:gridCol w="1025922"/>
                <a:gridCol w="1025922"/>
                <a:gridCol w="1025922"/>
              </a:tblGrid>
              <a:tr h="0">
                <a:tc>
                  <a:txBody>
                    <a:bodyPr/>
                    <a:lstStyle/>
                    <a:p>
                      <a:pPr>
                        <a:defRPr sz="1000"/>
                      </a:pPr>
                      <a:endParaRPr/>
                    </a:p>
                  </a:txBody>
                  <a:tcPr>
                    <a:lnL w="0"/>
                    <a:lnR w="0"/>
                    <a:lnT w="0"/>
                    <a:lnB w="12700">
                      <a:solidFill>
                        <a:srgbClr val="B4B4B4"/>
                      </a:solidFill>
                    </a:lnB>
                    <a:solidFill>
                      <a:prstClr val="black">
                        <a:lumOff val="100000"/>
                        <a:lumOff val="100000"/>
                      </a:prstClr>
                    </a:solidFill>
                  </a:tcPr>
                </a:tc>
                <a:tc>
                  <a:txBody>
                    <a:bodyPr/>
                    <a:lstStyle/>
                    <a:p>
                      <a:pPr>
                        <a:defRPr sz="1000"/>
                      </a:pPr>
                      <a:r>
                        <a:rPr b="1"/>
                        <a:t>1</a:t>
                      </a:r>
                    </a:p>
                  </a:txBody>
                  <a:tcPr>
                    <a:lnL w="0"/>
                    <a:lnR w="0"/>
                    <a:lnT w="0"/>
                    <a:lnB w="12700">
                      <a:solidFill>
                        <a:srgbClr val="B4B4B4"/>
                      </a:solidFill>
                    </a:lnB>
                    <a:solidFill>
                      <a:prstClr val="black">
                        <a:lumOff val="100000"/>
                        <a:lumOff val="100000"/>
                      </a:prstClr>
                    </a:solidFill>
                  </a:tcPr>
                </a:tc>
                <a:tc>
                  <a:txBody>
                    <a:bodyPr/>
                    <a:lstStyle/>
                    <a:p>
                      <a:pPr>
                        <a:defRPr sz="1000"/>
                      </a:pPr>
                      <a:r>
                        <a:rPr b="1"/>
                        <a:t>2</a:t>
                      </a:r>
                    </a:p>
                  </a:txBody>
                  <a:tcPr>
                    <a:lnL w="0"/>
                    <a:lnR w="0"/>
                    <a:lnT w="0"/>
                    <a:lnB w="12700">
                      <a:solidFill>
                        <a:srgbClr val="B4B4B4"/>
                      </a:solidFill>
                    </a:lnB>
                    <a:solidFill>
                      <a:prstClr val="black">
                        <a:lumOff val="100000"/>
                        <a:lumOff val="100000"/>
                      </a:prstClr>
                    </a:solidFill>
                  </a:tcPr>
                </a:tc>
                <a:tc>
                  <a:txBody>
                    <a:bodyPr/>
                    <a:lstStyle/>
                    <a:p>
                      <a:pPr>
                        <a:defRPr sz="1000"/>
                      </a:pPr>
                      <a:r>
                        <a:rPr b="1"/>
                        <a:t>3</a:t>
                      </a:r>
                    </a:p>
                  </a:txBody>
                  <a:tcPr>
                    <a:lnL w="0"/>
                    <a:lnR w="0"/>
                    <a:lnT w="0"/>
                    <a:lnB w="12700">
                      <a:solidFill>
                        <a:srgbClr val="B4B4B4"/>
                      </a:solidFill>
                    </a:lnB>
                    <a:solidFill>
                      <a:prstClr val="black">
                        <a:lumOff val="100000"/>
                        <a:lumOff val="100000"/>
                      </a:prstClr>
                    </a:solidFill>
                  </a:tcPr>
                </a:tc>
                <a:tc>
                  <a:txBody>
                    <a:bodyPr/>
                    <a:lstStyle/>
                    <a:p>
                      <a:pPr>
                        <a:defRPr sz="1000"/>
                      </a:pPr>
                      <a:r>
                        <a:rPr b="1"/>
                        <a:t>4</a:t>
                      </a:r>
                    </a:p>
                  </a:txBody>
                  <a:tcPr>
                    <a:lnL w="0"/>
                    <a:lnR w="0"/>
                    <a:lnT w="0"/>
                    <a:lnB w="12700">
                      <a:solidFill>
                        <a:srgbClr val="B4B4B4"/>
                      </a:solidFill>
                    </a:lnB>
                    <a:solidFill>
                      <a:prstClr val="black">
                        <a:lumOff val="100000"/>
                        <a:lumOff val="100000"/>
                      </a:prstClr>
                    </a:solidFill>
                  </a:tcPr>
                </a:tc>
                <a:tc>
                  <a:txBody>
                    <a:bodyPr/>
                    <a:lstStyle/>
                    <a:p>
                      <a:pPr>
                        <a:defRPr sz="1000"/>
                      </a:pPr>
                      <a:r>
                        <a:rPr b="1"/>
                        <a:t>5</a:t>
                      </a:r>
                    </a:p>
                  </a:txBody>
                  <a:tcPr>
                    <a:lnL w="0"/>
                    <a:lnR w="0"/>
                    <a:lnT w="0"/>
                    <a:lnB w="12700">
                      <a:solidFill>
                        <a:srgbClr val="B4B4B4"/>
                      </a:solidFill>
                    </a:lnB>
                    <a:solidFill>
                      <a:prstClr val="black">
                        <a:lumOff val="100000"/>
                        <a:lumOff val="100000"/>
                      </a:prstClr>
                    </a:solidFill>
                  </a:tcPr>
                </a:tc>
                <a:tc>
                  <a:txBody>
                    <a:bodyPr/>
                    <a:lstStyle/>
                    <a:p>
                      <a:pPr>
                        <a:defRPr sz="1000"/>
                      </a:pPr>
                      <a:r>
                        <a:rPr b="1"/>
                        <a:t>6</a:t>
                      </a:r>
                    </a:p>
                  </a:txBody>
                  <a:tcPr>
                    <a:lnL w="0"/>
                    <a:lnR w="0"/>
                    <a:lnT w="0"/>
                    <a:lnB w="12700">
                      <a:solidFill>
                        <a:srgbClr val="B4B4B4"/>
                      </a:solidFill>
                    </a:lnB>
                    <a:solidFill>
                      <a:prstClr val="black">
                        <a:lumOff val="100000"/>
                        <a:lumOff val="100000"/>
                      </a:prstClr>
                    </a:solidFill>
                  </a:tcPr>
                </a:tc>
                <a:tc>
                  <a:txBody>
                    <a:bodyPr/>
                    <a:lstStyle/>
                    <a:p>
                      <a:pPr>
                        <a:defRPr sz="1000"/>
                      </a:pPr>
                      <a:r>
                        <a:rPr b="1"/>
                        <a:t>N</a:t>
                      </a:r>
                    </a:p>
                  </a:txBody>
                  <a:tcPr>
                    <a:lnL w="0"/>
                    <a:lnR w="0"/>
                    <a:lnT w="0"/>
                    <a:lnB w="12700">
                      <a:solidFill>
                        <a:srgbClr val="B4B4B4"/>
                      </a:solidFill>
                    </a:lnB>
                    <a:solidFill>
                      <a:prstClr val="black">
                        <a:lumOff val="100000"/>
                        <a:lumOff val="100000"/>
                      </a:prstClr>
                    </a:solidFill>
                  </a:tcPr>
                </a:tc>
              </a:tr>
              <a:tr h="0">
                <a:tc>
                  <a:txBody>
                    <a:bodyPr/>
                    <a:lstStyle/>
                    <a:p>
                      <a:pPr>
                        <a:defRPr sz="1000"/>
                      </a:pPr>
                      <a:r>
                        <a:rPr b="1"/>
                        <a:t>Formueskatt</a:t>
                      </a:r>
                    </a:p>
                  </a:txBody>
                  <a:tcPr>
                    <a:lnL w="0"/>
                    <a:lnR w="0"/>
                    <a:lnT w="12700">
                      <a:solidFill>
                        <a:srgbClr val="B4B4B4"/>
                      </a:solidFill>
                    </a:lnT>
                    <a:lnB w="0"/>
                  </a:tcPr>
                </a:tc>
                <a:tc>
                  <a:txBody>
                    <a:bodyPr/>
                    <a:lstStyle/>
                    <a:p>
                      <a:pPr>
                        <a:defRPr sz="1000"/>
                      </a:pPr>
                      <a:r>
                        <a:rPr/>
                        <a:t>38,2%</a:t>
                      </a:r>
                    </a:p>
                  </a:txBody>
                  <a:tcPr>
                    <a:lnL w="0"/>
                    <a:lnR w="0"/>
                    <a:lnT w="12700">
                      <a:solidFill>
                        <a:srgbClr val="B4B4B4"/>
                      </a:solidFill>
                    </a:lnT>
                    <a:lnB w="0"/>
                  </a:tcPr>
                </a:tc>
                <a:tc>
                  <a:txBody>
                    <a:bodyPr/>
                    <a:lstStyle/>
                    <a:p>
                      <a:pPr>
                        <a:defRPr sz="1000"/>
                      </a:pPr>
                      <a:r>
                        <a:rPr/>
                        <a:t>15,9%</a:t>
                      </a:r>
                    </a:p>
                  </a:txBody>
                  <a:tcPr>
                    <a:lnL w="0"/>
                    <a:lnR w="0"/>
                    <a:lnT w="12700">
                      <a:solidFill>
                        <a:srgbClr val="B4B4B4"/>
                      </a:solidFill>
                    </a:lnT>
                    <a:lnB w="0"/>
                  </a:tcPr>
                </a:tc>
                <a:tc>
                  <a:txBody>
                    <a:bodyPr/>
                    <a:lstStyle/>
                    <a:p>
                      <a:pPr>
                        <a:defRPr sz="1000"/>
                      </a:pPr>
                      <a:r>
                        <a:rPr/>
                        <a:t>15,4%</a:t>
                      </a:r>
                    </a:p>
                  </a:txBody>
                  <a:tcPr>
                    <a:lnL w="0"/>
                    <a:lnR w="0"/>
                    <a:lnT w="12700">
                      <a:solidFill>
                        <a:srgbClr val="B4B4B4"/>
                      </a:solidFill>
                    </a:lnT>
                    <a:lnB w="0"/>
                  </a:tcPr>
                </a:tc>
                <a:tc>
                  <a:txBody>
                    <a:bodyPr/>
                    <a:lstStyle/>
                    <a:p>
                      <a:pPr>
                        <a:defRPr sz="1000"/>
                      </a:pPr>
                      <a:r>
                        <a:rPr/>
                        <a:t>10,0%</a:t>
                      </a:r>
                    </a:p>
                  </a:txBody>
                  <a:tcPr>
                    <a:lnL w="0"/>
                    <a:lnR w="0"/>
                    <a:lnT w="12700">
                      <a:solidFill>
                        <a:srgbClr val="B4B4B4"/>
                      </a:solidFill>
                    </a:lnT>
                    <a:lnB w="0"/>
                  </a:tcPr>
                </a:tc>
                <a:tc>
                  <a:txBody>
                    <a:bodyPr/>
                    <a:lstStyle/>
                    <a:p>
                      <a:pPr>
                        <a:defRPr sz="1000"/>
                      </a:pPr>
                      <a:r>
                        <a:rPr/>
                        <a:t>9,7%</a:t>
                      </a:r>
                    </a:p>
                  </a:txBody>
                  <a:tcPr>
                    <a:lnL w="0"/>
                    <a:lnR w="0"/>
                    <a:lnT w="12700">
                      <a:solidFill>
                        <a:srgbClr val="B4B4B4"/>
                      </a:solidFill>
                    </a:lnT>
                    <a:lnB w="0"/>
                  </a:tcPr>
                </a:tc>
                <a:tc>
                  <a:txBody>
                    <a:bodyPr/>
                    <a:lstStyle/>
                    <a:p>
                      <a:pPr>
                        <a:defRPr sz="1000"/>
                      </a:pPr>
                      <a:r>
                        <a:rPr/>
                        <a:t>10,8%</a:t>
                      </a:r>
                    </a:p>
                  </a:txBody>
                  <a:tcPr>
                    <a:lnL w="0"/>
                    <a:lnR w="0"/>
                    <a:lnT w="12700">
                      <a:solidFill>
                        <a:srgbClr val="B4B4B4"/>
                      </a:solidFill>
                    </a:lnT>
                    <a:lnB w="0"/>
                  </a:tcPr>
                </a:tc>
                <a:tc>
                  <a:txBody>
                    <a:bodyPr/>
                    <a:lstStyle/>
                    <a:p>
                      <a:pPr>
                        <a:defRPr sz="1000"/>
                      </a:pPr>
                      <a:r>
                        <a:rPr/>
                        <a:t>1486</a:t>
                      </a:r>
                    </a:p>
                  </a:txBody>
                  <a:tcPr>
                    <a:lnL w="0"/>
                    <a:lnR w="0"/>
                    <a:lnT w="12700">
                      <a:solidFill>
                        <a:srgbClr val="B4B4B4"/>
                      </a:solidFill>
                    </a:lnT>
                    <a:lnB w="0"/>
                  </a:tcPr>
                </a:tc>
              </a:tr>
              <a:tr h="0">
                <a:tc>
                  <a:txBody>
                    <a:bodyPr/>
                    <a:lstStyle/>
                    <a:p>
                      <a:pPr>
                        <a:defRPr sz="1000"/>
                      </a:pPr>
                      <a:r>
                        <a:rPr b="1"/>
                        <a:t>Bergen </a:t>
                      </a:r>
                    </a:p>
                  </a:txBody>
                  <a:tcPr>
                    <a:lnL w="0"/>
                    <a:lnR w="0"/>
                    <a:lnT w="0"/>
                    <a:lnB w="0"/>
                  </a:tcPr>
                </a:tc>
                <a:tc>
                  <a:txBody>
                    <a:bodyPr/>
                    <a:lstStyle/>
                    <a:p>
                      <a:pPr>
                        <a:defRPr sz="1000"/>
                      </a:pPr>
                      <a:r>
                        <a:rPr/>
                        <a:t>38,2%</a:t>
                      </a:r>
                    </a:p>
                  </a:txBody>
                  <a:tcPr>
                    <a:lnL w="0"/>
                    <a:lnR w="0"/>
                    <a:lnT w="0"/>
                    <a:lnB w="0"/>
                  </a:tcPr>
                </a:tc>
                <a:tc>
                  <a:txBody>
                    <a:bodyPr/>
                    <a:lstStyle/>
                    <a:p>
                      <a:pPr>
                        <a:defRPr sz="1000"/>
                      </a:pPr>
                      <a:r>
                        <a:rPr/>
                        <a:t>14,5%</a:t>
                      </a:r>
                    </a:p>
                  </a:txBody>
                  <a:tcPr>
                    <a:lnL w="0"/>
                    <a:lnR w="0"/>
                    <a:lnT w="0"/>
                    <a:lnB w="0"/>
                  </a:tcPr>
                </a:tc>
                <a:tc>
                  <a:txBody>
                    <a:bodyPr/>
                    <a:lstStyle/>
                    <a:p>
                      <a:pPr>
                        <a:defRPr sz="1000"/>
                      </a:pPr>
                      <a:r>
                        <a:rPr/>
                        <a:t>16,1%</a:t>
                      </a:r>
                    </a:p>
                  </a:txBody>
                  <a:tcPr>
                    <a:lnL w="0"/>
                    <a:lnR w="0"/>
                    <a:lnT w="0"/>
                    <a:lnB w="0"/>
                  </a:tcPr>
                </a:tc>
                <a:tc>
                  <a:txBody>
                    <a:bodyPr/>
                    <a:lstStyle/>
                    <a:p>
                      <a:pPr>
                        <a:defRPr sz="1000"/>
                      </a:pPr>
                      <a:r>
                        <a:rPr/>
                        <a:t>10,7%</a:t>
                      </a:r>
                    </a:p>
                  </a:txBody>
                  <a:tcPr>
                    <a:lnL w="0"/>
                    <a:lnR w="0"/>
                    <a:lnT w="0"/>
                    <a:lnB w="0"/>
                  </a:tcPr>
                </a:tc>
                <a:tc>
                  <a:txBody>
                    <a:bodyPr/>
                    <a:lstStyle/>
                    <a:p>
                      <a:pPr>
                        <a:defRPr sz="1000"/>
                      </a:pPr>
                      <a:r>
                        <a:rPr/>
                        <a:t>9,3%</a:t>
                      </a:r>
                    </a:p>
                  </a:txBody>
                  <a:tcPr>
                    <a:lnL w="0"/>
                    <a:lnR w="0"/>
                    <a:lnT w="0"/>
                    <a:lnB w="0"/>
                  </a:tcPr>
                </a:tc>
                <a:tc>
                  <a:txBody>
                    <a:bodyPr/>
                    <a:lstStyle/>
                    <a:p>
                      <a:pPr>
                        <a:defRPr sz="1000"/>
                      </a:pPr>
                      <a:r>
                        <a:rPr/>
                        <a:t>11,2%</a:t>
                      </a:r>
                    </a:p>
                  </a:txBody>
                  <a:tcPr>
                    <a:lnL w="0"/>
                    <a:lnR w="0"/>
                    <a:lnT w="0"/>
                    <a:lnB w="0"/>
                  </a:tcPr>
                </a:tc>
                <a:tc>
                  <a:txBody>
                    <a:bodyPr/>
                    <a:lstStyle/>
                    <a:p>
                      <a:pPr>
                        <a:defRPr sz="1000"/>
                      </a:pPr>
                      <a:r>
                        <a:rPr/>
                        <a:t>571</a:t>
                      </a:r>
                    </a:p>
                  </a:txBody>
                  <a:tcPr>
                    <a:lnL w="0"/>
                    <a:lnR w="0"/>
                    <a:lnT w="0"/>
                    <a:lnB w="0"/>
                  </a:tcPr>
                </a:tc>
              </a:tr>
              <a:tr h="0">
                <a:tc>
                  <a:txBody>
                    <a:bodyPr/>
                    <a:lstStyle/>
                    <a:p>
                      <a:pPr>
                        <a:defRPr sz="1000"/>
                      </a:pPr>
                      <a:r>
                        <a:rPr b="1"/>
                        <a:t>Haugesund</a:t>
                      </a:r>
                    </a:p>
                  </a:txBody>
                  <a:tcPr>
                    <a:lnL w="0"/>
                    <a:lnR w="0"/>
                    <a:lnT w="0"/>
                    <a:lnB w="0"/>
                  </a:tcPr>
                </a:tc>
                <a:tc>
                  <a:txBody>
                    <a:bodyPr/>
                    <a:lstStyle/>
                    <a:p>
                      <a:pPr>
                        <a:defRPr sz="1000"/>
                      </a:pPr>
                      <a:r>
                        <a:rPr/>
                        <a:t>33,1%</a:t>
                      </a:r>
                    </a:p>
                  </a:txBody>
                  <a:tcPr>
                    <a:lnL w="0"/>
                    <a:lnR w="0"/>
                    <a:lnT w="0"/>
                    <a:lnB w="0"/>
                  </a:tcPr>
                </a:tc>
                <a:tc>
                  <a:txBody>
                    <a:bodyPr/>
                    <a:lstStyle/>
                    <a:p>
                      <a:pPr>
                        <a:defRPr sz="1000"/>
                      </a:pPr>
                      <a:r>
                        <a:rPr/>
                        <a:t>20,8%</a:t>
                      </a:r>
                    </a:p>
                  </a:txBody>
                  <a:tcPr>
                    <a:lnL w="0"/>
                    <a:lnR w="0"/>
                    <a:lnT w="0"/>
                    <a:lnB w="0"/>
                  </a:tcPr>
                </a:tc>
                <a:tc>
                  <a:txBody>
                    <a:bodyPr/>
                    <a:lstStyle/>
                    <a:p>
                      <a:pPr>
                        <a:defRPr sz="1000"/>
                      </a:pPr>
                      <a:r>
                        <a:rPr/>
                        <a:t>16,2%</a:t>
                      </a:r>
                    </a:p>
                  </a:txBody>
                  <a:tcPr>
                    <a:lnL w="0"/>
                    <a:lnR w="0"/>
                    <a:lnT w="0"/>
                    <a:lnB w="0"/>
                  </a:tcPr>
                </a:tc>
                <a:tc>
                  <a:txBody>
                    <a:bodyPr/>
                    <a:lstStyle/>
                    <a:p>
                      <a:pPr>
                        <a:defRPr sz="1000"/>
                      </a:pPr>
                      <a:r>
                        <a:rPr/>
                        <a:t>8,5%</a:t>
                      </a:r>
                    </a:p>
                  </a:txBody>
                  <a:tcPr>
                    <a:lnL w="0"/>
                    <a:lnR w="0"/>
                    <a:lnT w="0"/>
                    <a:lnB w="0"/>
                  </a:tcPr>
                </a:tc>
                <a:tc>
                  <a:txBody>
                    <a:bodyPr/>
                    <a:lstStyle/>
                    <a:p>
                      <a:pPr>
                        <a:defRPr sz="1000"/>
                      </a:pPr>
                      <a:r>
                        <a:rPr/>
                        <a:t>12,3%</a:t>
                      </a:r>
                    </a:p>
                  </a:txBody>
                  <a:tcPr>
                    <a:lnL w="0"/>
                    <a:lnR w="0"/>
                    <a:lnT w="0"/>
                    <a:lnB w="0"/>
                  </a:tcPr>
                </a:tc>
                <a:tc>
                  <a:txBody>
                    <a:bodyPr/>
                    <a:lstStyle/>
                    <a:p>
                      <a:pPr>
                        <a:defRPr sz="1000"/>
                      </a:pPr>
                      <a:r>
                        <a:rPr/>
                        <a:t>9,2%</a:t>
                      </a:r>
                    </a:p>
                  </a:txBody>
                  <a:tcPr>
                    <a:lnL w="0"/>
                    <a:lnR w="0"/>
                    <a:lnT w="0"/>
                    <a:lnB w="0"/>
                  </a:tcPr>
                </a:tc>
                <a:tc>
                  <a:txBody>
                    <a:bodyPr/>
                    <a:lstStyle/>
                    <a:p>
                      <a:pPr>
                        <a:defRPr sz="1000"/>
                      </a:pPr>
                      <a:r>
                        <a:rPr/>
                        <a:t>130</a:t>
                      </a:r>
                    </a:p>
                  </a:txBody>
                  <a:tcPr>
                    <a:lnL w="0"/>
                    <a:lnR w="0"/>
                    <a:lnT w="0"/>
                    <a:lnB w="0"/>
                  </a:tcPr>
                </a:tc>
              </a:tr>
              <a:tr h="0">
                <a:tc>
                  <a:txBody>
                    <a:bodyPr/>
                    <a:lstStyle/>
                    <a:p>
                      <a:pPr>
                        <a:defRPr sz="1000"/>
                      </a:pPr>
                      <a:r>
                        <a:rPr b="1"/>
                        <a:t>Stavanger</a:t>
                      </a:r>
                    </a:p>
                  </a:txBody>
                  <a:tcPr>
                    <a:lnL w="0"/>
                    <a:lnR w="0"/>
                    <a:lnT w="0"/>
                    <a:lnB w="0"/>
                  </a:tcPr>
                </a:tc>
                <a:tc>
                  <a:txBody>
                    <a:bodyPr/>
                    <a:lstStyle/>
                    <a:p>
                      <a:pPr>
                        <a:defRPr sz="1000"/>
                      </a:pPr>
                      <a:r>
                        <a:rPr/>
                        <a:t>38,3%</a:t>
                      </a:r>
                    </a:p>
                  </a:txBody>
                  <a:tcPr>
                    <a:lnL w="0"/>
                    <a:lnR w="0"/>
                    <a:lnT w="0"/>
                    <a:lnB w="0"/>
                  </a:tcPr>
                </a:tc>
                <a:tc>
                  <a:txBody>
                    <a:bodyPr/>
                    <a:lstStyle/>
                    <a:p>
                      <a:pPr>
                        <a:defRPr sz="1000"/>
                      </a:pPr>
                      <a:r>
                        <a:rPr/>
                        <a:t>16,6%</a:t>
                      </a:r>
                    </a:p>
                  </a:txBody>
                  <a:tcPr>
                    <a:lnL w="0"/>
                    <a:lnR w="0"/>
                    <a:lnT w="0"/>
                    <a:lnB w="0"/>
                  </a:tcPr>
                </a:tc>
                <a:tc>
                  <a:txBody>
                    <a:bodyPr/>
                    <a:lstStyle/>
                    <a:p>
                      <a:pPr>
                        <a:defRPr sz="1000"/>
                      </a:pPr>
                      <a:r>
                        <a:rPr/>
                        <a:t>15,7%</a:t>
                      </a:r>
                    </a:p>
                  </a:txBody>
                  <a:tcPr>
                    <a:lnL w="0"/>
                    <a:lnR w="0"/>
                    <a:lnT w="0"/>
                    <a:lnB w="0"/>
                  </a:tcPr>
                </a:tc>
                <a:tc>
                  <a:txBody>
                    <a:bodyPr/>
                    <a:lstStyle/>
                    <a:p>
                      <a:pPr>
                        <a:defRPr sz="1000"/>
                      </a:pPr>
                      <a:r>
                        <a:rPr/>
                        <a:t>10,0%</a:t>
                      </a:r>
                    </a:p>
                  </a:txBody>
                  <a:tcPr>
                    <a:lnL w="0"/>
                    <a:lnR w="0"/>
                    <a:lnT w="0"/>
                    <a:lnB w="0"/>
                  </a:tcPr>
                </a:tc>
                <a:tc>
                  <a:txBody>
                    <a:bodyPr/>
                    <a:lstStyle/>
                    <a:p>
                      <a:pPr>
                        <a:defRPr sz="1000"/>
                      </a:pPr>
                      <a:r>
                        <a:rPr/>
                        <a:t>9,7%</a:t>
                      </a:r>
                    </a:p>
                  </a:txBody>
                  <a:tcPr>
                    <a:lnL w="0"/>
                    <a:lnR w="0"/>
                    <a:lnT w="0"/>
                    <a:lnB w="0"/>
                  </a:tcPr>
                </a:tc>
                <a:tc>
                  <a:txBody>
                    <a:bodyPr/>
                    <a:lstStyle/>
                    <a:p>
                      <a:pPr>
                        <a:defRPr sz="1000"/>
                      </a:pPr>
                      <a:r>
                        <a:rPr/>
                        <a:t>9,7%</a:t>
                      </a:r>
                    </a:p>
                  </a:txBody>
                  <a:tcPr>
                    <a:lnL w="0"/>
                    <a:lnR w="0"/>
                    <a:lnT w="0"/>
                    <a:lnB w="0"/>
                  </a:tcPr>
                </a:tc>
                <a:tc>
                  <a:txBody>
                    <a:bodyPr/>
                    <a:lstStyle/>
                    <a:p>
                      <a:pPr>
                        <a:defRPr sz="1000"/>
                      </a:pPr>
                      <a:r>
                        <a:rPr/>
                        <a:t>661</a:t>
                      </a:r>
                    </a:p>
                  </a:txBody>
                  <a:tcPr>
                    <a:lnL w="0"/>
                    <a:lnR w="0"/>
                    <a:lnT w="0"/>
                    <a:lnB w="0"/>
                  </a:tcPr>
                </a:tc>
              </a:tr>
              <a:tr h="0">
                <a:tc>
                  <a:txBody>
                    <a:bodyPr/>
                    <a:lstStyle/>
                    <a:p>
                      <a:pPr>
                        <a:defRPr sz="1000"/>
                      </a:pPr>
                      <a:r>
                        <a:rPr b="1"/>
                        <a:t>Stord</a:t>
                      </a:r>
                    </a:p>
                  </a:txBody>
                  <a:tcPr>
                    <a:lnL w="0"/>
                    <a:lnR w="0"/>
                    <a:lnT w="0"/>
                    <a:lnB w="0"/>
                  </a:tcPr>
                </a:tc>
                <a:tc>
                  <a:txBody>
                    <a:bodyPr/>
                    <a:lstStyle/>
                    <a:p>
                      <a:pPr>
                        <a:defRPr sz="1000"/>
                      </a:pPr>
                      <a:r>
                        <a:rPr/>
                        <a:t>39,0%</a:t>
                      </a:r>
                    </a:p>
                  </a:txBody>
                  <a:tcPr>
                    <a:lnL w="0"/>
                    <a:lnR w="0"/>
                    <a:lnT w="0"/>
                    <a:lnB w="0"/>
                  </a:tcPr>
                </a:tc>
                <a:tc>
                  <a:txBody>
                    <a:bodyPr/>
                    <a:lstStyle/>
                    <a:p>
                      <a:pPr>
                        <a:defRPr sz="1000"/>
                      </a:pPr>
                      <a:r>
                        <a:rPr/>
                        <a:t>24,4%</a:t>
                      </a:r>
                    </a:p>
                  </a:txBody>
                  <a:tcPr>
                    <a:lnL w="0"/>
                    <a:lnR w="0"/>
                    <a:lnT w="0"/>
                    <a:lnB w="0"/>
                  </a:tcPr>
                </a:tc>
                <a:tc>
                  <a:txBody>
                    <a:bodyPr/>
                    <a:lstStyle/>
                    <a:p>
                      <a:pPr>
                        <a:defRPr sz="1000"/>
                      </a:pPr>
                      <a:r>
                        <a:rPr/>
                        <a:t>14,6%</a:t>
                      </a:r>
                    </a:p>
                  </a:txBody>
                  <a:tcPr>
                    <a:lnL w="0"/>
                    <a:lnR w="0"/>
                    <a:lnT w="0"/>
                    <a:lnB w="0"/>
                  </a:tcPr>
                </a:tc>
                <a:tc>
                  <a:txBody>
                    <a:bodyPr/>
                    <a:lstStyle/>
                    <a:p>
                      <a:pPr>
                        <a:defRPr sz="1000"/>
                      </a:pPr>
                      <a:r>
                        <a:rPr/>
                        <a:t>9,8%</a:t>
                      </a:r>
                    </a:p>
                  </a:txBody>
                  <a:tcPr>
                    <a:lnL w="0"/>
                    <a:lnR w="0"/>
                    <a:lnT w="0"/>
                    <a:lnB w="0"/>
                  </a:tcPr>
                </a:tc>
                <a:tc>
                  <a:txBody>
                    <a:bodyPr/>
                    <a:lstStyle/>
                    <a:p>
                      <a:pPr>
                        <a:defRPr sz="1000"/>
                      </a:pPr>
                      <a:r>
                        <a:rPr/>
                        <a:t>9,8%</a:t>
                      </a:r>
                    </a:p>
                  </a:txBody>
                  <a:tcPr>
                    <a:lnL w="0"/>
                    <a:lnR w="0"/>
                    <a:lnT w="0"/>
                    <a:lnB w="0"/>
                  </a:tcPr>
                </a:tc>
                <a:tc>
                  <a:txBody>
                    <a:bodyPr/>
                    <a:lstStyle/>
                    <a:p>
                      <a:pPr>
                        <a:defRPr sz="1000"/>
                      </a:pPr>
                      <a:r>
                        <a:rPr/>
                        <a:t>2,4%</a:t>
                      </a:r>
                    </a:p>
                  </a:txBody>
                  <a:tcPr>
                    <a:lnL w="0"/>
                    <a:lnR w="0"/>
                    <a:lnT w="0"/>
                    <a:lnB w="0"/>
                  </a:tcPr>
                </a:tc>
                <a:tc>
                  <a:txBody>
                    <a:bodyPr/>
                    <a:lstStyle/>
                    <a:p>
                      <a:pPr>
                        <a:defRPr sz="1000"/>
                      </a:pPr>
                      <a:r>
                        <a:rPr/>
                        <a:t>41</a:t>
                      </a:r>
                    </a:p>
                  </a:txBody>
                  <a:tcPr>
                    <a:lnL w="0"/>
                    <a:lnR w="0"/>
                    <a:lnT w="0"/>
                    <a:lnB w="0"/>
                  </a:tcPr>
                </a:tc>
              </a:tr>
            </a:tbl>
          </a:graphicData>
        </a:graphic>
      </p:graphicFrame>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lstStyle/>
          <a:p>
            <a:r>
              <a:rPr lang="en-US"/>
              <a:t>9. Selskapsskatt</a:t>
            </a:r>
          </a:p>
        </p:txBody>
      </p:sp>
      <p:sp>
        <p:nvSpPr>
          <p:cNvPr id="5" name="RepTitle"/>
          <p:cNvSpPr>
            <a:spLocks noGrp="1"/>
          </p:cNvSpPr>
          <p:nvPr>
            <p:ph sz="quarter" idx="14" hasCustomPrompt="1"/>
          </p:nvPr>
        </p:nvSpPr>
        <p:spPr/>
        <p:txBody>
          <a:bodyPr/>
          <a:lstStyle/>
          <a:p>
            <a:r>
              <a:rPr lang="en-US"/>
              <a:t>Undersøkelse Vestlandet 2015(3)</a:t>
            </a:r>
          </a:p>
        </p:txBody>
      </p:sp>
      <p:graphicFrame>
        <p:nvGraphicFramePr>
          <p:cNvPr id="6" name="ChartObject"/>
          <p:cNvGraphicFramePr>
            <a:graphicFrameLocks noGrp="1"/>
          </p:cNvGraphicFramePr>
          <p:nvPr>
            <p:ph sz="quarter" idx="10"/>
            <p:extLst>
              <p:ext uri="{D42A27DB-BD31-4B8C-83A1-F6EECF244321}">
                <p14:modId xmlns:p14="http://schemas.microsoft.com/office/powerpoint/2010/main" val="1006510046"/>
              </p:ext>
            </p:extLst>
          </p:nvPr>
        </p:nvGraphicFramePr>
        <p:xfrm>
          <a:off x="1" y="908050"/>
          <a:ext cx="8675688" cy="594995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lstStyle/>
          <a:p>
            <a:r>
              <a:rPr lang="en-US"/>
              <a:t>9. Selskapsskatt</a:t>
            </a:r>
          </a:p>
        </p:txBody>
      </p:sp>
      <p:sp>
        <p:nvSpPr>
          <p:cNvPr id="5" name="RepTitle"/>
          <p:cNvSpPr>
            <a:spLocks noGrp="1"/>
          </p:cNvSpPr>
          <p:nvPr>
            <p:ph sz="quarter" idx="14" hasCustomPrompt="1"/>
          </p:nvPr>
        </p:nvSpPr>
        <p:spPr/>
        <p:txBody>
          <a:bodyPr/>
          <a:lstStyle/>
          <a:p>
            <a:r>
              <a:rPr lang="en-US"/>
              <a:t>Undersøkelse Vestlandet 2015(3)</a:t>
            </a:r>
          </a:p>
        </p:txBody>
      </p:sp>
      <p:sp>
        <p:nvSpPr>
          <p:cNvPr id="6" name="MetaFoot"/>
          <p:cNvSpPr>
            <a:spLocks noGrp="1"/>
          </p:cNvSpPr>
          <p:nvPr>
            <p:ph sz="quarter" idx="15"/>
          </p:nvPr>
        </p:nvSpPr>
        <p:spPr/>
        <p:txBody>
          <a:bodyPr/>
          <a:lstStyle/>
          <a:p>
            <a:endParaRPr lang="en-US"/>
          </a:p>
        </p:txBody>
      </p:sp>
      <p:graphicFrame>
        <p:nvGraphicFramePr>
          <p:cNvPr id="7" name="New Table"/>
          <p:cNvGraphicFramePr>
            <a:graphicFrameLocks noGrp="1"/>
          </p:cNvGraphicFramePr>
          <p:nvPr>
            <p:ph sz="quarter" idx="10"/>
          </p:nvPr>
        </p:nvGraphicFramePr>
        <p:xfrm>
          <a:off x="468313" y="908050"/>
          <a:ext cx="8207376" cy="1463040"/>
        </p:xfrm>
        <a:graphic>
          <a:graphicData uri="http://schemas.openxmlformats.org/drawingml/2006/table">
            <a:tbl>
              <a:tblPr bandRow="1">
                <a:tableStyleId>{5C22544A-7EE6-4342-B048-85BDC9FD1C3A}</a:tableStyleId>
              </a:tblPr>
              <a:tblGrid>
                <a:gridCol w="1025922"/>
                <a:gridCol w="1025922"/>
                <a:gridCol w="1025922"/>
                <a:gridCol w="1025922"/>
                <a:gridCol w="1025922"/>
                <a:gridCol w="1025922"/>
                <a:gridCol w="1025922"/>
                <a:gridCol w="1025922"/>
              </a:tblGrid>
              <a:tr h="0">
                <a:tc>
                  <a:txBody>
                    <a:bodyPr/>
                    <a:lstStyle/>
                    <a:p>
                      <a:pPr>
                        <a:defRPr sz="1000"/>
                      </a:pPr>
                      <a:endParaRPr/>
                    </a:p>
                  </a:txBody>
                  <a:tcPr>
                    <a:lnL w="0"/>
                    <a:lnR w="0"/>
                    <a:lnT w="0"/>
                    <a:lnB w="12700">
                      <a:solidFill>
                        <a:srgbClr val="B4B4B4"/>
                      </a:solidFill>
                    </a:lnB>
                    <a:solidFill>
                      <a:prstClr val="black">
                        <a:lumOff val="100000"/>
                        <a:lumOff val="100000"/>
                      </a:prstClr>
                    </a:solidFill>
                  </a:tcPr>
                </a:tc>
                <a:tc>
                  <a:txBody>
                    <a:bodyPr/>
                    <a:lstStyle/>
                    <a:p>
                      <a:pPr>
                        <a:defRPr sz="1000"/>
                      </a:pPr>
                      <a:r>
                        <a:rPr b="1"/>
                        <a:t>1</a:t>
                      </a:r>
                    </a:p>
                  </a:txBody>
                  <a:tcPr>
                    <a:lnL w="0"/>
                    <a:lnR w="0"/>
                    <a:lnT w="0"/>
                    <a:lnB w="12700">
                      <a:solidFill>
                        <a:srgbClr val="B4B4B4"/>
                      </a:solidFill>
                    </a:lnB>
                    <a:solidFill>
                      <a:prstClr val="black">
                        <a:lumOff val="100000"/>
                        <a:lumOff val="100000"/>
                      </a:prstClr>
                    </a:solidFill>
                  </a:tcPr>
                </a:tc>
                <a:tc>
                  <a:txBody>
                    <a:bodyPr/>
                    <a:lstStyle/>
                    <a:p>
                      <a:pPr>
                        <a:defRPr sz="1000"/>
                      </a:pPr>
                      <a:r>
                        <a:rPr b="1"/>
                        <a:t>2</a:t>
                      </a:r>
                    </a:p>
                  </a:txBody>
                  <a:tcPr>
                    <a:lnL w="0"/>
                    <a:lnR w="0"/>
                    <a:lnT w="0"/>
                    <a:lnB w="12700">
                      <a:solidFill>
                        <a:srgbClr val="B4B4B4"/>
                      </a:solidFill>
                    </a:lnB>
                    <a:solidFill>
                      <a:prstClr val="black">
                        <a:lumOff val="100000"/>
                        <a:lumOff val="100000"/>
                      </a:prstClr>
                    </a:solidFill>
                  </a:tcPr>
                </a:tc>
                <a:tc>
                  <a:txBody>
                    <a:bodyPr/>
                    <a:lstStyle/>
                    <a:p>
                      <a:pPr>
                        <a:defRPr sz="1000"/>
                      </a:pPr>
                      <a:r>
                        <a:rPr b="1"/>
                        <a:t>3</a:t>
                      </a:r>
                    </a:p>
                  </a:txBody>
                  <a:tcPr>
                    <a:lnL w="0"/>
                    <a:lnR w="0"/>
                    <a:lnT w="0"/>
                    <a:lnB w="12700">
                      <a:solidFill>
                        <a:srgbClr val="B4B4B4"/>
                      </a:solidFill>
                    </a:lnB>
                    <a:solidFill>
                      <a:prstClr val="black">
                        <a:lumOff val="100000"/>
                        <a:lumOff val="100000"/>
                      </a:prstClr>
                    </a:solidFill>
                  </a:tcPr>
                </a:tc>
                <a:tc>
                  <a:txBody>
                    <a:bodyPr/>
                    <a:lstStyle/>
                    <a:p>
                      <a:pPr>
                        <a:defRPr sz="1000"/>
                      </a:pPr>
                      <a:r>
                        <a:rPr b="1"/>
                        <a:t>4</a:t>
                      </a:r>
                    </a:p>
                  </a:txBody>
                  <a:tcPr>
                    <a:lnL w="0"/>
                    <a:lnR w="0"/>
                    <a:lnT w="0"/>
                    <a:lnB w="12700">
                      <a:solidFill>
                        <a:srgbClr val="B4B4B4"/>
                      </a:solidFill>
                    </a:lnB>
                    <a:solidFill>
                      <a:prstClr val="black">
                        <a:lumOff val="100000"/>
                        <a:lumOff val="100000"/>
                      </a:prstClr>
                    </a:solidFill>
                  </a:tcPr>
                </a:tc>
                <a:tc>
                  <a:txBody>
                    <a:bodyPr/>
                    <a:lstStyle/>
                    <a:p>
                      <a:pPr>
                        <a:defRPr sz="1000"/>
                      </a:pPr>
                      <a:r>
                        <a:rPr b="1"/>
                        <a:t>5</a:t>
                      </a:r>
                    </a:p>
                  </a:txBody>
                  <a:tcPr>
                    <a:lnL w="0"/>
                    <a:lnR w="0"/>
                    <a:lnT w="0"/>
                    <a:lnB w="12700">
                      <a:solidFill>
                        <a:srgbClr val="B4B4B4"/>
                      </a:solidFill>
                    </a:lnB>
                    <a:solidFill>
                      <a:prstClr val="black">
                        <a:lumOff val="100000"/>
                        <a:lumOff val="100000"/>
                      </a:prstClr>
                    </a:solidFill>
                  </a:tcPr>
                </a:tc>
                <a:tc>
                  <a:txBody>
                    <a:bodyPr/>
                    <a:lstStyle/>
                    <a:p>
                      <a:pPr>
                        <a:defRPr sz="1000"/>
                      </a:pPr>
                      <a:r>
                        <a:rPr b="1"/>
                        <a:t>6</a:t>
                      </a:r>
                    </a:p>
                  </a:txBody>
                  <a:tcPr>
                    <a:lnL w="0"/>
                    <a:lnR w="0"/>
                    <a:lnT w="0"/>
                    <a:lnB w="12700">
                      <a:solidFill>
                        <a:srgbClr val="B4B4B4"/>
                      </a:solidFill>
                    </a:lnB>
                    <a:solidFill>
                      <a:prstClr val="black">
                        <a:lumOff val="100000"/>
                        <a:lumOff val="100000"/>
                      </a:prstClr>
                    </a:solidFill>
                  </a:tcPr>
                </a:tc>
                <a:tc>
                  <a:txBody>
                    <a:bodyPr/>
                    <a:lstStyle/>
                    <a:p>
                      <a:pPr>
                        <a:defRPr sz="1000"/>
                      </a:pPr>
                      <a:r>
                        <a:rPr b="1"/>
                        <a:t>N</a:t>
                      </a:r>
                    </a:p>
                  </a:txBody>
                  <a:tcPr>
                    <a:lnL w="0"/>
                    <a:lnR w="0"/>
                    <a:lnT w="0"/>
                    <a:lnB w="12700">
                      <a:solidFill>
                        <a:srgbClr val="B4B4B4"/>
                      </a:solidFill>
                    </a:lnB>
                    <a:solidFill>
                      <a:prstClr val="black">
                        <a:lumOff val="100000"/>
                        <a:lumOff val="100000"/>
                      </a:prstClr>
                    </a:solidFill>
                  </a:tcPr>
                </a:tc>
              </a:tr>
              <a:tr h="0">
                <a:tc>
                  <a:txBody>
                    <a:bodyPr/>
                    <a:lstStyle/>
                    <a:p>
                      <a:pPr>
                        <a:defRPr sz="1000"/>
                      </a:pPr>
                      <a:r>
                        <a:rPr b="1"/>
                        <a:t>Selskapsskatt</a:t>
                      </a:r>
                    </a:p>
                  </a:txBody>
                  <a:tcPr>
                    <a:lnL w="0"/>
                    <a:lnR w="0"/>
                    <a:lnT w="12700">
                      <a:solidFill>
                        <a:srgbClr val="B4B4B4"/>
                      </a:solidFill>
                    </a:lnT>
                    <a:lnB w="0"/>
                  </a:tcPr>
                </a:tc>
                <a:tc>
                  <a:txBody>
                    <a:bodyPr/>
                    <a:lstStyle/>
                    <a:p>
                      <a:pPr>
                        <a:defRPr sz="1000"/>
                      </a:pPr>
                      <a:r>
                        <a:rPr/>
                        <a:t>20,8%</a:t>
                      </a:r>
                    </a:p>
                  </a:txBody>
                  <a:tcPr>
                    <a:lnL w="0"/>
                    <a:lnR w="0"/>
                    <a:lnT w="12700">
                      <a:solidFill>
                        <a:srgbClr val="B4B4B4"/>
                      </a:solidFill>
                    </a:lnT>
                    <a:lnB w="0"/>
                  </a:tcPr>
                </a:tc>
                <a:tc>
                  <a:txBody>
                    <a:bodyPr/>
                    <a:lstStyle/>
                    <a:p>
                      <a:pPr>
                        <a:defRPr sz="1000"/>
                      </a:pPr>
                      <a:r>
                        <a:rPr/>
                        <a:t>12,1%</a:t>
                      </a:r>
                    </a:p>
                  </a:txBody>
                  <a:tcPr>
                    <a:lnL w="0"/>
                    <a:lnR w="0"/>
                    <a:lnT w="12700">
                      <a:solidFill>
                        <a:srgbClr val="B4B4B4"/>
                      </a:solidFill>
                    </a:lnT>
                    <a:lnB w="0"/>
                  </a:tcPr>
                </a:tc>
                <a:tc>
                  <a:txBody>
                    <a:bodyPr/>
                    <a:lstStyle/>
                    <a:p>
                      <a:pPr>
                        <a:defRPr sz="1000"/>
                      </a:pPr>
                      <a:r>
                        <a:rPr/>
                        <a:t>22,9%</a:t>
                      </a:r>
                    </a:p>
                  </a:txBody>
                  <a:tcPr>
                    <a:lnL w="0"/>
                    <a:lnR w="0"/>
                    <a:lnT w="12700">
                      <a:solidFill>
                        <a:srgbClr val="B4B4B4"/>
                      </a:solidFill>
                    </a:lnT>
                    <a:lnB w="0"/>
                  </a:tcPr>
                </a:tc>
                <a:tc>
                  <a:txBody>
                    <a:bodyPr/>
                    <a:lstStyle/>
                    <a:p>
                      <a:pPr>
                        <a:defRPr sz="1000"/>
                      </a:pPr>
                      <a:r>
                        <a:rPr/>
                        <a:t>21,7%</a:t>
                      </a:r>
                    </a:p>
                  </a:txBody>
                  <a:tcPr>
                    <a:lnL w="0"/>
                    <a:lnR w="0"/>
                    <a:lnT w="12700">
                      <a:solidFill>
                        <a:srgbClr val="B4B4B4"/>
                      </a:solidFill>
                    </a:lnT>
                    <a:lnB w="0"/>
                  </a:tcPr>
                </a:tc>
                <a:tc>
                  <a:txBody>
                    <a:bodyPr/>
                    <a:lstStyle/>
                    <a:p>
                      <a:pPr>
                        <a:defRPr sz="1000"/>
                      </a:pPr>
                      <a:r>
                        <a:rPr/>
                        <a:t>13,3%</a:t>
                      </a:r>
                    </a:p>
                  </a:txBody>
                  <a:tcPr>
                    <a:lnL w="0"/>
                    <a:lnR w="0"/>
                    <a:lnT w="12700">
                      <a:solidFill>
                        <a:srgbClr val="B4B4B4"/>
                      </a:solidFill>
                    </a:lnT>
                    <a:lnB w="0"/>
                  </a:tcPr>
                </a:tc>
                <a:tc>
                  <a:txBody>
                    <a:bodyPr/>
                    <a:lstStyle/>
                    <a:p>
                      <a:pPr>
                        <a:defRPr sz="1000"/>
                      </a:pPr>
                      <a:r>
                        <a:rPr/>
                        <a:t>9,2%</a:t>
                      </a:r>
                    </a:p>
                  </a:txBody>
                  <a:tcPr>
                    <a:lnL w="0"/>
                    <a:lnR w="0"/>
                    <a:lnT w="12700">
                      <a:solidFill>
                        <a:srgbClr val="B4B4B4"/>
                      </a:solidFill>
                    </a:lnT>
                    <a:lnB w="0"/>
                  </a:tcPr>
                </a:tc>
                <a:tc>
                  <a:txBody>
                    <a:bodyPr/>
                    <a:lstStyle/>
                    <a:p>
                      <a:pPr>
                        <a:defRPr sz="1000"/>
                      </a:pPr>
                      <a:r>
                        <a:rPr/>
                        <a:t>1483</a:t>
                      </a:r>
                    </a:p>
                  </a:txBody>
                  <a:tcPr>
                    <a:lnL w="0"/>
                    <a:lnR w="0"/>
                    <a:lnT w="12700">
                      <a:solidFill>
                        <a:srgbClr val="B4B4B4"/>
                      </a:solidFill>
                    </a:lnT>
                    <a:lnB w="0"/>
                  </a:tcPr>
                </a:tc>
              </a:tr>
              <a:tr h="0">
                <a:tc>
                  <a:txBody>
                    <a:bodyPr/>
                    <a:lstStyle/>
                    <a:p>
                      <a:pPr>
                        <a:defRPr sz="1000"/>
                      </a:pPr>
                      <a:r>
                        <a:rPr b="1"/>
                        <a:t>Bergen </a:t>
                      </a:r>
                    </a:p>
                  </a:txBody>
                  <a:tcPr>
                    <a:lnL w="0"/>
                    <a:lnR w="0"/>
                    <a:lnT w="0"/>
                    <a:lnB w="0"/>
                  </a:tcPr>
                </a:tc>
                <a:tc>
                  <a:txBody>
                    <a:bodyPr/>
                    <a:lstStyle/>
                    <a:p>
                      <a:pPr>
                        <a:defRPr sz="1000"/>
                      </a:pPr>
                      <a:r>
                        <a:rPr/>
                        <a:t>20,8%</a:t>
                      </a:r>
                    </a:p>
                  </a:txBody>
                  <a:tcPr>
                    <a:lnL w="0"/>
                    <a:lnR w="0"/>
                    <a:lnT w="0"/>
                    <a:lnB w="0"/>
                  </a:tcPr>
                </a:tc>
                <a:tc>
                  <a:txBody>
                    <a:bodyPr/>
                    <a:lstStyle/>
                    <a:p>
                      <a:pPr>
                        <a:defRPr sz="1000"/>
                      </a:pPr>
                      <a:r>
                        <a:rPr/>
                        <a:t>10,9%</a:t>
                      </a:r>
                    </a:p>
                  </a:txBody>
                  <a:tcPr>
                    <a:lnL w="0"/>
                    <a:lnR w="0"/>
                    <a:lnT w="0"/>
                    <a:lnB w="0"/>
                  </a:tcPr>
                </a:tc>
                <a:tc>
                  <a:txBody>
                    <a:bodyPr/>
                    <a:lstStyle/>
                    <a:p>
                      <a:pPr>
                        <a:defRPr sz="1000"/>
                      </a:pPr>
                      <a:r>
                        <a:rPr/>
                        <a:t>23,2%</a:t>
                      </a:r>
                    </a:p>
                  </a:txBody>
                  <a:tcPr>
                    <a:lnL w="0"/>
                    <a:lnR w="0"/>
                    <a:lnT w="0"/>
                    <a:lnB w="0"/>
                  </a:tcPr>
                </a:tc>
                <a:tc>
                  <a:txBody>
                    <a:bodyPr/>
                    <a:lstStyle/>
                    <a:p>
                      <a:pPr>
                        <a:defRPr sz="1000"/>
                      </a:pPr>
                      <a:r>
                        <a:rPr/>
                        <a:t>24,3%</a:t>
                      </a:r>
                    </a:p>
                  </a:txBody>
                  <a:tcPr>
                    <a:lnL w="0"/>
                    <a:lnR w="0"/>
                    <a:lnT w="0"/>
                    <a:lnB w="0"/>
                  </a:tcPr>
                </a:tc>
                <a:tc>
                  <a:txBody>
                    <a:bodyPr/>
                    <a:lstStyle/>
                    <a:p>
                      <a:pPr>
                        <a:defRPr sz="1000"/>
                      </a:pPr>
                      <a:r>
                        <a:rPr/>
                        <a:t>12,3%</a:t>
                      </a:r>
                    </a:p>
                  </a:txBody>
                  <a:tcPr>
                    <a:lnL w="0"/>
                    <a:lnR w="0"/>
                    <a:lnT w="0"/>
                    <a:lnB w="0"/>
                  </a:tcPr>
                </a:tc>
                <a:tc>
                  <a:txBody>
                    <a:bodyPr/>
                    <a:lstStyle/>
                    <a:p>
                      <a:pPr>
                        <a:defRPr sz="1000"/>
                      </a:pPr>
                      <a:r>
                        <a:rPr/>
                        <a:t>8,5%</a:t>
                      </a:r>
                    </a:p>
                  </a:txBody>
                  <a:tcPr>
                    <a:lnL w="0"/>
                    <a:lnR w="0"/>
                    <a:lnT w="0"/>
                    <a:lnB w="0"/>
                  </a:tcPr>
                </a:tc>
                <a:tc>
                  <a:txBody>
                    <a:bodyPr/>
                    <a:lstStyle/>
                    <a:p>
                      <a:pPr>
                        <a:defRPr sz="1000"/>
                      </a:pPr>
                      <a:r>
                        <a:rPr/>
                        <a:t>568</a:t>
                      </a:r>
                    </a:p>
                  </a:txBody>
                  <a:tcPr>
                    <a:lnL w="0"/>
                    <a:lnR w="0"/>
                    <a:lnT w="0"/>
                    <a:lnB w="0"/>
                  </a:tcPr>
                </a:tc>
              </a:tr>
              <a:tr h="0">
                <a:tc>
                  <a:txBody>
                    <a:bodyPr/>
                    <a:lstStyle/>
                    <a:p>
                      <a:pPr>
                        <a:defRPr sz="1000"/>
                      </a:pPr>
                      <a:r>
                        <a:rPr b="1"/>
                        <a:t>Haugesund</a:t>
                      </a:r>
                    </a:p>
                  </a:txBody>
                  <a:tcPr>
                    <a:lnL w="0"/>
                    <a:lnR w="0"/>
                    <a:lnT w="0"/>
                    <a:lnB w="0"/>
                  </a:tcPr>
                </a:tc>
                <a:tc>
                  <a:txBody>
                    <a:bodyPr/>
                    <a:lstStyle/>
                    <a:p>
                      <a:pPr>
                        <a:defRPr sz="1000"/>
                      </a:pPr>
                      <a:r>
                        <a:rPr/>
                        <a:t>14,8%</a:t>
                      </a:r>
                    </a:p>
                  </a:txBody>
                  <a:tcPr>
                    <a:lnL w="0"/>
                    <a:lnR w="0"/>
                    <a:lnT w="0"/>
                    <a:lnB w="0"/>
                  </a:tcPr>
                </a:tc>
                <a:tc>
                  <a:txBody>
                    <a:bodyPr/>
                    <a:lstStyle/>
                    <a:p>
                      <a:pPr>
                        <a:defRPr sz="1000"/>
                      </a:pPr>
                      <a:r>
                        <a:rPr/>
                        <a:t>17,2%</a:t>
                      </a:r>
                    </a:p>
                  </a:txBody>
                  <a:tcPr>
                    <a:lnL w="0"/>
                    <a:lnR w="0"/>
                    <a:lnT w="0"/>
                    <a:lnB w="0"/>
                  </a:tcPr>
                </a:tc>
                <a:tc>
                  <a:txBody>
                    <a:bodyPr/>
                    <a:lstStyle/>
                    <a:p>
                      <a:pPr>
                        <a:defRPr sz="1000"/>
                      </a:pPr>
                      <a:r>
                        <a:rPr/>
                        <a:t>24,2%</a:t>
                      </a:r>
                    </a:p>
                  </a:txBody>
                  <a:tcPr>
                    <a:lnL w="0"/>
                    <a:lnR w="0"/>
                    <a:lnT w="0"/>
                    <a:lnB w="0"/>
                  </a:tcPr>
                </a:tc>
                <a:tc>
                  <a:txBody>
                    <a:bodyPr/>
                    <a:lstStyle/>
                    <a:p>
                      <a:pPr>
                        <a:defRPr sz="1000"/>
                      </a:pPr>
                      <a:r>
                        <a:rPr/>
                        <a:t>18,8%</a:t>
                      </a:r>
                    </a:p>
                  </a:txBody>
                  <a:tcPr>
                    <a:lnL w="0"/>
                    <a:lnR w="0"/>
                    <a:lnT w="0"/>
                    <a:lnB w="0"/>
                  </a:tcPr>
                </a:tc>
                <a:tc>
                  <a:txBody>
                    <a:bodyPr/>
                    <a:lstStyle/>
                    <a:p>
                      <a:pPr>
                        <a:defRPr sz="1000"/>
                      </a:pPr>
                      <a:r>
                        <a:rPr/>
                        <a:t>17,2%</a:t>
                      </a:r>
                    </a:p>
                  </a:txBody>
                  <a:tcPr>
                    <a:lnL w="0"/>
                    <a:lnR w="0"/>
                    <a:lnT w="0"/>
                    <a:lnB w="0"/>
                  </a:tcPr>
                </a:tc>
                <a:tc>
                  <a:txBody>
                    <a:bodyPr/>
                    <a:lstStyle/>
                    <a:p>
                      <a:pPr>
                        <a:defRPr sz="1000"/>
                      </a:pPr>
                      <a:r>
                        <a:rPr/>
                        <a:t>7,8%</a:t>
                      </a:r>
                    </a:p>
                  </a:txBody>
                  <a:tcPr>
                    <a:lnL w="0"/>
                    <a:lnR w="0"/>
                    <a:lnT w="0"/>
                    <a:lnB w="0"/>
                  </a:tcPr>
                </a:tc>
                <a:tc>
                  <a:txBody>
                    <a:bodyPr/>
                    <a:lstStyle/>
                    <a:p>
                      <a:pPr>
                        <a:defRPr sz="1000"/>
                      </a:pPr>
                      <a:r>
                        <a:rPr/>
                        <a:t>128</a:t>
                      </a:r>
                    </a:p>
                  </a:txBody>
                  <a:tcPr>
                    <a:lnL w="0"/>
                    <a:lnR w="0"/>
                    <a:lnT w="0"/>
                    <a:lnB w="0"/>
                  </a:tcPr>
                </a:tc>
              </a:tr>
              <a:tr h="0">
                <a:tc>
                  <a:txBody>
                    <a:bodyPr/>
                    <a:lstStyle/>
                    <a:p>
                      <a:pPr>
                        <a:defRPr sz="1000"/>
                      </a:pPr>
                      <a:r>
                        <a:rPr b="1"/>
                        <a:t>Stavanger</a:t>
                      </a:r>
                    </a:p>
                  </a:txBody>
                  <a:tcPr>
                    <a:lnL w="0"/>
                    <a:lnR w="0"/>
                    <a:lnT w="0"/>
                    <a:lnB w="0"/>
                  </a:tcPr>
                </a:tc>
                <a:tc>
                  <a:txBody>
                    <a:bodyPr/>
                    <a:lstStyle/>
                    <a:p>
                      <a:pPr>
                        <a:defRPr sz="1000"/>
                      </a:pPr>
                      <a:r>
                        <a:rPr/>
                        <a:t>20,6%</a:t>
                      </a:r>
                    </a:p>
                  </a:txBody>
                  <a:tcPr>
                    <a:lnL w="0"/>
                    <a:lnR w="0"/>
                    <a:lnT w="0"/>
                    <a:lnB w="0"/>
                  </a:tcPr>
                </a:tc>
                <a:tc>
                  <a:txBody>
                    <a:bodyPr/>
                    <a:lstStyle/>
                    <a:p>
                      <a:pPr>
                        <a:defRPr sz="1000"/>
                      </a:pPr>
                      <a:r>
                        <a:rPr/>
                        <a:t>13,0%</a:t>
                      </a:r>
                    </a:p>
                  </a:txBody>
                  <a:tcPr>
                    <a:lnL w="0"/>
                    <a:lnR w="0"/>
                    <a:lnT w="0"/>
                    <a:lnB w="0"/>
                  </a:tcPr>
                </a:tc>
                <a:tc>
                  <a:txBody>
                    <a:bodyPr/>
                    <a:lstStyle/>
                    <a:p>
                      <a:pPr>
                        <a:defRPr sz="1000"/>
                      </a:pPr>
                      <a:r>
                        <a:rPr/>
                        <a:t>22,7%</a:t>
                      </a:r>
                    </a:p>
                  </a:txBody>
                  <a:tcPr>
                    <a:lnL w="0"/>
                    <a:lnR w="0"/>
                    <a:lnT w="0"/>
                    <a:lnB w="0"/>
                  </a:tcPr>
                </a:tc>
                <a:tc>
                  <a:txBody>
                    <a:bodyPr/>
                    <a:lstStyle/>
                    <a:p>
                      <a:pPr>
                        <a:defRPr sz="1000"/>
                      </a:pPr>
                      <a:r>
                        <a:rPr/>
                        <a:t>20,5%</a:t>
                      </a:r>
                    </a:p>
                  </a:txBody>
                  <a:tcPr>
                    <a:lnL w="0"/>
                    <a:lnR w="0"/>
                    <a:lnT w="0"/>
                    <a:lnB w="0"/>
                  </a:tcPr>
                </a:tc>
                <a:tc>
                  <a:txBody>
                    <a:bodyPr/>
                    <a:lstStyle/>
                    <a:p>
                      <a:pPr>
                        <a:defRPr sz="1000"/>
                      </a:pPr>
                      <a:r>
                        <a:rPr/>
                        <a:t>14,7%</a:t>
                      </a:r>
                    </a:p>
                  </a:txBody>
                  <a:tcPr>
                    <a:lnL w="0"/>
                    <a:lnR w="0"/>
                    <a:lnT w="0"/>
                    <a:lnB w="0"/>
                  </a:tcPr>
                </a:tc>
                <a:tc>
                  <a:txBody>
                    <a:bodyPr/>
                    <a:lstStyle/>
                    <a:p>
                      <a:pPr>
                        <a:defRPr sz="1000"/>
                      </a:pPr>
                      <a:r>
                        <a:rPr/>
                        <a:t>8,5%</a:t>
                      </a:r>
                    </a:p>
                  </a:txBody>
                  <a:tcPr>
                    <a:lnL w="0"/>
                    <a:lnR w="0"/>
                    <a:lnT w="0"/>
                    <a:lnB w="0"/>
                  </a:tcPr>
                </a:tc>
                <a:tc>
                  <a:txBody>
                    <a:bodyPr/>
                    <a:lstStyle/>
                    <a:p>
                      <a:pPr>
                        <a:defRPr sz="1000"/>
                      </a:pPr>
                      <a:r>
                        <a:rPr/>
                        <a:t>660</a:t>
                      </a:r>
                    </a:p>
                  </a:txBody>
                  <a:tcPr>
                    <a:lnL w="0"/>
                    <a:lnR w="0"/>
                    <a:lnT w="0"/>
                    <a:lnB w="0"/>
                  </a:tcPr>
                </a:tc>
              </a:tr>
              <a:tr h="0">
                <a:tc>
                  <a:txBody>
                    <a:bodyPr/>
                    <a:lstStyle/>
                    <a:p>
                      <a:pPr>
                        <a:defRPr sz="1000"/>
                      </a:pPr>
                      <a:r>
                        <a:rPr b="1"/>
                        <a:t>Stord</a:t>
                      </a:r>
                    </a:p>
                  </a:txBody>
                  <a:tcPr>
                    <a:lnL w="0"/>
                    <a:lnR w="0"/>
                    <a:lnT w="0"/>
                    <a:lnB w="0"/>
                  </a:tcPr>
                </a:tc>
                <a:tc>
                  <a:txBody>
                    <a:bodyPr/>
                    <a:lstStyle/>
                    <a:p>
                      <a:pPr>
                        <a:defRPr sz="1000"/>
                      </a:pPr>
                      <a:r>
                        <a:rPr/>
                        <a:t>27,5%</a:t>
                      </a:r>
                    </a:p>
                  </a:txBody>
                  <a:tcPr>
                    <a:lnL w="0"/>
                    <a:lnR w="0"/>
                    <a:lnT w="0"/>
                    <a:lnB w="0"/>
                  </a:tcPr>
                </a:tc>
                <a:tc>
                  <a:txBody>
                    <a:bodyPr/>
                    <a:lstStyle/>
                    <a:p>
                      <a:pPr>
                        <a:defRPr sz="1000"/>
                      </a:pPr>
                      <a:r>
                        <a:rPr/>
                        <a:t>10,0%</a:t>
                      </a:r>
                    </a:p>
                  </a:txBody>
                  <a:tcPr>
                    <a:lnL w="0"/>
                    <a:lnR w="0"/>
                    <a:lnT w="0"/>
                    <a:lnB w="0"/>
                  </a:tcPr>
                </a:tc>
                <a:tc>
                  <a:txBody>
                    <a:bodyPr/>
                    <a:lstStyle/>
                    <a:p>
                      <a:pPr>
                        <a:defRPr sz="1000"/>
                      </a:pPr>
                      <a:r>
                        <a:rPr/>
                        <a:t>35,0%</a:t>
                      </a:r>
                    </a:p>
                  </a:txBody>
                  <a:tcPr>
                    <a:lnL w="0"/>
                    <a:lnR w="0"/>
                    <a:lnT w="0"/>
                    <a:lnB w="0"/>
                  </a:tcPr>
                </a:tc>
                <a:tc>
                  <a:txBody>
                    <a:bodyPr/>
                    <a:lstStyle/>
                    <a:p>
                      <a:pPr>
                        <a:defRPr sz="1000"/>
                      </a:pPr>
                      <a:r>
                        <a:rPr/>
                        <a:t>22,5%</a:t>
                      </a:r>
                    </a:p>
                  </a:txBody>
                  <a:tcPr>
                    <a:lnL w="0"/>
                    <a:lnR w="0"/>
                    <a:lnT w="0"/>
                    <a:lnB w="0"/>
                  </a:tcPr>
                </a:tc>
                <a:tc>
                  <a:txBody>
                    <a:bodyPr/>
                    <a:lstStyle/>
                    <a:p>
                      <a:pPr>
                        <a:defRPr sz="1000"/>
                      </a:pPr>
                      <a:r>
                        <a:rPr/>
                        <a:t>2,5%</a:t>
                      </a:r>
                    </a:p>
                  </a:txBody>
                  <a:tcPr>
                    <a:lnL w="0"/>
                    <a:lnR w="0"/>
                    <a:lnT w="0"/>
                    <a:lnB w="0"/>
                  </a:tcPr>
                </a:tc>
                <a:tc>
                  <a:txBody>
                    <a:bodyPr/>
                    <a:lstStyle/>
                    <a:p>
                      <a:pPr>
                        <a:defRPr sz="1000"/>
                      </a:pPr>
                      <a:r>
                        <a:rPr/>
                        <a:t>2,5%</a:t>
                      </a:r>
                    </a:p>
                  </a:txBody>
                  <a:tcPr>
                    <a:lnL w="0"/>
                    <a:lnR w="0"/>
                    <a:lnT w="0"/>
                    <a:lnB w="0"/>
                  </a:tcPr>
                </a:tc>
                <a:tc>
                  <a:txBody>
                    <a:bodyPr/>
                    <a:lstStyle/>
                    <a:p>
                      <a:pPr>
                        <a:defRPr sz="1000"/>
                      </a:pPr>
                      <a:r>
                        <a:rPr/>
                        <a:t>40</a:t>
                      </a:r>
                    </a:p>
                  </a:txBody>
                  <a:tcPr>
                    <a:lnL w="0"/>
                    <a:lnR w="0"/>
                    <a:lnT w="0"/>
                    <a:lnB w="0"/>
                  </a:tcPr>
                </a:tc>
              </a:tr>
            </a:tbl>
          </a:graphicData>
        </a:graphic>
      </p:graphicFrame>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lstStyle/>
          <a:p>
            <a:r>
              <a:rPr lang="en-US"/>
              <a:t>10. Eiendomsskatt</a:t>
            </a:r>
          </a:p>
        </p:txBody>
      </p:sp>
      <p:sp>
        <p:nvSpPr>
          <p:cNvPr id="5" name="RepTitle"/>
          <p:cNvSpPr>
            <a:spLocks noGrp="1"/>
          </p:cNvSpPr>
          <p:nvPr>
            <p:ph sz="quarter" idx="14" hasCustomPrompt="1"/>
          </p:nvPr>
        </p:nvSpPr>
        <p:spPr/>
        <p:txBody>
          <a:bodyPr/>
          <a:lstStyle/>
          <a:p>
            <a:r>
              <a:rPr lang="en-US"/>
              <a:t>Undersøkelse Vestlandet 2015(3)</a:t>
            </a:r>
          </a:p>
        </p:txBody>
      </p:sp>
      <p:graphicFrame>
        <p:nvGraphicFramePr>
          <p:cNvPr id="6" name="ChartObject"/>
          <p:cNvGraphicFramePr>
            <a:graphicFrameLocks noGrp="1"/>
          </p:cNvGraphicFramePr>
          <p:nvPr>
            <p:ph sz="quarter" idx="10"/>
            <p:extLst>
              <p:ext uri="{D42A27DB-BD31-4B8C-83A1-F6EECF244321}">
                <p14:modId xmlns:p14="http://schemas.microsoft.com/office/powerpoint/2010/main" val="1800092635"/>
              </p:ext>
            </p:extLst>
          </p:nvPr>
        </p:nvGraphicFramePr>
        <p:xfrm>
          <a:off x="1" y="908050"/>
          <a:ext cx="8675688" cy="594995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lstStyle/>
          <a:p>
            <a:r>
              <a:rPr lang="en-US"/>
              <a:t>10. Eiendomsskatt</a:t>
            </a:r>
          </a:p>
        </p:txBody>
      </p:sp>
      <p:sp>
        <p:nvSpPr>
          <p:cNvPr id="5" name="RepTitle"/>
          <p:cNvSpPr>
            <a:spLocks noGrp="1"/>
          </p:cNvSpPr>
          <p:nvPr>
            <p:ph sz="quarter" idx="14" hasCustomPrompt="1"/>
          </p:nvPr>
        </p:nvSpPr>
        <p:spPr/>
        <p:txBody>
          <a:bodyPr/>
          <a:lstStyle/>
          <a:p>
            <a:r>
              <a:rPr lang="en-US"/>
              <a:t>Undersøkelse Vestlandet 2015(3)</a:t>
            </a:r>
          </a:p>
        </p:txBody>
      </p:sp>
      <p:sp>
        <p:nvSpPr>
          <p:cNvPr id="6" name="MetaFoot"/>
          <p:cNvSpPr>
            <a:spLocks noGrp="1"/>
          </p:cNvSpPr>
          <p:nvPr>
            <p:ph sz="quarter" idx="15"/>
          </p:nvPr>
        </p:nvSpPr>
        <p:spPr/>
        <p:txBody>
          <a:bodyPr/>
          <a:lstStyle/>
          <a:p>
            <a:endParaRPr lang="en-US"/>
          </a:p>
        </p:txBody>
      </p:sp>
      <p:graphicFrame>
        <p:nvGraphicFramePr>
          <p:cNvPr id="7" name="New Table"/>
          <p:cNvGraphicFramePr>
            <a:graphicFrameLocks noGrp="1"/>
          </p:cNvGraphicFramePr>
          <p:nvPr>
            <p:ph sz="quarter" idx="10"/>
          </p:nvPr>
        </p:nvGraphicFramePr>
        <p:xfrm>
          <a:off x="468313" y="908050"/>
          <a:ext cx="8207376" cy="1463040"/>
        </p:xfrm>
        <a:graphic>
          <a:graphicData uri="http://schemas.openxmlformats.org/drawingml/2006/table">
            <a:tbl>
              <a:tblPr bandRow="1">
                <a:tableStyleId>{5C22544A-7EE6-4342-B048-85BDC9FD1C3A}</a:tableStyleId>
              </a:tblPr>
              <a:tblGrid>
                <a:gridCol w="1025922"/>
                <a:gridCol w="1025922"/>
                <a:gridCol w="1025922"/>
                <a:gridCol w="1025922"/>
                <a:gridCol w="1025922"/>
                <a:gridCol w="1025922"/>
                <a:gridCol w="1025922"/>
                <a:gridCol w="1025922"/>
              </a:tblGrid>
              <a:tr h="0">
                <a:tc>
                  <a:txBody>
                    <a:bodyPr/>
                    <a:lstStyle/>
                    <a:p>
                      <a:pPr>
                        <a:defRPr sz="1000"/>
                      </a:pPr>
                      <a:endParaRPr/>
                    </a:p>
                  </a:txBody>
                  <a:tcPr>
                    <a:lnL w="0"/>
                    <a:lnR w="0"/>
                    <a:lnT w="0"/>
                    <a:lnB w="12700">
                      <a:solidFill>
                        <a:srgbClr val="B4B4B4"/>
                      </a:solidFill>
                    </a:lnB>
                    <a:solidFill>
                      <a:prstClr val="black">
                        <a:lumOff val="100000"/>
                        <a:lumOff val="100000"/>
                      </a:prstClr>
                    </a:solidFill>
                  </a:tcPr>
                </a:tc>
                <a:tc>
                  <a:txBody>
                    <a:bodyPr/>
                    <a:lstStyle/>
                    <a:p>
                      <a:pPr>
                        <a:defRPr sz="1000"/>
                      </a:pPr>
                      <a:r>
                        <a:rPr b="1"/>
                        <a:t>1</a:t>
                      </a:r>
                    </a:p>
                  </a:txBody>
                  <a:tcPr>
                    <a:lnL w="0"/>
                    <a:lnR w="0"/>
                    <a:lnT w="0"/>
                    <a:lnB w="12700">
                      <a:solidFill>
                        <a:srgbClr val="B4B4B4"/>
                      </a:solidFill>
                    </a:lnB>
                    <a:solidFill>
                      <a:prstClr val="black">
                        <a:lumOff val="100000"/>
                        <a:lumOff val="100000"/>
                      </a:prstClr>
                    </a:solidFill>
                  </a:tcPr>
                </a:tc>
                <a:tc>
                  <a:txBody>
                    <a:bodyPr/>
                    <a:lstStyle/>
                    <a:p>
                      <a:pPr>
                        <a:defRPr sz="1000"/>
                      </a:pPr>
                      <a:r>
                        <a:rPr b="1"/>
                        <a:t>2</a:t>
                      </a:r>
                    </a:p>
                  </a:txBody>
                  <a:tcPr>
                    <a:lnL w="0"/>
                    <a:lnR w="0"/>
                    <a:lnT w="0"/>
                    <a:lnB w="12700">
                      <a:solidFill>
                        <a:srgbClr val="B4B4B4"/>
                      </a:solidFill>
                    </a:lnB>
                    <a:solidFill>
                      <a:prstClr val="black">
                        <a:lumOff val="100000"/>
                        <a:lumOff val="100000"/>
                      </a:prstClr>
                    </a:solidFill>
                  </a:tcPr>
                </a:tc>
                <a:tc>
                  <a:txBody>
                    <a:bodyPr/>
                    <a:lstStyle/>
                    <a:p>
                      <a:pPr>
                        <a:defRPr sz="1000"/>
                      </a:pPr>
                      <a:r>
                        <a:rPr b="1"/>
                        <a:t>3</a:t>
                      </a:r>
                    </a:p>
                  </a:txBody>
                  <a:tcPr>
                    <a:lnL w="0"/>
                    <a:lnR w="0"/>
                    <a:lnT w="0"/>
                    <a:lnB w="12700">
                      <a:solidFill>
                        <a:srgbClr val="B4B4B4"/>
                      </a:solidFill>
                    </a:lnB>
                    <a:solidFill>
                      <a:prstClr val="black">
                        <a:lumOff val="100000"/>
                        <a:lumOff val="100000"/>
                      </a:prstClr>
                    </a:solidFill>
                  </a:tcPr>
                </a:tc>
                <a:tc>
                  <a:txBody>
                    <a:bodyPr/>
                    <a:lstStyle/>
                    <a:p>
                      <a:pPr>
                        <a:defRPr sz="1000"/>
                      </a:pPr>
                      <a:r>
                        <a:rPr b="1"/>
                        <a:t>4</a:t>
                      </a:r>
                    </a:p>
                  </a:txBody>
                  <a:tcPr>
                    <a:lnL w="0"/>
                    <a:lnR w="0"/>
                    <a:lnT w="0"/>
                    <a:lnB w="12700">
                      <a:solidFill>
                        <a:srgbClr val="B4B4B4"/>
                      </a:solidFill>
                    </a:lnB>
                    <a:solidFill>
                      <a:prstClr val="black">
                        <a:lumOff val="100000"/>
                        <a:lumOff val="100000"/>
                      </a:prstClr>
                    </a:solidFill>
                  </a:tcPr>
                </a:tc>
                <a:tc>
                  <a:txBody>
                    <a:bodyPr/>
                    <a:lstStyle/>
                    <a:p>
                      <a:pPr>
                        <a:defRPr sz="1000"/>
                      </a:pPr>
                      <a:r>
                        <a:rPr b="1"/>
                        <a:t>5</a:t>
                      </a:r>
                    </a:p>
                  </a:txBody>
                  <a:tcPr>
                    <a:lnL w="0"/>
                    <a:lnR w="0"/>
                    <a:lnT w="0"/>
                    <a:lnB w="12700">
                      <a:solidFill>
                        <a:srgbClr val="B4B4B4"/>
                      </a:solidFill>
                    </a:lnB>
                    <a:solidFill>
                      <a:prstClr val="black">
                        <a:lumOff val="100000"/>
                        <a:lumOff val="100000"/>
                      </a:prstClr>
                    </a:solidFill>
                  </a:tcPr>
                </a:tc>
                <a:tc>
                  <a:txBody>
                    <a:bodyPr/>
                    <a:lstStyle/>
                    <a:p>
                      <a:pPr>
                        <a:defRPr sz="1000"/>
                      </a:pPr>
                      <a:r>
                        <a:rPr b="1"/>
                        <a:t>6</a:t>
                      </a:r>
                    </a:p>
                  </a:txBody>
                  <a:tcPr>
                    <a:lnL w="0"/>
                    <a:lnR w="0"/>
                    <a:lnT w="0"/>
                    <a:lnB w="12700">
                      <a:solidFill>
                        <a:srgbClr val="B4B4B4"/>
                      </a:solidFill>
                    </a:lnB>
                    <a:solidFill>
                      <a:prstClr val="black">
                        <a:lumOff val="100000"/>
                        <a:lumOff val="100000"/>
                      </a:prstClr>
                    </a:solidFill>
                  </a:tcPr>
                </a:tc>
                <a:tc>
                  <a:txBody>
                    <a:bodyPr/>
                    <a:lstStyle/>
                    <a:p>
                      <a:pPr>
                        <a:defRPr sz="1000"/>
                      </a:pPr>
                      <a:r>
                        <a:rPr b="1"/>
                        <a:t>N</a:t>
                      </a:r>
                    </a:p>
                  </a:txBody>
                  <a:tcPr>
                    <a:lnL w="0"/>
                    <a:lnR w="0"/>
                    <a:lnT w="0"/>
                    <a:lnB w="12700">
                      <a:solidFill>
                        <a:srgbClr val="B4B4B4"/>
                      </a:solidFill>
                    </a:lnB>
                    <a:solidFill>
                      <a:prstClr val="black">
                        <a:lumOff val="100000"/>
                        <a:lumOff val="100000"/>
                      </a:prstClr>
                    </a:solidFill>
                  </a:tcPr>
                </a:tc>
              </a:tr>
              <a:tr h="0">
                <a:tc>
                  <a:txBody>
                    <a:bodyPr/>
                    <a:lstStyle/>
                    <a:p>
                      <a:pPr>
                        <a:defRPr sz="1000"/>
                      </a:pPr>
                      <a:r>
                        <a:rPr b="1"/>
                        <a:t>Eiendomsskatt</a:t>
                      </a:r>
                    </a:p>
                  </a:txBody>
                  <a:tcPr>
                    <a:lnL w="0"/>
                    <a:lnR w="0"/>
                    <a:lnT w="12700">
                      <a:solidFill>
                        <a:srgbClr val="B4B4B4"/>
                      </a:solidFill>
                    </a:lnT>
                    <a:lnB w="0"/>
                  </a:tcPr>
                </a:tc>
                <a:tc>
                  <a:txBody>
                    <a:bodyPr/>
                    <a:lstStyle/>
                    <a:p>
                      <a:pPr>
                        <a:defRPr sz="1000"/>
                      </a:pPr>
                      <a:r>
                        <a:rPr/>
                        <a:t>41,5%</a:t>
                      </a:r>
                    </a:p>
                  </a:txBody>
                  <a:tcPr>
                    <a:lnL w="0"/>
                    <a:lnR w="0"/>
                    <a:lnT w="12700">
                      <a:solidFill>
                        <a:srgbClr val="B4B4B4"/>
                      </a:solidFill>
                    </a:lnT>
                    <a:lnB w="0"/>
                  </a:tcPr>
                </a:tc>
                <a:tc>
                  <a:txBody>
                    <a:bodyPr/>
                    <a:lstStyle/>
                    <a:p>
                      <a:pPr>
                        <a:defRPr sz="1000"/>
                      </a:pPr>
                      <a:r>
                        <a:rPr/>
                        <a:t>15,9%</a:t>
                      </a:r>
                    </a:p>
                  </a:txBody>
                  <a:tcPr>
                    <a:lnL w="0"/>
                    <a:lnR w="0"/>
                    <a:lnT w="12700">
                      <a:solidFill>
                        <a:srgbClr val="B4B4B4"/>
                      </a:solidFill>
                    </a:lnT>
                    <a:lnB w="0"/>
                  </a:tcPr>
                </a:tc>
                <a:tc>
                  <a:txBody>
                    <a:bodyPr/>
                    <a:lstStyle/>
                    <a:p>
                      <a:pPr>
                        <a:defRPr sz="1000"/>
                      </a:pPr>
                      <a:r>
                        <a:rPr/>
                        <a:t>18,8%</a:t>
                      </a:r>
                    </a:p>
                  </a:txBody>
                  <a:tcPr>
                    <a:lnL w="0"/>
                    <a:lnR w="0"/>
                    <a:lnT w="12700">
                      <a:solidFill>
                        <a:srgbClr val="B4B4B4"/>
                      </a:solidFill>
                    </a:lnT>
                    <a:lnB w="0"/>
                  </a:tcPr>
                </a:tc>
                <a:tc>
                  <a:txBody>
                    <a:bodyPr/>
                    <a:lstStyle/>
                    <a:p>
                      <a:pPr>
                        <a:defRPr sz="1000"/>
                      </a:pPr>
                      <a:r>
                        <a:rPr/>
                        <a:t>9,8%</a:t>
                      </a:r>
                    </a:p>
                  </a:txBody>
                  <a:tcPr>
                    <a:lnL w="0"/>
                    <a:lnR w="0"/>
                    <a:lnT w="12700">
                      <a:solidFill>
                        <a:srgbClr val="B4B4B4"/>
                      </a:solidFill>
                    </a:lnT>
                    <a:lnB w="0"/>
                  </a:tcPr>
                </a:tc>
                <a:tc>
                  <a:txBody>
                    <a:bodyPr/>
                    <a:lstStyle/>
                    <a:p>
                      <a:pPr>
                        <a:defRPr sz="1000"/>
                      </a:pPr>
                      <a:r>
                        <a:rPr/>
                        <a:t>7,9%</a:t>
                      </a:r>
                    </a:p>
                  </a:txBody>
                  <a:tcPr>
                    <a:lnL w="0"/>
                    <a:lnR w="0"/>
                    <a:lnT w="12700">
                      <a:solidFill>
                        <a:srgbClr val="B4B4B4"/>
                      </a:solidFill>
                    </a:lnT>
                    <a:lnB w="0"/>
                  </a:tcPr>
                </a:tc>
                <a:tc>
                  <a:txBody>
                    <a:bodyPr/>
                    <a:lstStyle/>
                    <a:p>
                      <a:pPr>
                        <a:defRPr sz="1000"/>
                      </a:pPr>
                      <a:r>
                        <a:rPr/>
                        <a:t>6,1%</a:t>
                      </a:r>
                    </a:p>
                  </a:txBody>
                  <a:tcPr>
                    <a:lnL w="0"/>
                    <a:lnR w="0"/>
                    <a:lnT w="12700">
                      <a:solidFill>
                        <a:srgbClr val="B4B4B4"/>
                      </a:solidFill>
                    </a:lnT>
                    <a:lnB w="0"/>
                  </a:tcPr>
                </a:tc>
                <a:tc>
                  <a:txBody>
                    <a:bodyPr/>
                    <a:lstStyle/>
                    <a:p>
                      <a:pPr>
                        <a:defRPr sz="1000"/>
                      </a:pPr>
                      <a:r>
                        <a:rPr/>
                        <a:t>1470</a:t>
                      </a:r>
                    </a:p>
                  </a:txBody>
                  <a:tcPr>
                    <a:lnL w="0"/>
                    <a:lnR w="0"/>
                    <a:lnT w="12700">
                      <a:solidFill>
                        <a:srgbClr val="B4B4B4"/>
                      </a:solidFill>
                    </a:lnT>
                    <a:lnB w="0"/>
                  </a:tcPr>
                </a:tc>
              </a:tr>
              <a:tr h="0">
                <a:tc>
                  <a:txBody>
                    <a:bodyPr/>
                    <a:lstStyle/>
                    <a:p>
                      <a:pPr>
                        <a:defRPr sz="1000"/>
                      </a:pPr>
                      <a:r>
                        <a:rPr b="1"/>
                        <a:t>Bergen </a:t>
                      </a:r>
                    </a:p>
                  </a:txBody>
                  <a:tcPr>
                    <a:lnL w="0"/>
                    <a:lnR w="0"/>
                    <a:lnT w="0"/>
                    <a:lnB w="0"/>
                  </a:tcPr>
                </a:tc>
                <a:tc>
                  <a:txBody>
                    <a:bodyPr/>
                    <a:lstStyle/>
                    <a:p>
                      <a:pPr>
                        <a:defRPr sz="1000"/>
                      </a:pPr>
                      <a:r>
                        <a:rPr/>
                        <a:t>42,2%</a:t>
                      </a:r>
                    </a:p>
                  </a:txBody>
                  <a:tcPr>
                    <a:lnL w="0"/>
                    <a:lnR w="0"/>
                    <a:lnT w="0"/>
                    <a:lnB w="0"/>
                  </a:tcPr>
                </a:tc>
                <a:tc>
                  <a:txBody>
                    <a:bodyPr/>
                    <a:lstStyle/>
                    <a:p>
                      <a:pPr>
                        <a:defRPr sz="1000"/>
                      </a:pPr>
                      <a:r>
                        <a:rPr/>
                        <a:t>17,3%</a:t>
                      </a:r>
                    </a:p>
                  </a:txBody>
                  <a:tcPr>
                    <a:lnL w="0"/>
                    <a:lnR w="0"/>
                    <a:lnT w="0"/>
                    <a:lnB w="0"/>
                  </a:tcPr>
                </a:tc>
                <a:tc>
                  <a:txBody>
                    <a:bodyPr/>
                    <a:lstStyle/>
                    <a:p>
                      <a:pPr>
                        <a:defRPr sz="1000"/>
                      </a:pPr>
                      <a:r>
                        <a:rPr/>
                        <a:t>19,6%</a:t>
                      </a:r>
                    </a:p>
                  </a:txBody>
                  <a:tcPr>
                    <a:lnL w="0"/>
                    <a:lnR w="0"/>
                    <a:lnT w="0"/>
                    <a:lnB w="0"/>
                  </a:tcPr>
                </a:tc>
                <a:tc>
                  <a:txBody>
                    <a:bodyPr/>
                    <a:lstStyle/>
                    <a:p>
                      <a:pPr>
                        <a:defRPr sz="1000"/>
                      </a:pPr>
                      <a:r>
                        <a:rPr/>
                        <a:t>9,4%</a:t>
                      </a:r>
                    </a:p>
                  </a:txBody>
                  <a:tcPr>
                    <a:lnL w="0"/>
                    <a:lnR w="0"/>
                    <a:lnT w="0"/>
                    <a:lnB w="0"/>
                  </a:tcPr>
                </a:tc>
                <a:tc>
                  <a:txBody>
                    <a:bodyPr/>
                    <a:lstStyle/>
                    <a:p>
                      <a:pPr>
                        <a:defRPr sz="1000"/>
                      </a:pPr>
                      <a:r>
                        <a:rPr/>
                        <a:t>7,1%</a:t>
                      </a:r>
                    </a:p>
                  </a:txBody>
                  <a:tcPr>
                    <a:lnL w="0"/>
                    <a:lnR w="0"/>
                    <a:lnT w="0"/>
                    <a:lnB w="0"/>
                  </a:tcPr>
                </a:tc>
                <a:tc>
                  <a:txBody>
                    <a:bodyPr/>
                    <a:lstStyle/>
                    <a:p>
                      <a:pPr>
                        <a:defRPr sz="1000"/>
                      </a:pPr>
                      <a:r>
                        <a:rPr/>
                        <a:t>4,3%</a:t>
                      </a:r>
                    </a:p>
                  </a:txBody>
                  <a:tcPr>
                    <a:lnL w="0"/>
                    <a:lnR w="0"/>
                    <a:lnT w="0"/>
                    <a:lnB w="0"/>
                  </a:tcPr>
                </a:tc>
                <a:tc>
                  <a:txBody>
                    <a:bodyPr/>
                    <a:lstStyle/>
                    <a:p>
                      <a:pPr>
                        <a:defRPr sz="1000"/>
                      </a:pPr>
                      <a:r>
                        <a:rPr/>
                        <a:t>561</a:t>
                      </a:r>
                    </a:p>
                  </a:txBody>
                  <a:tcPr>
                    <a:lnL w="0"/>
                    <a:lnR w="0"/>
                    <a:lnT w="0"/>
                    <a:lnB w="0"/>
                  </a:tcPr>
                </a:tc>
              </a:tr>
              <a:tr h="0">
                <a:tc>
                  <a:txBody>
                    <a:bodyPr/>
                    <a:lstStyle/>
                    <a:p>
                      <a:pPr>
                        <a:defRPr sz="1000"/>
                      </a:pPr>
                      <a:r>
                        <a:rPr b="1"/>
                        <a:t>Haugesund</a:t>
                      </a:r>
                    </a:p>
                  </a:txBody>
                  <a:tcPr>
                    <a:lnL w="0"/>
                    <a:lnR w="0"/>
                    <a:lnT w="0"/>
                    <a:lnB w="0"/>
                  </a:tcPr>
                </a:tc>
                <a:tc>
                  <a:txBody>
                    <a:bodyPr/>
                    <a:lstStyle/>
                    <a:p>
                      <a:pPr>
                        <a:defRPr sz="1000"/>
                      </a:pPr>
                      <a:r>
                        <a:rPr/>
                        <a:t>31,0%</a:t>
                      </a:r>
                    </a:p>
                  </a:txBody>
                  <a:tcPr>
                    <a:lnL w="0"/>
                    <a:lnR w="0"/>
                    <a:lnT w="0"/>
                    <a:lnB w="0"/>
                  </a:tcPr>
                </a:tc>
                <a:tc>
                  <a:txBody>
                    <a:bodyPr/>
                    <a:lstStyle/>
                    <a:p>
                      <a:pPr>
                        <a:defRPr sz="1000"/>
                      </a:pPr>
                      <a:r>
                        <a:rPr/>
                        <a:t>24,0%</a:t>
                      </a:r>
                    </a:p>
                  </a:txBody>
                  <a:tcPr>
                    <a:lnL w="0"/>
                    <a:lnR w="0"/>
                    <a:lnT w="0"/>
                    <a:lnB w="0"/>
                  </a:tcPr>
                </a:tc>
                <a:tc>
                  <a:txBody>
                    <a:bodyPr/>
                    <a:lstStyle/>
                    <a:p>
                      <a:pPr>
                        <a:defRPr sz="1000"/>
                      </a:pPr>
                      <a:r>
                        <a:rPr/>
                        <a:t>17,8%</a:t>
                      </a:r>
                    </a:p>
                  </a:txBody>
                  <a:tcPr>
                    <a:lnL w="0"/>
                    <a:lnR w="0"/>
                    <a:lnT w="0"/>
                    <a:lnB w="0"/>
                  </a:tcPr>
                </a:tc>
                <a:tc>
                  <a:txBody>
                    <a:bodyPr/>
                    <a:lstStyle/>
                    <a:p>
                      <a:pPr>
                        <a:defRPr sz="1000"/>
                      </a:pPr>
                      <a:r>
                        <a:rPr/>
                        <a:t>13,2%</a:t>
                      </a:r>
                    </a:p>
                  </a:txBody>
                  <a:tcPr>
                    <a:lnL w="0"/>
                    <a:lnR w="0"/>
                    <a:lnT w="0"/>
                    <a:lnB w="0"/>
                  </a:tcPr>
                </a:tc>
                <a:tc>
                  <a:txBody>
                    <a:bodyPr/>
                    <a:lstStyle/>
                    <a:p>
                      <a:pPr>
                        <a:defRPr sz="1000"/>
                      </a:pPr>
                      <a:r>
                        <a:rPr/>
                        <a:t>8,5%</a:t>
                      </a:r>
                    </a:p>
                  </a:txBody>
                  <a:tcPr>
                    <a:lnL w="0"/>
                    <a:lnR w="0"/>
                    <a:lnT w="0"/>
                    <a:lnB w="0"/>
                  </a:tcPr>
                </a:tc>
                <a:tc>
                  <a:txBody>
                    <a:bodyPr/>
                    <a:lstStyle/>
                    <a:p>
                      <a:pPr>
                        <a:defRPr sz="1000"/>
                      </a:pPr>
                      <a:r>
                        <a:rPr/>
                        <a:t>5,4%</a:t>
                      </a:r>
                    </a:p>
                  </a:txBody>
                  <a:tcPr>
                    <a:lnL w="0"/>
                    <a:lnR w="0"/>
                    <a:lnT w="0"/>
                    <a:lnB w="0"/>
                  </a:tcPr>
                </a:tc>
                <a:tc>
                  <a:txBody>
                    <a:bodyPr/>
                    <a:lstStyle/>
                    <a:p>
                      <a:pPr>
                        <a:defRPr sz="1000"/>
                      </a:pPr>
                      <a:r>
                        <a:rPr/>
                        <a:t>129</a:t>
                      </a:r>
                    </a:p>
                  </a:txBody>
                  <a:tcPr>
                    <a:lnL w="0"/>
                    <a:lnR w="0"/>
                    <a:lnT w="0"/>
                    <a:lnB w="0"/>
                  </a:tcPr>
                </a:tc>
              </a:tr>
              <a:tr h="0">
                <a:tc>
                  <a:txBody>
                    <a:bodyPr/>
                    <a:lstStyle/>
                    <a:p>
                      <a:pPr>
                        <a:defRPr sz="1000"/>
                      </a:pPr>
                      <a:r>
                        <a:rPr b="1"/>
                        <a:t>Stavanger</a:t>
                      </a:r>
                    </a:p>
                  </a:txBody>
                  <a:tcPr>
                    <a:lnL w="0"/>
                    <a:lnR w="0"/>
                    <a:lnT w="0"/>
                    <a:lnB w="0"/>
                  </a:tcPr>
                </a:tc>
                <a:tc>
                  <a:txBody>
                    <a:bodyPr/>
                    <a:lstStyle/>
                    <a:p>
                      <a:pPr>
                        <a:defRPr sz="1000"/>
                      </a:pPr>
                      <a:r>
                        <a:rPr/>
                        <a:t>43,2%</a:t>
                      </a:r>
                    </a:p>
                  </a:txBody>
                  <a:tcPr>
                    <a:lnL w="0"/>
                    <a:lnR w="0"/>
                    <a:lnT w="0"/>
                    <a:lnB w="0"/>
                  </a:tcPr>
                </a:tc>
                <a:tc>
                  <a:txBody>
                    <a:bodyPr/>
                    <a:lstStyle/>
                    <a:p>
                      <a:pPr>
                        <a:defRPr sz="1000"/>
                      </a:pPr>
                      <a:r>
                        <a:rPr/>
                        <a:t>14,9%</a:t>
                      </a:r>
                    </a:p>
                  </a:txBody>
                  <a:tcPr>
                    <a:lnL w="0"/>
                    <a:lnR w="0"/>
                    <a:lnT w="0"/>
                    <a:lnB w="0"/>
                  </a:tcPr>
                </a:tc>
                <a:tc>
                  <a:txBody>
                    <a:bodyPr/>
                    <a:lstStyle/>
                    <a:p>
                      <a:pPr>
                        <a:defRPr sz="1000"/>
                      </a:pPr>
                      <a:r>
                        <a:rPr/>
                        <a:t>18,7%</a:t>
                      </a:r>
                    </a:p>
                  </a:txBody>
                  <a:tcPr>
                    <a:lnL w="0"/>
                    <a:lnR w="0"/>
                    <a:lnT w="0"/>
                    <a:lnB w="0"/>
                  </a:tcPr>
                </a:tc>
                <a:tc>
                  <a:txBody>
                    <a:bodyPr/>
                    <a:lstStyle/>
                    <a:p>
                      <a:pPr>
                        <a:defRPr sz="1000"/>
                      </a:pPr>
                      <a:r>
                        <a:rPr/>
                        <a:t>10,8%</a:t>
                      </a:r>
                    </a:p>
                  </a:txBody>
                  <a:tcPr>
                    <a:lnL w="0"/>
                    <a:lnR w="0"/>
                    <a:lnT w="0"/>
                    <a:lnB w="0"/>
                  </a:tcPr>
                </a:tc>
                <a:tc>
                  <a:txBody>
                    <a:bodyPr/>
                    <a:lstStyle/>
                    <a:p>
                      <a:pPr>
                        <a:defRPr sz="1000"/>
                      </a:pPr>
                      <a:r>
                        <a:rPr/>
                        <a:t>6,7%</a:t>
                      </a:r>
                    </a:p>
                  </a:txBody>
                  <a:tcPr>
                    <a:lnL w="0"/>
                    <a:lnR w="0"/>
                    <a:lnT w="0"/>
                    <a:lnB w="0"/>
                  </a:tcPr>
                </a:tc>
                <a:tc>
                  <a:txBody>
                    <a:bodyPr/>
                    <a:lstStyle/>
                    <a:p>
                      <a:pPr>
                        <a:defRPr sz="1000"/>
                      </a:pPr>
                      <a:r>
                        <a:rPr/>
                        <a:t>5,8%</a:t>
                      </a:r>
                    </a:p>
                  </a:txBody>
                  <a:tcPr>
                    <a:lnL w="0"/>
                    <a:lnR w="0"/>
                    <a:lnT w="0"/>
                    <a:lnB w="0"/>
                  </a:tcPr>
                </a:tc>
                <a:tc>
                  <a:txBody>
                    <a:bodyPr/>
                    <a:lstStyle/>
                    <a:p>
                      <a:pPr>
                        <a:defRPr sz="1000"/>
                      </a:pPr>
                      <a:r>
                        <a:rPr/>
                        <a:t>659</a:t>
                      </a:r>
                    </a:p>
                  </a:txBody>
                  <a:tcPr>
                    <a:lnL w="0"/>
                    <a:lnR w="0"/>
                    <a:lnT w="0"/>
                    <a:lnB w="0"/>
                  </a:tcPr>
                </a:tc>
              </a:tr>
              <a:tr h="0">
                <a:tc>
                  <a:txBody>
                    <a:bodyPr/>
                    <a:lstStyle/>
                    <a:p>
                      <a:pPr>
                        <a:defRPr sz="1000"/>
                      </a:pPr>
                      <a:r>
                        <a:rPr b="1"/>
                        <a:t>Stord</a:t>
                      </a:r>
                    </a:p>
                  </a:txBody>
                  <a:tcPr>
                    <a:lnL w="0"/>
                    <a:lnR w="0"/>
                    <a:lnT w="0"/>
                    <a:lnB w="0"/>
                  </a:tcPr>
                </a:tc>
                <a:tc>
                  <a:txBody>
                    <a:bodyPr/>
                    <a:lstStyle/>
                    <a:p>
                      <a:pPr>
                        <a:defRPr sz="1000"/>
                      </a:pPr>
                      <a:r>
                        <a:rPr/>
                        <a:t>39,0%</a:t>
                      </a:r>
                    </a:p>
                  </a:txBody>
                  <a:tcPr>
                    <a:lnL w="0"/>
                    <a:lnR w="0"/>
                    <a:lnT w="0"/>
                    <a:lnB w="0"/>
                  </a:tcPr>
                </a:tc>
                <a:tc>
                  <a:txBody>
                    <a:bodyPr/>
                    <a:lstStyle/>
                    <a:p>
                      <a:pPr>
                        <a:defRPr sz="1000"/>
                      </a:pPr>
                      <a:r>
                        <a:rPr/>
                        <a:t>9,8%</a:t>
                      </a:r>
                    </a:p>
                  </a:txBody>
                  <a:tcPr>
                    <a:lnL w="0"/>
                    <a:lnR w="0"/>
                    <a:lnT w="0"/>
                    <a:lnB w="0"/>
                  </a:tcPr>
                </a:tc>
                <a:tc>
                  <a:txBody>
                    <a:bodyPr/>
                    <a:lstStyle/>
                    <a:p>
                      <a:pPr>
                        <a:defRPr sz="1000"/>
                      </a:pPr>
                      <a:r>
                        <a:rPr/>
                        <a:t>24,4%</a:t>
                      </a:r>
                    </a:p>
                  </a:txBody>
                  <a:tcPr>
                    <a:lnL w="0"/>
                    <a:lnR w="0"/>
                    <a:lnT w="0"/>
                    <a:lnB w="0"/>
                  </a:tcPr>
                </a:tc>
                <a:tc>
                  <a:txBody>
                    <a:bodyPr/>
                    <a:lstStyle/>
                    <a:p>
                      <a:pPr>
                        <a:defRPr sz="1000"/>
                      </a:pPr>
                      <a:r>
                        <a:rPr/>
                        <a:t>9,8%</a:t>
                      </a:r>
                    </a:p>
                  </a:txBody>
                  <a:tcPr>
                    <a:lnL w="0"/>
                    <a:lnR w="0"/>
                    <a:lnT w="0"/>
                    <a:lnB w="0"/>
                  </a:tcPr>
                </a:tc>
                <a:tc>
                  <a:txBody>
                    <a:bodyPr/>
                    <a:lstStyle/>
                    <a:p>
                      <a:pPr>
                        <a:defRPr sz="1000"/>
                      </a:pPr>
                      <a:r>
                        <a:rPr/>
                        <a:t>17,1%</a:t>
                      </a:r>
                    </a:p>
                  </a:txBody>
                  <a:tcPr>
                    <a:lnL w="0"/>
                    <a:lnR w="0"/>
                    <a:lnT w="0"/>
                    <a:lnB w="0"/>
                  </a:tcPr>
                </a:tc>
                <a:tc>
                  <a:txBody>
                    <a:bodyPr/>
                    <a:lstStyle/>
                    <a:p>
                      <a:pPr>
                        <a:defRPr sz="1000"/>
                      </a:pPr>
                      <a:r>
                        <a:rPr/>
                        <a:t>0,0%</a:t>
                      </a:r>
                    </a:p>
                  </a:txBody>
                  <a:tcPr>
                    <a:lnL w="0"/>
                    <a:lnR w="0"/>
                    <a:lnT w="0"/>
                    <a:lnB w="0"/>
                  </a:tcPr>
                </a:tc>
                <a:tc>
                  <a:txBody>
                    <a:bodyPr/>
                    <a:lstStyle/>
                    <a:p>
                      <a:pPr>
                        <a:defRPr sz="1000"/>
                      </a:pPr>
                      <a:r>
                        <a:rPr/>
                        <a:t>41</a:t>
                      </a:r>
                    </a:p>
                  </a:txBody>
                  <a:tcPr>
                    <a:lnL w="0"/>
                    <a:lnR w="0"/>
                    <a:lnT w="0"/>
                    <a:lnB w="0"/>
                  </a:tcPr>
                </a:tc>
              </a:tr>
            </a:tbl>
          </a:graphicData>
        </a:graphic>
      </p:graphicFrame>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lstStyle/>
          <a:p>
            <a:r>
              <a:rPr lang="en-US"/>
              <a:t>11. Arbeidsgiveravgift</a:t>
            </a:r>
          </a:p>
        </p:txBody>
      </p:sp>
      <p:sp>
        <p:nvSpPr>
          <p:cNvPr id="5" name="RepTitle"/>
          <p:cNvSpPr>
            <a:spLocks noGrp="1"/>
          </p:cNvSpPr>
          <p:nvPr>
            <p:ph sz="quarter" idx="14" hasCustomPrompt="1"/>
          </p:nvPr>
        </p:nvSpPr>
        <p:spPr/>
        <p:txBody>
          <a:bodyPr/>
          <a:lstStyle/>
          <a:p>
            <a:r>
              <a:rPr lang="en-US"/>
              <a:t>Undersøkelse Vestlandet 2015(3)</a:t>
            </a:r>
          </a:p>
        </p:txBody>
      </p:sp>
      <p:graphicFrame>
        <p:nvGraphicFramePr>
          <p:cNvPr id="6" name="ChartObject"/>
          <p:cNvGraphicFramePr>
            <a:graphicFrameLocks noGrp="1"/>
          </p:cNvGraphicFramePr>
          <p:nvPr>
            <p:ph sz="quarter" idx="10"/>
            <p:extLst>
              <p:ext uri="{D42A27DB-BD31-4B8C-83A1-F6EECF244321}">
                <p14:modId xmlns:p14="http://schemas.microsoft.com/office/powerpoint/2010/main" val="2277513709"/>
              </p:ext>
            </p:extLst>
          </p:nvPr>
        </p:nvGraphicFramePr>
        <p:xfrm>
          <a:off x="1" y="908050"/>
          <a:ext cx="8675688" cy="594995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lstStyle/>
          <a:p>
            <a:r>
              <a:rPr lang="en-US"/>
              <a:t>11. Arbeidsgiveravgift</a:t>
            </a:r>
          </a:p>
        </p:txBody>
      </p:sp>
      <p:sp>
        <p:nvSpPr>
          <p:cNvPr id="5" name="RepTitle"/>
          <p:cNvSpPr>
            <a:spLocks noGrp="1"/>
          </p:cNvSpPr>
          <p:nvPr>
            <p:ph sz="quarter" idx="14" hasCustomPrompt="1"/>
          </p:nvPr>
        </p:nvSpPr>
        <p:spPr/>
        <p:txBody>
          <a:bodyPr/>
          <a:lstStyle/>
          <a:p>
            <a:r>
              <a:rPr lang="en-US"/>
              <a:t>Undersøkelse Vestlandet 2015(3)</a:t>
            </a:r>
          </a:p>
        </p:txBody>
      </p:sp>
      <p:sp>
        <p:nvSpPr>
          <p:cNvPr id="6" name="MetaFoot"/>
          <p:cNvSpPr>
            <a:spLocks noGrp="1"/>
          </p:cNvSpPr>
          <p:nvPr>
            <p:ph sz="quarter" idx="15"/>
          </p:nvPr>
        </p:nvSpPr>
        <p:spPr/>
        <p:txBody>
          <a:bodyPr/>
          <a:lstStyle/>
          <a:p>
            <a:endParaRPr lang="en-US"/>
          </a:p>
        </p:txBody>
      </p:sp>
      <p:graphicFrame>
        <p:nvGraphicFramePr>
          <p:cNvPr id="7" name="New Table"/>
          <p:cNvGraphicFramePr>
            <a:graphicFrameLocks noGrp="1"/>
          </p:cNvGraphicFramePr>
          <p:nvPr>
            <p:ph sz="quarter" idx="10"/>
          </p:nvPr>
        </p:nvGraphicFramePr>
        <p:xfrm>
          <a:off x="468313" y="908050"/>
          <a:ext cx="8207376" cy="1615440"/>
        </p:xfrm>
        <a:graphic>
          <a:graphicData uri="http://schemas.openxmlformats.org/drawingml/2006/table">
            <a:tbl>
              <a:tblPr bandRow="1">
                <a:tableStyleId>{5C22544A-7EE6-4342-B048-85BDC9FD1C3A}</a:tableStyleId>
              </a:tblPr>
              <a:tblGrid>
                <a:gridCol w="1025922"/>
                <a:gridCol w="1025922"/>
                <a:gridCol w="1025922"/>
                <a:gridCol w="1025922"/>
                <a:gridCol w="1025922"/>
                <a:gridCol w="1025922"/>
                <a:gridCol w="1025922"/>
                <a:gridCol w="1025922"/>
              </a:tblGrid>
              <a:tr h="0">
                <a:tc>
                  <a:txBody>
                    <a:bodyPr/>
                    <a:lstStyle/>
                    <a:p>
                      <a:pPr>
                        <a:defRPr sz="1000"/>
                      </a:pPr>
                      <a:endParaRPr/>
                    </a:p>
                  </a:txBody>
                  <a:tcPr>
                    <a:lnL w="0"/>
                    <a:lnR w="0"/>
                    <a:lnT w="0"/>
                    <a:lnB w="12700">
                      <a:solidFill>
                        <a:srgbClr val="B4B4B4"/>
                      </a:solidFill>
                    </a:lnB>
                    <a:solidFill>
                      <a:prstClr val="black">
                        <a:lumOff val="100000"/>
                        <a:lumOff val="100000"/>
                      </a:prstClr>
                    </a:solidFill>
                  </a:tcPr>
                </a:tc>
                <a:tc>
                  <a:txBody>
                    <a:bodyPr/>
                    <a:lstStyle/>
                    <a:p>
                      <a:pPr>
                        <a:defRPr sz="1000"/>
                      </a:pPr>
                      <a:r>
                        <a:rPr b="1"/>
                        <a:t>1</a:t>
                      </a:r>
                    </a:p>
                  </a:txBody>
                  <a:tcPr>
                    <a:lnL w="0"/>
                    <a:lnR w="0"/>
                    <a:lnT w="0"/>
                    <a:lnB w="12700">
                      <a:solidFill>
                        <a:srgbClr val="B4B4B4"/>
                      </a:solidFill>
                    </a:lnB>
                    <a:solidFill>
                      <a:prstClr val="black">
                        <a:lumOff val="100000"/>
                        <a:lumOff val="100000"/>
                      </a:prstClr>
                    </a:solidFill>
                  </a:tcPr>
                </a:tc>
                <a:tc>
                  <a:txBody>
                    <a:bodyPr/>
                    <a:lstStyle/>
                    <a:p>
                      <a:pPr>
                        <a:defRPr sz="1000"/>
                      </a:pPr>
                      <a:r>
                        <a:rPr b="1"/>
                        <a:t>2</a:t>
                      </a:r>
                    </a:p>
                  </a:txBody>
                  <a:tcPr>
                    <a:lnL w="0"/>
                    <a:lnR w="0"/>
                    <a:lnT w="0"/>
                    <a:lnB w="12700">
                      <a:solidFill>
                        <a:srgbClr val="B4B4B4"/>
                      </a:solidFill>
                    </a:lnB>
                    <a:solidFill>
                      <a:prstClr val="black">
                        <a:lumOff val="100000"/>
                        <a:lumOff val="100000"/>
                      </a:prstClr>
                    </a:solidFill>
                  </a:tcPr>
                </a:tc>
                <a:tc>
                  <a:txBody>
                    <a:bodyPr/>
                    <a:lstStyle/>
                    <a:p>
                      <a:pPr>
                        <a:defRPr sz="1000"/>
                      </a:pPr>
                      <a:r>
                        <a:rPr b="1"/>
                        <a:t>3</a:t>
                      </a:r>
                    </a:p>
                  </a:txBody>
                  <a:tcPr>
                    <a:lnL w="0"/>
                    <a:lnR w="0"/>
                    <a:lnT w="0"/>
                    <a:lnB w="12700">
                      <a:solidFill>
                        <a:srgbClr val="B4B4B4"/>
                      </a:solidFill>
                    </a:lnB>
                    <a:solidFill>
                      <a:prstClr val="black">
                        <a:lumOff val="100000"/>
                        <a:lumOff val="100000"/>
                      </a:prstClr>
                    </a:solidFill>
                  </a:tcPr>
                </a:tc>
                <a:tc>
                  <a:txBody>
                    <a:bodyPr/>
                    <a:lstStyle/>
                    <a:p>
                      <a:pPr>
                        <a:defRPr sz="1000"/>
                      </a:pPr>
                      <a:r>
                        <a:rPr b="1"/>
                        <a:t>4</a:t>
                      </a:r>
                    </a:p>
                  </a:txBody>
                  <a:tcPr>
                    <a:lnL w="0"/>
                    <a:lnR w="0"/>
                    <a:lnT w="0"/>
                    <a:lnB w="12700">
                      <a:solidFill>
                        <a:srgbClr val="B4B4B4"/>
                      </a:solidFill>
                    </a:lnB>
                    <a:solidFill>
                      <a:prstClr val="black">
                        <a:lumOff val="100000"/>
                        <a:lumOff val="100000"/>
                      </a:prstClr>
                    </a:solidFill>
                  </a:tcPr>
                </a:tc>
                <a:tc>
                  <a:txBody>
                    <a:bodyPr/>
                    <a:lstStyle/>
                    <a:p>
                      <a:pPr>
                        <a:defRPr sz="1000"/>
                      </a:pPr>
                      <a:r>
                        <a:rPr b="1"/>
                        <a:t>5</a:t>
                      </a:r>
                    </a:p>
                  </a:txBody>
                  <a:tcPr>
                    <a:lnL w="0"/>
                    <a:lnR w="0"/>
                    <a:lnT w="0"/>
                    <a:lnB w="12700">
                      <a:solidFill>
                        <a:srgbClr val="B4B4B4"/>
                      </a:solidFill>
                    </a:lnB>
                    <a:solidFill>
                      <a:prstClr val="black">
                        <a:lumOff val="100000"/>
                        <a:lumOff val="100000"/>
                      </a:prstClr>
                    </a:solidFill>
                  </a:tcPr>
                </a:tc>
                <a:tc>
                  <a:txBody>
                    <a:bodyPr/>
                    <a:lstStyle/>
                    <a:p>
                      <a:pPr>
                        <a:defRPr sz="1000"/>
                      </a:pPr>
                      <a:r>
                        <a:rPr b="1"/>
                        <a:t>6</a:t>
                      </a:r>
                    </a:p>
                  </a:txBody>
                  <a:tcPr>
                    <a:lnL w="0"/>
                    <a:lnR w="0"/>
                    <a:lnT w="0"/>
                    <a:lnB w="12700">
                      <a:solidFill>
                        <a:srgbClr val="B4B4B4"/>
                      </a:solidFill>
                    </a:lnB>
                    <a:solidFill>
                      <a:prstClr val="black">
                        <a:lumOff val="100000"/>
                        <a:lumOff val="100000"/>
                      </a:prstClr>
                    </a:solidFill>
                  </a:tcPr>
                </a:tc>
                <a:tc>
                  <a:txBody>
                    <a:bodyPr/>
                    <a:lstStyle/>
                    <a:p>
                      <a:pPr>
                        <a:defRPr sz="1000"/>
                      </a:pPr>
                      <a:r>
                        <a:rPr b="1"/>
                        <a:t>N</a:t>
                      </a:r>
                    </a:p>
                  </a:txBody>
                  <a:tcPr>
                    <a:lnL w="0"/>
                    <a:lnR w="0"/>
                    <a:lnT w="0"/>
                    <a:lnB w="12700">
                      <a:solidFill>
                        <a:srgbClr val="B4B4B4"/>
                      </a:solidFill>
                    </a:lnB>
                    <a:solidFill>
                      <a:prstClr val="black">
                        <a:lumOff val="100000"/>
                        <a:lumOff val="100000"/>
                      </a:prstClr>
                    </a:solidFill>
                  </a:tcPr>
                </a:tc>
              </a:tr>
              <a:tr h="0">
                <a:tc>
                  <a:txBody>
                    <a:bodyPr/>
                    <a:lstStyle/>
                    <a:p>
                      <a:pPr>
                        <a:defRPr sz="1000"/>
                      </a:pPr>
                      <a:r>
                        <a:rPr b="1"/>
                        <a:t>Arbeidsgiveravgift</a:t>
                      </a:r>
                    </a:p>
                  </a:txBody>
                  <a:tcPr>
                    <a:lnL w="0"/>
                    <a:lnR w="0"/>
                    <a:lnT w="12700">
                      <a:solidFill>
                        <a:srgbClr val="B4B4B4"/>
                      </a:solidFill>
                    </a:lnT>
                    <a:lnB w="0"/>
                  </a:tcPr>
                </a:tc>
                <a:tc>
                  <a:txBody>
                    <a:bodyPr/>
                    <a:lstStyle/>
                    <a:p>
                      <a:pPr>
                        <a:defRPr sz="1000"/>
                      </a:pPr>
                      <a:r>
                        <a:rPr/>
                        <a:t>12,7%</a:t>
                      </a:r>
                    </a:p>
                  </a:txBody>
                  <a:tcPr>
                    <a:lnL w="0"/>
                    <a:lnR w="0"/>
                    <a:lnT w="12700">
                      <a:solidFill>
                        <a:srgbClr val="B4B4B4"/>
                      </a:solidFill>
                    </a:lnT>
                    <a:lnB w="0"/>
                  </a:tcPr>
                </a:tc>
                <a:tc>
                  <a:txBody>
                    <a:bodyPr/>
                    <a:lstStyle/>
                    <a:p>
                      <a:pPr>
                        <a:defRPr sz="1000"/>
                      </a:pPr>
                      <a:r>
                        <a:rPr/>
                        <a:t>11,1%</a:t>
                      </a:r>
                    </a:p>
                  </a:txBody>
                  <a:tcPr>
                    <a:lnL w="0"/>
                    <a:lnR w="0"/>
                    <a:lnT w="12700">
                      <a:solidFill>
                        <a:srgbClr val="B4B4B4"/>
                      </a:solidFill>
                    </a:lnT>
                    <a:lnB w="0"/>
                  </a:tcPr>
                </a:tc>
                <a:tc>
                  <a:txBody>
                    <a:bodyPr/>
                    <a:lstStyle/>
                    <a:p>
                      <a:pPr>
                        <a:defRPr sz="1000"/>
                      </a:pPr>
                      <a:r>
                        <a:rPr/>
                        <a:t>21,8%</a:t>
                      </a:r>
                    </a:p>
                  </a:txBody>
                  <a:tcPr>
                    <a:lnL w="0"/>
                    <a:lnR w="0"/>
                    <a:lnT w="12700">
                      <a:solidFill>
                        <a:srgbClr val="B4B4B4"/>
                      </a:solidFill>
                    </a:lnT>
                    <a:lnB w="0"/>
                  </a:tcPr>
                </a:tc>
                <a:tc>
                  <a:txBody>
                    <a:bodyPr/>
                    <a:lstStyle/>
                    <a:p>
                      <a:pPr>
                        <a:defRPr sz="1000"/>
                      </a:pPr>
                      <a:r>
                        <a:rPr/>
                        <a:t>22,4%</a:t>
                      </a:r>
                    </a:p>
                  </a:txBody>
                  <a:tcPr>
                    <a:lnL w="0"/>
                    <a:lnR w="0"/>
                    <a:lnT w="12700">
                      <a:solidFill>
                        <a:srgbClr val="B4B4B4"/>
                      </a:solidFill>
                    </a:lnT>
                    <a:lnB w="0"/>
                  </a:tcPr>
                </a:tc>
                <a:tc>
                  <a:txBody>
                    <a:bodyPr/>
                    <a:lstStyle/>
                    <a:p>
                      <a:pPr>
                        <a:defRPr sz="1000"/>
                      </a:pPr>
                      <a:r>
                        <a:rPr/>
                        <a:t>18,1%</a:t>
                      </a:r>
                    </a:p>
                  </a:txBody>
                  <a:tcPr>
                    <a:lnL w="0"/>
                    <a:lnR w="0"/>
                    <a:lnT w="12700">
                      <a:solidFill>
                        <a:srgbClr val="B4B4B4"/>
                      </a:solidFill>
                    </a:lnT>
                    <a:lnB w="0"/>
                  </a:tcPr>
                </a:tc>
                <a:tc>
                  <a:txBody>
                    <a:bodyPr/>
                    <a:lstStyle/>
                    <a:p>
                      <a:pPr>
                        <a:defRPr sz="1000"/>
                      </a:pPr>
                      <a:r>
                        <a:rPr/>
                        <a:t>13,9%</a:t>
                      </a:r>
                    </a:p>
                  </a:txBody>
                  <a:tcPr>
                    <a:lnL w="0"/>
                    <a:lnR w="0"/>
                    <a:lnT w="12700">
                      <a:solidFill>
                        <a:srgbClr val="B4B4B4"/>
                      </a:solidFill>
                    </a:lnT>
                    <a:lnB w="0"/>
                  </a:tcPr>
                </a:tc>
                <a:tc>
                  <a:txBody>
                    <a:bodyPr/>
                    <a:lstStyle/>
                    <a:p>
                      <a:pPr>
                        <a:defRPr sz="1000"/>
                      </a:pPr>
                      <a:r>
                        <a:rPr/>
                        <a:t>1494</a:t>
                      </a:r>
                    </a:p>
                  </a:txBody>
                  <a:tcPr>
                    <a:lnL w="0"/>
                    <a:lnR w="0"/>
                    <a:lnT w="12700">
                      <a:solidFill>
                        <a:srgbClr val="B4B4B4"/>
                      </a:solidFill>
                    </a:lnT>
                    <a:lnB w="0"/>
                  </a:tcPr>
                </a:tc>
              </a:tr>
              <a:tr h="0">
                <a:tc>
                  <a:txBody>
                    <a:bodyPr/>
                    <a:lstStyle/>
                    <a:p>
                      <a:pPr>
                        <a:defRPr sz="1000"/>
                      </a:pPr>
                      <a:r>
                        <a:rPr b="1"/>
                        <a:t>Bergen </a:t>
                      </a:r>
                    </a:p>
                  </a:txBody>
                  <a:tcPr>
                    <a:lnL w="0"/>
                    <a:lnR w="0"/>
                    <a:lnT w="0"/>
                    <a:lnB w="0"/>
                  </a:tcPr>
                </a:tc>
                <a:tc>
                  <a:txBody>
                    <a:bodyPr/>
                    <a:lstStyle/>
                    <a:p>
                      <a:pPr>
                        <a:defRPr sz="1000"/>
                      </a:pPr>
                      <a:r>
                        <a:rPr/>
                        <a:t>14,0%</a:t>
                      </a:r>
                    </a:p>
                  </a:txBody>
                  <a:tcPr>
                    <a:lnL w="0"/>
                    <a:lnR w="0"/>
                    <a:lnT w="0"/>
                    <a:lnB w="0"/>
                  </a:tcPr>
                </a:tc>
                <a:tc>
                  <a:txBody>
                    <a:bodyPr/>
                    <a:lstStyle/>
                    <a:p>
                      <a:pPr>
                        <a:defRPr sz="1000"/>
                      </a:pPr>
                      <a:r>
                        <a:rPr/>
                        <a:t>12,4%</a:t>
                      </a:r>
                    </a:p>
                  </a:txBody>
                  <a:tcPr>
                    <a:lnL w="0"/>
                    <a:lnR w="0"/>
                    <a:lnT w="0"/>
                    <a:lnB w="0"/>
                  </a:tcPr>
                </a:tc>
                <a:tc>
                  <a:txBody>
                    <a:bodyPr/>
                    <a:lstStyle/>
                    <a:p>
                      <a:pPr>
                        <a:defRPr sz="1000"/>
                      </a:pPr>
                      <a:r>
                        <a:rPr/>
                        <a:t>20,3%</a:t>
                      </a:r>
                    </a:p>
                  </a:txBody>
                  <a:tcPr>
                    <a:lnL w="0"/>
                    <a:lnR w="0"/>
                    <a:lnT w="0"/>
                    <a:lnB w="0"/>
                  </a:tcPr>
                </a:tc>
                <a:tc>
                  <a:txBody>
                    <a:bodyPr/>
                    <a:lstStyle/>
                    <a:p>
                      <a:pPr>
                        <a:defRPr sz="1000"/>
                      </a:pPr>
                      <a:r>
                        <a:rPr/>
                        <a:t>25,2%</a:t>
                      </a:r>
                    </a:p>
                  </a:txBody>
                  <a:tcPr>
                    <a:lnL w="0"/>
                    <a:lnR w="0"/>
                    <a:lnT w="0"/>
                    <a:lnB w="0"/>
                  </a:tcPr>
                </a:tc>
                <a:tc>
                  <a:txBody>
                    <a:bodyPr/>
                    <a:lstStyle/>
                    <a:p>
                      <a:pPr>
                        <a:defRPr sz="1000"/>
                      </a:pPr>
                      <a:r>
                        <a:rPr/>
                        <a:t>15,2%</a:t>
                      </a:r>
                    </a:p>
                  </a:txBody>
                  <a:tcPr>
                    <a:lnL w="0"/>
                    <a:lnR w="0"/>
                    <a:lnT w="0"/>
                    <a:lnB w="0"/>
                  </a:tcPr>
                </a:tc>
                <a:tc>
                  <a:txBody>
                    <a:bodyPr/>
                    <a:lstStyle/>
                    <a:p>
                      <a:pPr>
                        <a:defRPr sz="1000"/>
                      </a:pPr>
                      <a:r>
                        <a:rPr/>
                        <a:t>12,9%</a:t>
                      </a:r>
                    </a:p>
                  </a:txBody>
                  <a:tcPr>
                    <a:lnL w="0"/>
                    <a:lnR w="0"/>
                    <a:lnT w="0"/>
                    <a:lnB w="0"/>
                  </a:tcPr>
                </a:tc>
                <a:tc>
                  <a:txBody>
                    <a:bodyPr/>
                    <a:lstStyle/>
                    <a:p>
                      <a:pPr>
                        <a:defRPr sz="1000"/>
                      </a:pPr>
                      <a:r>
                        <a:rPr/>
                        <a:t>572</a:t>
                      </a:r>
                    </a:p>
                  </a:txBody>
                  <a:tcPr>
                    <a:lnL w="0"/>
                    <a:lnR w="0"/>
                    <a:lnT w="0"/>
                    <a:lnB w="0"/>
                  </a:tcPr>
                </a:tc>
              </a:tr>
              <a:tr h="0">
                <a:tc>
                  <a:txBody>
                    <a:bodyPr/>
                    <a:lstStyle/>
                    <a:p>
                      <a:pPr>
                        <a:defRPr sz="1000"/>
                      </a:pPr>
                      <a:r>
                        <a:rPr b="1"/>
                        <a:t>Haugesund</a:t>
                      </a:r>
                    </a:p>
                  </a:txBody>
                  <a:tcPr>
                    <a:lnL w="0"/>
                    <a:lnR w="0"/>
                    <a:lnT w="0"/>
                    <a:lnB w="0"/>
                  </a:tcPr>
                </a:tc>
                <a:tc>
                  <a:txBody>
                    <a:bodyPr/>
                    <a:lstStyle/>
                    <a:p>
                      <a:pPr>
                        <a:defRPr sz="1000"/>
                      </a:pPr>
                      <a:r>
                        <a:rPr/>
                        <a:t>7,6%</a:t>
                      </a:r>
                    </a:p>
                  </a:txBody>
                  <a:tcPr>
                    <a:lnL w="0"/>
                    <a:lnR w="0"/>
                    <a:lnT w="0"/>
                    <a:lnB w="0"/>
                  </a:tcPr>
                </a:tc>
                <a:tc>
                  <a:txBody>
                    <a:bodyPr/>
                    <a:lstStyle/>
                    <a:p>
                      <a:pPr>
                        <a:defRPr sz="1000"/>
                      </a:pPr>
                      <a:r>
                        <a:rPr/>
                        <a:t>16,0%</a:t>
                      </a:r>
                    </a:p>
                  </a:txBody>
                  <a:tcPr>
                    <a:lnL w="0"/>
                    <a:lnR w="0"/>
                    <a:lnT w="0"/>
                    <a:lnB w="0"/>
                  </a:tcPr>
                </a:tc>
                <a:tc>
                  <a:txBody>
                    <a:bodyPr/>
                    <a:lstStyle/>
                    <a:p>
                      <a:pPr>
                        <a:defRPr sz="1000"/>
                      </a:pPr>
                      <a:r>
                        <a:rPr/>
                        <a:t>22,9%</a:t>
                      </a:r>
                    </a:p>
                  </a:txBody>
                  <a:tcPr>
                    <a:lnL w="0"/>
                    <a:lnR w="0"/>
                    <a:lnT w="0"/>
                    <a:lnB w="0"/>
                  </a:tcPr>
                </a:tc>
                <a:tc>
                  <a:txBody>
                    <a:bodyPr/>
                    <a:lstStyle/>
                    <a:p>
                      <a:pPr>
                        <a:defRPr sz="1000"/>
                      </a:pPr>
                      <a:r>
                        <a:rPr/>
                        <a:t>16,0%</a:t>
                      </a:r>
                    </a:p>
                  </a:txBody>
                  <a:tcPr>
                    <a:lnL w="0"/>
                    <a:lnR w="0"/>
                    <a:lnT w="0"/>
                    <a:lnB w="0"/>
                  </a:tcPr>
                </a:tc>
                <a:tc>
                  <a:txBody>
                    <a:bodyPr/>
                    <a:lstStyle/>
                    <a:p>
                      <a:pPr>
                        <a:defRPr sz="1000"/>
                      </a:pPr>
                      <a:r>
                        <a:rPr/>
                        <a:t>20,6%</a:t>
                      </a:r>
                    </a:p>
                  </a:txBody>
                  <a:tcPr>
                    <a:lnL w="0"/>
                    <a:lnR w="0"/>
                    <a:lnT w="0"/>
                    <a:lnB w="0"/>
                  </a:tcPr>
                </a:tc>
                <a:tc>
                  <a:txBody>
                    <a:bodyPr/>
                    <a:lstStyle/>
                    <a:p>
                      <a:pPr>
                        <a:defRPr sz="1000"/>
                      </a:pPr>
                      <a:r>
                        <a:rPr/>
                        <a:t>16,8%</a:t>
                      </a:r>
                    </a:p>
                  </a:txBody>
                  <a:tcPr>
                    <a:lnL w="0"/>
                    <a:lnR w="0"/>
                    <a:lnT w="0"/>
                    <a:lnB w="0"/>
                  </a:tcPr>
                </a:tc>
                <a:tc>
                  <a:txBody>
                    <a:bodyPr/>
                    <a:lstStyle/>
                    <a:p>
                      <a:pPr>
                        <a:defRPr sz="1000"/>
                      </a:pPr>
                      <a:r>
                        <a:rPr/>
                        <a:t>131</a:t>
                      </a:r>
                    </a:p>
                  </a:txBody>
                  <a:tcPr>
                    <a:lnL w="0"/>
                    <a:lnR w="0"/>
                    <a:lnT w="0"/>
                    <a:lnB w="0"/>
                  </a:tcPr>
                </a:tc>
              </a:tr>
              <a:tr h="0">
                <a:tc>
                  <a:txBody>
                    <a:bodyPr/>
                    <a:lstStyle/>
                    <a:p>
                      <a:pPr>
                        <a:defRPr sz="1000"/>
                      </a:pPr>
                      <a:r>
                        <a:rPr b="1"/>
                        <a:t>Stavanger</a:t>
                      </a:r>
                    </a:p>
                  </a:txBody>
                  <a:tcPr>
                    <a:lnL w="0"/>
                    <a:lnR w="0"/>
                    <a:lnT w="0"/>
                    <a:lnB w="0"/>
                  </a:tcPr>
                </a:tc>
                <a:tc>
                  <a:txBody>
                    <a:bodyPr/>
                    <a:lstStyle/>
                    <a:p>
                      <a:pPr>
                        <a:defRPr sz="1000"/>
                      </a:pPr>
                      <a:r>
                        <a:rPr/>
                        <a:t>13,1%</a:t>
                      </a:r>
                    </a:p>
                  </a:txBody>
                  <a:tcPr>
                    <a:lnL w="0"/>
                    <a:lnR w="0"/>
                    <a:lnT w="0"/>
                    <a:lnB w="0"/>
                  </a:tcPr>
                </a:tc>
                <a:tc>
                  <a:txBody>
                    <a:bodyPr/>
                    <a:lstStyle/>
                    <a:p>
                      <a:pPr>
                        <a:defRPr sz="1000"/>
                      </a:pPr>
                      <a:r>
                        <a:rPr/>
                        <a:t>10,8%</a:t>
                      </a:r>
                    </a:p>
                  </a:txBody>
                  <a:tcPr>
                    <a:lnL w="0"/>
                    <a:lnR w="0"/>
                    <a:lnT w="0"/>
                    <a:lnB w="0"/>
                  </a:tcPr>
                </a:tc>
                <a:tc>
                  <a:txBody>
                    <a:bodyPr/>
                    <a:lstStyle/>
                    <a:p>
                      <a:pPr>
                        <a:defRPr sz="1000"/>
                      </a:pPr>
                      <a:r>
                        <a:rPr/>
                        <a:t>23,2%</a:t>
                      </a:r>
                    </a:p>
                  </a:txBody>
                  <a:tcPr>
                    <a:lnL w="0"/>
                    <a:lnR w="0"/>
                    <a:lnT w="0"/>
                    <a:lnB w="0"/>
                  </a:tcPr>
                </a:tc>
                <a:tc>
                  <a:txBody>
                    <a:bodyPr/>
                    <a:lstStyle/>
                    <a:p>
                      <a:pPr>
                        <a:defRPr sz="1000"/>
                      </a:pPr>
                      <a:r>
                        <a:rPr/>
                        <a:t>22,3%</a:t>
                      </a:r>
                    </a:p>
                  </a:txBody>
                  <a:tcPr>
                    <a:lnL w="0"/>
                    <a:lnR w="0"/>
                    <a:lnT w="0"/>
                    <a:lnB w="0"/>
                  </a:tcPr>
                </a:tc>
                <a:tc>
                  <a:txBody>
                    <a:bodyPr/>
                    <a:lstStyle/>
                    <a:p>
                      <a:pPr>
                        <a:defRPr sz="1000"/>
                      </a:pPr>
                      <a:r>
                        <a:rPr/>
                        <a:t>19,0%</a:t>
                      </a:r>
                    </a:p>
                  </a:txBody>
                  <a:tcPr>
                    <a:lnL w="0"/>
                    <a:lnR w="0"/>
                    <a:lnT w="0"/>
                    <a:lnB w="0"/>
                  </a:tcPr>
                </a:tc>
                <a:tc>
                  <a:txBody>
                    <a:bodyPr/>
                    <a:lstStyle/>
                    <a:p>
                      <a:pPr>
                        <a:defRPr sz="1000"/>
                      </a:pPr>
                      <a:r>
                        <a:rPr/>
                        <a:t>11,7%</a:t>
                      </a:r>
                    </a:p>
                  </a:txBody>
                  <a:tcPr>
                    <a:lnL w="0"/>
                    <a:lnR w="0"/>
                    <a:lnT w="0"/>
                    <a:lnB w="0"/>
                  </a:tcPr>
                </a:tc>
                <a:tc>
                  <a:txBody>
                    <a:bodyPr/>
                    <a:lstStyle/>
                    <a:p>
                      <a:pPr>
                        <a:defRPr sz="1000"/>
                      </a:pPr>
                      <a:r>
                        <a:rPr/>
                        <a:t>659</a:t>
                      </a:r>
                    </a:p>
                  </a:txBody>
                  <a:tcPr>
                    <a:lnL w="0"/>
                    <a:lnR w="0"/>
                    <a:lnT w="0"/>
                    <a:lnB w="0"/>
                  </a:tcPr>
                </a:tc>
              </a:tr>
              <a:tr h="0">
                <a:tc>
                  <a:txBody>
                    <a:bodyPr/>
                    <a:lstStyle/>
                    <a:p>
                      <a:pPr>
                        <a:defRPr sz="1000"/>
                      </a:pPr>
                      <a:r>
                        <a:rPr b="1"/>
                        <a:t>Stord</a:t>
                      </a:r>
                    </a:p>
                  </a:txBody>
                  <a:tcPr>
                    <a:lnL w="0"/>
                    <a:lnR w="0"/>
                    <a:lnT w="0"/>
                    <a:lnB w="0"/>
                  </a:tcPr>
                </a:tc>
                <a:tc>
                  <a:txBody>
                    <a:bodyPr/>
                    <a:lstStyle/>
                    <a:p>
                      <a:pPr>
                        <a:defRPr sz="1000"/>
                      </a:pPr>
                      <a:r>
                        <a:rPr/>
                        <a:t>14,3%</a:t>
                      </a:r>
                    </a:p>
                  </a:txBody>
                  <a:tcPr>
                    <a:lnL w="0"/>
                    <a:lnR w="0"/>
                    <a:lnT w="0"/>
                    <a:lnB w="0"/>
                  </a:tcPr>
                </a:tc>
                <a:tc>
                  <a:txBody>
                    <a:bodyPr/>
                    <a:lstStyle/>
                    <a:p>
                      <a:pPr>
                        <a:defRPr sz="1000"/>
                      </a:pPr>
                      <a:r>
                        <a:rPr/>
                        <a:t>7,1%</a:t>
                      </a:r>
                    </a:p>
                  </a:txBody>
                  <a:tcPr>
                    <a:lnL w="0"/>
                    <a:lnR w="0"/>
                    <a:lnT w="0"/>
                    <a:lnB w="0"/>
                  </a:tcPr>
                </a:tc>
                <a:tc>
                  <a:txBody>
                    <a:bodyPr/>
                    <a:lstStyle/>
                    <a:p>
                      <a:pPr>
                        <a:defRPr sz="1000"/>
                      </a:pPr>
                      <a:r>
                        <a:rPr/>
                        <a:t>19,0%</a:t>
                      </a:r>
                    </a:p>
                  </a:txBody>
                  <a:tcPr>
                    <a:lnL w="0"/>
                    <a:lnR w="0"/>
                    <a:lnT w="0"/>
                    <a:lnB w="0"/>
                  </a:tcPr>
                </a:tc>
                <a:tc>
                  <a:txBody>
                    <a:bodyPr/>
                    <a:lstStyle/>
                    <a:p>
                      <a:pPr>
                        <a:defRPr sz="1000"/>
                      </a:pPr>
                      <a:r>
                        <a:rPr/>
                        <a:t>19,0%</a:t>
                      </a:r>
                    </a:p>
                  </a:txBody>
                  <a:tcPr>
                    <a:lnL w="0"/>
                    <a:lnR w="0"/>
                    <a:lnT w="0"/>
                    <a:lnB w="0"/>
                  </a:tcPr>
                </a:tc>
                <a:tc>
                  <a:txBody>
                    <a:bodyPr/>
                    <a:lstStyle/>
                    <a:p>
                      <a:pPr>
                        <a:defRPr sz="1000"/>
                      </a:pPr>
                      <a:r>
                        <a:rPr/>
                        <a:t>33,3%</a:t>
                      </a:r>
                    </a:p>
                  </a:txBody>
                  <a:tcPr>
                    <a:lnL w="0"/>
                    <a:lnR w="0"/>
                    <a:lnT w="0"/>
                    <a:lnB w="0"/>
                  </a:tcPr>
                </a:tc>
                <a:tc>
                  <a:txBody>
                    <a:bodyPr/>
                    <a:lstStyle/>
                    <a:p>
                      <a:pPr>
                        <a:defRPr sz="1000"/>
                      </a:pPr>
                      <a:r>
                        <a:rPr/>
                        <a:t>7,1%</a:t>
                      </a:r>
                    </a:p>
                  </a:txBody>
                  <a:tcPr>
                    <a:lnL w="0"/>
                    <a:lnR w="0"/>
                    <a:lnT w="0"/>
                    <a:lnB w="0"/>
                  </a:tcPr>
                </a:tc>
                <a:tc>
                  <a:txBody>
                    <a:bodyPr/>
                    <a:lstStyle/>
                    <a:p>
                      <a:pPr>
                        <a:defRPr sz="1000"/>
                      </a:pPr>
                      <a:r>
                        <a:rPr/>
                        <a:t>42</a:t>
                      </a:r>
                    </a:p>
                  </a:txBody>
                  <a:tcPr>
                    <a:lnL w="0"/>
                    <a:lnR w="0"/>
                    <a:lnT w="0"/>
                    <a:lnB w="0"/>
                  </a:tcPr>
                </a:tc>
              </a:tr>
            </a:tbl>
          </a:graphicData>
        </a:graphic>
      </p:graphicFrame>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lstStyle/>
          <a:p>
            <a:r>
              <a:rPr lang="en-US"/>
              <a:t>12. Bompengeavgift</a:t>
            </a:r>
          </a:p>
        </p:txBody>
      </p:sp>
      <p:sp>
        <p:nvSpPr>
          <p:cNvPr id="5" name="RepTitle"/>
          <p:cNvSpPr>
            <a:spLocks noGrp="1"/>
          </p:cNvSpPr>
          <p:nvPr>
            <p:ph sz="quarter" idx="14" hasCustomPrompt="1"/>
          </p:nvPr>
        </p:nvSpPr>
        <p:spPr/>
        <p:txBody>
          <a:bodyPr/>
          <a:lstStyle/>
          <a:p>
            <a:r>
              <a:rPr lang="en-US"/>
              <a:t>Undersøkelse Vestlandet 2015(3)</a:t>
            </a:r>
          </a:p>
        </p:txBody>
      </p:sp>
      <p:graphicFrame>
        <p:nvGraphicFramePr>
          <p:cNvPr id="6" name="ChartObject"/>
          <p:cNvGraphicFramePr>
            <a:graphicFrameLocks noGrp="1"/>
          </p:cNvGraphicFramePr>
          <p:nvPr>
            <p:ph sz="quarter" idx="10"/>
            <p:extLst>
              <p:ext uri="{D42A27DB-BD31-4B8C-83A1-F6EECF244321}">
                <p14:modId xmlns:p14="http://schemas.microsoft.com/office/powerpoint/2010/main" val="2745766068"/>
              </p:ext>
            </p:extLst>
          </p:nvPr>
        </p:nvGraphicFramePr>
        <p:xfrm>
          <a:off x="1" y="908050"/>
          <a:ext cx="8675688" cy="594995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lstStyle/>
          <a:p>
            <a:r>
              <a:rPr lang="en-US"/>
              <a:t>12. Bompengeavgift</a:t>
            </a:r>
          </a:p>
        </p:txBody>
      </p:sp>
      <p:sp>
        <p:nvSpPr>
          <p:cNvPr id="5" name="RepTitle"/>
          <p:cNvSpPr>
            <a:spLocks noGrp="1"/>
          </p:cNvSpPr>
          <p:nvPr>
            <p:ph sz="quarter" idx="14" hasCustomPrompt="1"/>
          </p:nvPr>
        </p:nvSpPr>
        <p:spPr/>
        <p:txBody>
          <a:bodyPr/>
          <a:lstStyle/>
          <a:p>
            <a:r>
              <a:rPr lang="en-US"/>
              <a:t>Undersøkelse Vestlandet 2015(3)</a:t>
            </a:r>
          </a:p>
        </p:txBody>
      </p:sp>
      <p:sp>
        <p:nvSpPr>
          <p:cNvPr id="6" name="MetaFoot"/>
          <p:cNvSpPr>
            <a:spLocks noGrp="1"/>
          </p:cNvSpPr>
          <p:nvPr>
            <p:ph sz="quarter" idx="15"/>
          </p:nvPr>
        </p:nvSpPr>
        <p:spPr/>
        <p:txBody>
          <a:bodyPr/>
          <a:lstStyle/>
          <a:p>
            <a:endParaRPr lang="en-US"/>
          </a:p>
        </p:txBody>
      </p:sp>
      <p:graphicFrame>
        <p:nvGraphicFramePr>
          <p:cNvPr id="7" name="New Table"/>
          <p:cNvGraphicFramePr>
            <a:graphicFrameLocks noGrp="1"/>
          </p:cNvGraphicFramePr>
          <p:nvPr>
            <p:ph sz="quarter" idx="10"/>
          </p:nvPr>
        </p:nvGraphicFramePr>
        <p:xfrm>
          <a:off x="468313" y="908050"/>
          <a:ext cx="8207376" cy="1615440"/>
        </p:xfrm>
        <a:graphic>
          <a:graphicData uri="http://schemas.openxmlformats.org/drawingml/2006/table">
            <a:tbl>
              <a:tblPr bandRow="1">
                <a:tableStyleId>{5C22544A-7EE6-4342-B048-85BDC9FD1C3A}</a:tableStyleId>
              </a:tblPr>
              <a:tblGrid>
                <a:gridCol w="1025922"/>
                <a:gridCol w="1025922"/>
                <a:gridCol w="1025922"/>
                <a:gridCol w="1025922"/>
                <a:gridCol w="1025922"/>
                <a:gridCol w="1025922"/>
                <a:gridCol w="1025922"/>
                <a:gridCol w="1025922"/>
              </a:tblGrid>
              <a:tr h="0">
                <a:tc>
                  <a:txBody>
                    <a:bodyPr/>
                    <a:lstStyle/>
                    <a:p>
                      <a:pPr>
                        <a:defRPr sz="1000"/>
                      </a:pPr>
                      <a:endParaRPr/>
                    </a:p>
                  </a:txBody>
                  <a:tcPr>
                    <a:lnL w="0"/>
                    <a:lnR w="0"/>
                    <a:lnT w="0"/>
                    <a:lnB w="12700">
                      <a:solidFill>
                        <a:srgbClr val="B4B4B4"/>
                      </a:solidFill>
                    </a:lnB>
                    <a:solidFill>
                      <a:prstClr val="black">
                        <a:lumOff val="100000"/>
                        <a:lumOff val="100000"/>
                      </a:prstClr>
                    </a:solidFill>
                  </a:tcPr>
                </a:tc>
                <a:tc>
                  <a:txBody>
                    <a:bodyPr/>
                    <a:lstStyle/>
                    <a:p>
                      <a:pPr>
                        <a:defRPr sz="1000"/>
                      </a:pPr>
                      <a:r>
                        <a:rPr b="1"/>
                        <a:t>1</a:t>
                      </a:r>
                    </a:p>
                  </a:txBody>
                  <a:tcPr>
                    <a:lnL w="0"/>
                    <a:lnR w="0"/>
                    <a:lnT w="0"/>
                    <a:lnB w="12700">
                      <a:solidFill>
                        <a:srgbClr val="B4B4B4"/>
                      </a:solidFill>
                    </a:lnB>
                    <a:solidFill>
                      <a:prstClr val="black">
                        <a:lumOff val="100000"/>
                        <a:lumOff val="100000"/>
                      </a:prstClr>
                    </a:solidFill>
                  </a:tcPr>
                </a:tc>
                <a:tc>
                  <a:txBody>
                    <a:bodyPr/>
                    <a:lstStyle/>
                    <a:p>
                      <a:pPr>
                        <a:defRPr sz="1000"/>
                      </a:pPr>
                      <a:r>
                        <a:rPr b="1"/>
                        <a:t>2</a:t>
                      </a:r>
                    </a:p>
                  </a:txBody>
                  <a:tcPr>
                    <a:lnL w="0"/>
                    <a:lnR w="0"/>
                    <a:lnT w="0"/>
                    <a:lnB w="12700">
                      <a:solidFill>
                        <a:srgbClr val="B4B4B4"/>
                      </a:solidFill>
                    </a:lnB>
                    <a:solidFill>
                      <a:prstClr val="black">
                        <a:lumOff val="100000"/>
                        <a:lumOff val="100000"/>
                      </a:prstClr>
                    </a:solidFill>
                  </a:tcPr>
                </a:tc>
                <a:tc>
                  <a:txBody>
                    <a:bodyPr/>
                    <a:lstStyle/>
                    <a:p>
                      <a:pPr>
                        <a:defRPr sz="1000"/>
                      </a:pPr>
                      <a:r>
                        <a:rPr b="1"/>
                        <a:t>3</a:t>
                      </a:r>
                    </a:p>
                  </a:txBody>
                  <a:tcPr>
                    <a:lnL w="0"/>
                    <a:lnR w="0"/>
                    <a:lnT w="0"/>
                    <a:lnB w="12700">
                      <a:solidFill>
                        <a:srgbClr val="B4B4B4"/>
                      </a:solidFill>
                    </a:lnB>
                    <a:solidFill>
                      <a:prstClr val="black">
                        <a:lumOff val="100000"/>
                        <a:lumOff val="100000"/>
                      </a:prstClr>
                    </a:solidFill>
                  </a:tcPr>
                </a:tc>
                <a:tc>
                  <a:txBody>
                    <a:bodyPr/>
                    <a:lstStyle/>
                    <a:p>
                      <a:pPr>
                        <a:defRPr sz="1000"/>
                      </a:pPr>
                      <a:r>
                        <a:rPr b="1"/>
                        <a:t>4</a:t>
                      </a:r>
                    </a:p>
                  </a:txBody>
                  <a:tcPr>
                    <a:lnL w="0"/>
                    <a:lnR w="0"/>
                    <a:lnT w="0"/>
                    <a:lnB w="12700">
                      <a:solidFill>
                        <a:srgbClr val="B4B4B4"/>
                      </a:solidFill>
                    </a:lnB>
                    <a:solidFill>
                      <a:prstClr val="black">
                        <a:lumOff val="100000"/>
                        <a:lumOff val="100000"/>
                      </a:prstClr>
                    </a:solidFill>
                  </a:tcPr>
                </a:tc>
                <a:tc>
                  <a:txBody>
                    <a:bodyPr/>
                    <a:lstStyle/>
                    <a:p>
                      <a:pPr>
                        <a:defRPr sz="1000"/>
                      </a:pPr>
                      <a:r>
                        <a:rPr b="1"/>
                        <a:t>5</a:t>
                      </a:r>
                    </a:p>
                  </a:txBody>
                  <a:tcPr>
                    <a:lnL w="0"/>
                    <a:lnR w="0"/>
                    <a:lnT w="0"/>
                    <a:lnB w="12700">
                      <a:solidFill>
                        <a:srgbClr val="B4B4B4"/>
                      </a:solidFill>
                    </a:lnB>
                    <a:solidFill>
                      <a:prstClr val="black">
                        <a:lumOff val="100000"/>
                        <a:lumOff val="100000"/>
                      </a:prstClr>
                    </a:solidFill>
                  </a:tcPr>
                </a:tc>
                <a:tc>
                  <a:txBody>
                    <a:bodyPr/>
                    <a:lstStyle/>
                    <a:p>
                      <a:pPr>
                        <a:defRPr sz="1000"/>
                      </a:pPr>
                      <a:r>
                        <a:rPr b="1"/>
                        <a:t>6</a:t>
                      </a:r>
                    </a:p>
                  </a:txBody>
                  <a:tcPr>
                    <a:lnL w="0"/>
                    <a:lnR w="0"/>
                    <a:lnT w="0"/>
                    <a:lnB w="12700">
                      <a:solidFill>
                        <a:srgbClr val="B4B4B4"/>
                      </a:solidFill>
                    </a:lnB>
                    <a:solidFill>
                      <a:prstClr val="black">
                        <a:lumOff val="100000"/>
                        <a:lumOff val="100000"/>
                      </a:prstClr>
                    </a:solidFill>
                  </a:tcPr>
                </a:tc>
                <a:tc>
                  <a:txBody>
                    <a:bodyPr/>
                    <a:lstStyle/>
                    <a:p>
                      <a:pPr>
                        <a:defRPr sz="1000"/>
                      </a:pPr>
                      <a:r>
                        <a:rPr b="1"/>
                        <a:t>N</a:t>
                      </a:r>
                    </a:p>
                  </a:txBody>
                  <a:tcPr>
                    <a:lnL w="0"/>
                    <a:lnR w="0"/>
                    <a:lnT w="0"/>
                    <a:lnB w="12700">
                      <a:solidFill>
                        <a:srgbClr val="B4B4B4"/>
                      </a:solidFill>
                    </a:lnB>
                    <a:solidFill>
                      <a:prstClr val="black">
                        <a:lumOff val="100000"/>
                        <a:lumOff val="100000"/>
                      </a:prstClr>
                    </a:solidFill>
                  </a:tcPr>
                </a:tc>
              </a:tr>
              <a:tr h="0">
                <a:tc>
                  <a:txBody>
                    <a:bodyPr/>
                    <a:lstStyle/>
                    <a:p>
                      <a:pPr>
                        <a:defRPr sz="1000"/>
                      </a:pPr>
                      <a:r>
                        <a:rPr b="1"/>
                        <a:t>Bompengeavgift</a:t>
                      </a:r>
                    </a:p>
                  </a:txBody>
                  <a:tcPr>
                    <a:lnL w="0"/>
                    <a:lnR w="0"/>
                    <a:lnT w="12700">
                      <a:solidFill>
                        <a:srgbClr val="B4B4B4"/>
                      </a:solidFill>
                    </a:lnT>
                    <a:lnB w="0"/>
                  </a:tcPr>
                </a:tc>
                <a:tc>
                  <a:txBody>
                    <a:bodyPr/>
                    <a:lstStyle/>
                    <a:p>
                      <a:pPr>
                        <a:defRPr sz="1000"/>
                      </a:pPr>
                      <a:r>
                        <a:rPr/>
                        <a:t>29,3%</a:t>
                      </a:r>
                    </a:p>
                  </a:txBody>
                  <a:tcPr>
                    <a:lnL w="0"/>
                    <a:lnR w="0"/>
                    <a:lnT w="12700">
                      <a:solidFill>
                        <a:srgbClr val="B4B4B4"/>
                      </a:solidFill>
                    </a:lnT>
                    <a:lnB w="0"/>
                  </a:tcPr>
                </a:tc>
                <a:tc>
                  <a:txBody>
                    <a:bodyPr/>
                    <a:lstStyle/>
                    <a:p>
                      <a:pPr>
                        <a:defRPr sz="1000"/>
                      </a:pPr>
                      <a:r>
                        <a:rPr/>
                        <a:t>16,9%</a:t>
                      </a:r>
                    </a:p>
                  </a:txBody>
                  <a:tcPr>
                    <a:lnL w="0"/>
                    <a:lnR w="0"/>
                    <a:lnT w="12700">
                      <a:solidFill>
                        <a:srgbClr val="B4B4B4"/>
                      </a:solidFill>
                    </a:lnT>
                    <a:lnB w="0"/>
                  </a:tcPr>
                </a:tc>
                <a:tc>
                  <a:txBody>
                    <a:bodyPr/>
                    <a:lstStyle/>
                    <a:p>
                      <a:pPr>
                        <a:defRPr sz="1000"/>
                      </a:pPr>
                      <a:r>
                        <a:rPr/>
                        <a:t>18,2%</a:t>
                      </a:r>
                    </a:p>
                  </a:txBody>
                  <a:tcPr>
                    <a:lnL w="0"/>
                    <a:lnR w="0"/>
                    <a:lnT w="12700">
                      <a:solidFill>
                        <a:srgbClr val="B4B4B4"/>
                      </a:solidFill>
                    </a:lnT>
                    <a:lnB w="0"/>
                  </a:tcPr>
                </a:tc>
                <a:tc>
                  <a:txBody>
                    <a:bodyPr/>
                    <a:lstStyle/>
                    <a:p>
                      <a:pPr>
                        <a:defRPr sz="1000"/>
                      </a:pPr>
                      <a:r>
                        <a:rPr/>
                        <a:t>12,8%</a:t>
                      </a:r>
                    </a:p>
                  </a:txBody>
                  <a:tcPr>
                    <a:lnL w="0"/>
                    <a:lnR w="0"/>
                    <a:lnT w="12700">
                      <a:solidFill>
                        <a:srgbClr val="B4B4B4"/>
                      </a:solidFill>
                    </a:lnT>
                    <a:lnB w="0"/>
                  </a:tcPr>
                </a:tc>
                <a:tc>
                  <a:txBody>
                    <a:bodyPr/>
                    <a:lstStyle/>
                    <a:p>
                      <a:pPr>
                        <a:defRPr sz="1000"/>
                      </a:pPr>
                      <a:r>
                        <a:rPr/>
                        <a:t>10,1%</a:t>
                      </a:r>
                    </a:p>
                  </a:txBody>
                  <a:tcPr>
                    <a:lnL w="0"/>
                    <a:lnR w="0"/>
                    <a:lnT w="12700">
                      <a:solidFill>
                        <a:srgbClr val="B4B4B4"/>
                      </a:solidFill>
                    </a:lnT>
                    <a:lnB w="0"/>
                  </a:tcPr>
                </a:tc>
                <a:tc>
                  <a:txBody>
                    <a:bodyPr/>
                    <a:lstStyle/>
                    <a:p>
                      <a:pPr>
                        <a:defRPr sz="1000"/>
                      </a:pPr>
                      <a:r>
                        <a:rPr/>
                        <a:t>12,7%</a:t>
                      </a:r>
                    </a:p>
                  </a:txBody>
                  <a:tcPr>
                    <a:lnL w="0"/>
                    <a:lnR w="0"/>
                    <a:lnT w="12700">
                      <a:solidFill>
                        <a:srgbClr val="B4B4B4"/>
                      </a:solidFill>
                    </a:lnT>
                    <a:lnB w="0"/>
                  </a:tcPr>
                </a:tc>
                <a:tc>
                  <a:txBody>
                    <a:bodyPr/>
                    <a:lstStyle/>
                    <a:p>
                      <a:pPr>
                        <a:defRPr sz="1000"/>
                      </a:pPr>
                      <a:r>
                        <a:rPr/>
                        <a:t>1476</a:t>
                      </a:r>
                    </a:p>
                  </a:txBody>
                  <a:tcPr>
                    <a:lnL w="0"/>
                    <a:lnR w="0"/>
                    <a:lnT w="12700">
                      <a:solidFill>
                        <a:srgbClr val="B4B4B4"/>
                      </a:solidFill>
                    </a:lnT>
                    <a:lnB w="0"/>
                  </a:tcPr>
                </a:tc>
              </a:tr>
              <a:tr h="0">
                <a:tc>
                  <a:txBody>
                    <a:bodyPr/>
                    <a:lstStyle/>
                    <a:p>
                      <a:pPr>
                        <a:defRPr sz="1000"/>
                      </a:pPr>
                      <a:r>
                        <a:rPr b="1"/>
                        <a:t>Bergen </a:t>
                      </a:r>
                    </a:p>
                  </a:txBody>
                  <a:tcPr>
                    <a:lnL w="0"/>
                    <a:lnR w="0"/>
                    <a:lnT w="0"/>
                    <a:lnB w="0"/>
                  </a:tcPr>
                </a:tc>
                <a:tc>
                  <a:txBody>
                    <a:bodyPr/>
                    <a:lstStyle/>
                    <a:p>
                      <a:pPr>
                        <a:defRPr sz="1000"/>
                      </a:pPr>
                      <a:r>
                        <a:rPr/>
                        <a:t>32,9%</a:t>
                      </a:r>
                    </a:p>
                  </a:txBody>
                  <a:tcPr>
                    <a:lnL w="0"/>
                    <a:lnR w="0"/>
                    <a:lnT w="0"/>
                    <a:lnB w="0"/>
                  </a:tcPr>
                </a:tc>
                <a:tc>
                  <a:txBody>
                    <a:bodyPr/>
                    <a:lstStyle/>
                    <a:p>
                      <a:pPr>
                        <a:defRPr sz="1000"/>
                      </a:pPr>
                      <a:r>
                        <a:rPr/>
                        <a:t>18,7%</a:t>
                      </a:r>
                    </a:p>
                  </a:txBody>
                  <a:tcPr>
                    <a:lnL w="0"/>
                    <a:lnR w="0"/>
                    <a:lnT w="0"/>
                    <a:lnB w="0"/>
                  </a:tcPr>
                </a:tc>
                <a:tc>
                  <a:txBody>
                    <a:bodyPr/>
                    <a:lstStyle/>
                    <a:p>
                      <a:pPr>
                        <a:defRPr sz="1000"/>
                      </a:pPr>
                      <a:r>
                        <a:rPr/>
                        <a:t>16,2%</a:t>
                      </a:r>
                    </a:p>
                  </a:txBody>
                  <a:tcPr>
                    <a:lnL w="0"/>
                    <a:lnR w="0"/>
                    <a:lnT w="0"/>
                    <a:lnB w="0"/>
                  </a:tcPr>
                </a:tc>
                <a:tc>
                  <a:txBody>
                    <a:bodyPr/>
                    <a:lstStyle/>
                    <a:p>
                      <a:pPr>
                        <a:defRPr sz="1000"/>
                      </a:pPr>
                      <a:r>
                        <a:rPr/>
                        <a:t>11,0%</a:t>
                      </a:r>
                    </a:p>
                  </a:txBody>
                  <a:tcPr>
                    <a:lnL w="0"/>
                    <a:lnR w="0"/>
                    <a:lnT w="0"/>
                    <a:lnB w="0"/>
                  </a:tcPr>
                </a:tc>
                <a:tc>
                  <a:txBody>
                    <a:bodyPr/>
                    <a:lstStyle/>
                    <a:p>
                      <a:pPr>
                        <a:defRPr sz="1000"/>
                      </a:pPr>
                      <a:r>
                        <a:rPr/>
                        <a:t>9,4%</a:t>
                      </a:r>
                    </a:p>
                  </a:txBody>
                  <a:tcPr>
                    <a:lnL w="0"/>
                    <a:lnR w="0"/>
                    <a:lnT w="0"/>
                    <a:lnB w="0"/>
                  </a:tcPr>
                </a:tc>
                <a:tc>
                  <a:txBody>
                    <a:bodyPr/>
                    <a:lstStyle/>
                    <a:p>
                      <a:pPr>
                        <a:defRPr sz="1000"/>
                      </a:pPr>
                      <a:r>
                        <a:rPr/>
                        <a:t>11,7%</a:t>
                      </a:r>
                    </a:p>
                  </a:txBody>
                  <a:tcPr>
                    <a:lnL w="0"/>
                    <a:lnR w="0"/>
                    <a:lnT w="0"/>
                    <a:lnB w="0"/>
                  </a:tcPr>
                </a:tc>
                <a:tc>
                  <a:txBody>
                    <a:bodyPr/>
                    <a:lstStyle/>
                    <a:p>
                      <a:pPr>
                        <a:defRPr sz="1000"/>
                      </a:pPr>
                      <a:r>
                        <a:rPr/>
                        <a:t>562</a:t>
                      </a:r>
                    </a:p>
                  </a:txBody>
                  <a:tcPr>
                    <a:lnL w="0"/>
                    <a:lnR w="0"/>
                    <a:lnT w="0"/>
                    <a:lnB w="0"/>
                  </a:tcPr>
                </a:tc>
              </a:tr>
              <a:tr h="0">
                <a:tc>
                  <a:txBody>
                    <a:bodyPr/>
                    <a:lstStyle/>
                    <a:p>
                      <a:pPr>
                        <a:defRPr sz="1000"/>
                      </a:pPr>
                      <a:r>
                        <a:rPr b="1"/>
                        <a:t>Haugesund</a:t>
                      </a:r>
                    </a:p>
                  </a:txBody>
                  <a:tcPr>
                    <a:lnL w="0"/>
                    <a:lnR w="0"/>
                    <a:lnT w="0"/>
                    <a:lnB w="0"/>
                  </a:tcPr>
                </a:tc>
                <a:tc>
                  <a:txBody>
                    <a:bodyPr/>
                    <a:lstStyle/>
                    <a:p>
                      <a:pPr>
                        <a:defRPr sz="1000"/>
                      </a:pPr>
                      <a:r>
                        <a:rPr/>
                        <a:t>23,3%</a:t>
                      </a:r>
                    </a:p>
                  </a:txBody>
                  <a:tcPr>
                    <a:lnL w="0"/>
                    <a:lnR w="0"/>
                    <a:lnT w="0"/>
                    <a:lnB w="0"/>
                  </a:tcPr>
                </a:tc>
                <a:tc>
                  <a:txBody>
                    <a:bodyPr/>
                    <a:lstStyle/>
                    <a:p>
                      <a:pPr>
                        <a:defRPr sz="1000"/>
                      </a:pPr>
                      <a:r>
                        <a:rPr/>
                        <a:t>19,4%</a:t>
                      </a:r>
                    </a:p>
                  </a:txBody>
                  <a:tcPr>
                    <a:lnL w="0"/>
                    <a:lnR w="0"/>
                    <a:lnT w="0"/>
                    <a:lnB w="0"/>
                  </a:tcPr>
                </a:tc>
                <a:tc>
                  <a:txBody>
                    <a:bodyPr/>
                    <a:lstStyle/>
                    <a:p>
                      <a:pPr>
                        <a:defRPr sz="1000"/>
                      </a:pPr>
                      <a:r>
                        <a:rPr/>
                        <a:t>20,9%</a:t>
                      </a:r>
                    </a:p>
                  </a:txBody>
                  <a:tcPr>
                    <a:lnL w="0"/>
                    <a:lnR w="0"/>
                    <a:lnT w="0"/>
                    <a:lnB w="0"/>
                  </a:tcPr>
                </a:tc>
                <a:tc>
                  <a:txBody>
                    <a:bodyPr/>
                    <a:lstStyle/>
                    <a:p>
                      <a:pPr>
                        <a:defRPr sz="1000"/>
                      </a:pPr>
                      <a:r>
                        <a:rPr/>
                        <a:t>19,4%</a:t>
                      </a:r>
                    </a:p>
                  </a:txBody>
                  <a:tcPr>
                    <a:lnL w="0"/>
                    <a:lnR w="0"/>
                    <a:lnT w="0"/>
                    <a:lnB w="0"/>
                  </a:tcPr>
                </a:tc>
                <a:tc>
                  <a:txBody>
                    <a:bodyPr/>
                    <a:lstStyle/>
                    <a:p>
                      <a:pPr>
                        <a:defRPr sz="1000"/>
                      </a:pPr>
                      <a:r>
                        <a:rPr/>
                        <a:t>10,1%</a:t>
                      </a:r>
                    </a:p>
                  </a:txBody>
                  <a:tcPr>
                    <a:lnL w="0"/>
                    <a:lnR w="0"/>
                    <a:lnT w="0"/>
                    <a:lnB w="0"/>
                  </a:tcPr>
                </a:tc>
                <a:tc>
                  <a:txBody>
                    <a:bodyPr/>
                    <a:lstStyle/>
                    <a:p>
                      <a:pPr>
                        <a:defRPr sz="1000"/>
                      </a:pPr>
                      <a:r>
                        <a:rPr/>
                        <a:t>7,0%</a:t>
                      </a:r>
                    </a:p>
                  </a:txBody>
                  <a:tcPr>
                    <a:lnL w="0"/>
                    <a:lnR w="0"/>
                    <a:lnT w="0"/>
                    <a:lnB w="0"/>
                  </a:tcPr>
                </a:tc>
                <a:tc>
                  <a:txBody>
                    <a:bodyPr/>
                    <a:lstStyle/>
                    <a:p>
                      <a:pPr>
                        <a:defRPr sz="1000"/>
                      </a:pPr>
                      <a:r>
                        <a:rPr/>
                        <a:t>129</a:t>
                      </a:r>
                    </a:p>
                  </a:txBody>
                  <a:tcPr>
                    <a:lnL w="0"/>
                    <a:lnR w="0"/>
                    <a:lnT w="0"/>
                    <a:lnB w="0"/>
                  </a:tcPr>
                </a:tc>
              </a:tr>
              <a:tr h="0">
                <a:tc>
                  <a:txBody>
                    <a:bodyPr/>
                    <a:lstStyle/>
                    <a:p>
                      <a:pPr>
                        <a:defRPr sz="1000"/>
                      </a:pPr>
                      <a:r>
                        <a:rPr b="1"/>
                        <a:t>Stavanger</a:t>
                      </a:r>
                    </a:p>
                  </a:txBody>
                  <a:tcPr>
                    <a:lnL w="0"/>
                    <a:lnR w="0"/>
                    <a:lnT w="0"/>
                    <a:lnB w="0"/>
                  </a:tcPr>
                </a:tc>
                <a:tc>
                  <a:txBody>
                    <a:bodyPr/>
                    <a:lstStyle/>
                    <a:p>
                      <a:pPr>
                        <a:defRPr sz="1000"/>
                      </a:pPr>
                      <a:r>
                        <a:rPr/>
                        <a:t>26,4%</a:t>
                      </a:r>
                    </a:p>
                  </a:txBody>
                  <a:tcPr>
                    <a:lnL w="0"/>
                    <a:lnR w="0"/>
                    <a:lnT w="0"/>
                    <a:lnB w="0"/>
                  </a:tcPr>
                </a:tc>
                <a:tc>
                  <a:txBody>
                    <a:bodyPr/>
                    <a:lstStyle/>
                    <a:p>
                      <a:pPr>
                        <a:defRPr sz="1000"/>
                      </a:pPr>
                      <a:r>
                        <a:rPr/>
                        <a:t>15,7%</a:t>
                      </a:r>
                    </a:p>
                  </a:txBody>
                  <a:tcPr>
                    <a:lnL w="0"/>
                    <a:lnR w="0"/>
                    <a:lnT w="0"/>
                    <a:lnB w="0"/>
                  </a:tcPr>
                </a:tc>
                <a:tc>
                  <a:txBody>
                    <a:bodyPr/>
                    <a:lstStyle/>
                    <a:p>
                      <a:pPr>
                        <a:defRPr sz="1000"/>
                      </a:pPr>
                      <a:r>
                        <a:rPr/>
                        <a:t>20,1%</a:t>
                      </a:r>
                    </a:p>
                  </a:txBody>
                  <a:tcPr>
                    <a:lnL w="0"/>
                    <a:lnR w="0"/>
                    <a:lnT w="0"/>
                    <a:lnB w="0"/>
                  </a:tcPr>
                </a:tc>
                <a:tc>
                  <a:txBody>
                    <a:bodyPr/>
                    <a:lstStyle/>
                    <a:p>
                      <a:pPr>
                        <a:defRPr sz="1000"/>
                      </a:pPr>
                      <a:r>
                        <a:rPr/>
                        <a:t>12,2%</a:t>
                      </a:r>
                    </a:p>
                  </a:txBody>
                  <a:tcPr>
                    <a:lnL w="0"/>
                    <a:lnR w="0"/>
                    <a:lnT w="0"/>
                    <a:lnB w="0"/>
                  </a:tcPr>
                </a:tc>
                <a:tc>
                  <a:txBody>
                    <a:bodyPr/>
                    <a:lstStyle/>
                    <a:p>
                      <a:pPr>
                        <a:defRPr sz="1000"/>
                      </a:pPr>
                      <a:r>
                        <a:rPr/>
                        <a:t>11,2%</a:t>
                      </a:r>
                    </a:p>
                  </a:txBody>
                  <a:tcPr>
                    <a:lnL w="0"/>
                    <a:lnR w="0"/>
                    <a:lnT w="0"/>
                    <a:lnB w="0"/>
                  </a:tcPr>
                </a:tc>
                <a:tc>
                  <a:txBody>
                    <a:bodyPr/>
                    <a:lstStyle/>
                    <a:p>
                      <a:pPr>
                        <a:defRPr sz="1000"/>
                      </a:pPr>
                      <a:r>
                        <a:rPr/>
                        <a:t>14,4%</a:t>
                      </a:r>
                    </a:p>
                  </a:txBody>
                  <a:tcPr>
                    <a:lnL w="0"/>
                    <a:lnR w="0"/>
                    <a:lnT w="0"/>
                    <a:lnB w="0"/>
                  </a:tcPr>
                </a:tc>
                <a:tc>
                  <a:txBody>
                    <a:bodyPr/>
                    <a:lstStyle/>
                    <a:p>
                      <a:pPr>
                        <a:defRPr sz="1000"/>
                      </a:pPr>
                      <a:r>
                        <a:rPr/>
                        <a:t>662</a:t>
                      </a:r>
                    </a:p>
                  </a:txBody>
                  <a:tcPr>
                    <a:lnL w="0"/>
                    <a:lnR w="0"/>
                    <a:lnT w="0"/>
                    <a:lnB w="0"/>
                  </a:tcPr>
                </a:tc>
              </a:tr>
              <a:tr h="0">
                <a:tc>
                  <a:txBody>
                    <a:bodyPr/>
                    <a:lstStyle/>
                    <a:p>
                      <a:pPr>
                        <a:defRPr sz="1000"/>
                      </a:pPr>
                      <a:r>
                        <a:rPr b="1"/>
                        <a:t>Stord</a:t>
                      </a:r>
                    </a:p>
                  </a:txBody>
                  <a:tcPr>
                    <a:lnL w="0"/>
                    <a:lnR w="0"/>
                    <a:lnT w="0"/>
                    <a:lnB w="0"/>
                  </a:tcPr>
                </a:tc>
                <a:tc>
                  <a:txBody>
                    <a:bodyPr/>
                    <a:lstStyle/>
                    <a:p>
                      <a:pPr>
                        <a:defRPr sz="1000"/>
                      </a:pPr>
                      <a:r>
                        <a:rPr/>
                        <a:t>22,5%</a:t>
                      </a:r>
                    </a:p>
                  </a:txBody>
                  <a:tcPr>
                    <a:lnL w="0"/>
                    <a:lnR w="0"/>
                    <a:lnT w="0"/>
                    <a:lnB w="0"/>
                  </a:tcPr>
                </a:tc>
                <a:tc>
                  <a:txBody>
                    <a:bodyPr/>
                    <a:lstStyle/>
                    <a:p>
                      <a:pPr>
                        <a:defRPr sz="1000"/>
                      </a:pPr>
                      <a:r>
                        <a:rPr/>
                        <a:t>25,0%</a:t>
                      </a:r>
                    </a:p>
                  </a:txBody>
                  <a:tcPr>
                    <a:lnL w="0"/>
                    <a:lnR w="0"/>
                    <a:lnT w="0"/>
                    <a:lnB w="0"/>
                  </a:tcPr>
                </a:tc>
                <a:tc>
                  <a:txBody>
                    <a:bodyPr/>
                    <a:lstStyle/>
                    <a:p>
                      <a:pPr>
                        <a:defRPr sz="1000"/>
                      </a:pPr>
                      <a:r>
                        <a:rPr/>
                        <a:t>20,0%</a:t>
                      </a:r>
                    </a:p>
                  </a:txBody>
                  <a:tcPr>
                    <a:lnL w="0"/>
                    <a:lnR w="0"/>
                    <a:lnT w="0"/>
                    <a:lnB w="0"/>
                  </a:tcPr>
                </a:tc>
                <a:tc>
                  <a:txBody>
                    <a:bodyPr/>
                    <a:lstStyle/>
                    <a:p>
                      <a:pPr>
                        <a:defRPr sz="1000"/>
                      </a:pPr>
                      <a:r>
                        <a:rPr/>
                        <a:t>15,0%</a:t>
                      </a:r>
                    </a:p>
                  </a:txBody>
                  <a:tcPr>
                    <a:lnL w="0"/>
                    <a:lnR w="0"/>
                    <a:lnT w="0"/>
                    <a:lnB w="0"/>
                  </a:tcPr>
                </a:tc>
                <a:tc>
                  <a:txBody>
                    <a:bodyPr/>
                    <a:lstStyle/>
                    <a:p>
                      <a:pPr>
                        <a:defRPr sz="1000"/>
                      </a:pPr>
                      <a:r>
                        <a:rPr/>
                        <a:t>15,0%</a:t>
                      </a:r>
                    </a:p>
                  </a:txBody>
                  <a:tcPr>
                    <a:lnL w="0"/>
                    <a:lnR w="0"/>
                    <a:lnT w="0"/>
                    <a:lnB w="0"/>
                  </a:tcPr>
                </a:tc>
                <a:tc>
                  <a:txBody>
                    <a:bodyPr/>
                    <a:lstStyle/>
                    <a:p>
                      <a:pPr>
                        <a:defRPr sz="1000"/>
                      </a:pPr>
                      <a:r>
                        <a:rPr/>
                        <a:t>2,5%</a:t>
                      </a:r>
                    </a:p>
                  </a:txBody>
                  <a:tcPr>
                    <a:lnL w="0"/>
                    <a:lnR w="0"/>
                    <a:lnT w="0"/>
                    <a:lnB w="0"/>
                  </a:tcPr>
                </a:tc>
                <a:tc>
                  <a:txBody>
                    <a:bodyPr/>
                    <a:lstStyle/>
                    <a:p>
                      <a:pPr>
                        <a:defRPr sz="1000"/>
                      </a:pPr>
                      <a:r>
                        <a:rPr/>
                        <a:t>40</a:t>
                      </a:r>
                    </a:p>
                  </a:txBody>
                  <a:tcPr>
                    <a:lnL w="0"/>
                    <a:lnR w="0"/>
                    <a:lnT w="0"/>
                    <a:lnB w="0"/>
                  </a:tcPr>
                </a:tc>
              </a:tr>
            </a:tbl>
          </a:graphicData>
        </a:graphic>
      </p:graphicFrame>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normAutofit fontScale="90000"/>
          </a:bodyPr>
          <a:lstStyle/>
          <a:p>
            <a:r>
              <a:rPr lang="en-US"/>
              <a:t>13. På en skala fra 1-6, der 1 er veldig liten påvirkning og 6 er veldig stor påvirkning , hvor stor påvirkning har de nåværende nivåene av disse faktorene for din bedrift?</a:t>
            </a:r>
          </a:p>
        </p:txBody>
      </p:sp>
      <p:sp>
        <p:nvSpPr>
          <p:cNvPr id="5" name="RepTitle"/>
          <p:cNvSpPr>
            <a:spLocks noGrp="1"/>
          </p:cNvSpPr>
          <p:nvPr>
            <p:ph sz="quarter" idx="14" hasCustomPrompt="1"/>
          </p:nvPr>
        </p:nvSpPr>
        <p:spPr/>
        <p:txBody>
          <a:bodyPr/>
          <a:lstStyle/>
          <a:p>
            <a:r>
              <a:rPr lang="en-US"/>
              <a:t>Undersøkelse Vestlandet 2015(3)</a:t>
            </a:r>
          </a:p>
        </p:txBody>
      </p:sp>
      <p:graphicFrame>
        <p:nvGraphicFramePr>
          <p:cNvPr id="6" name="ChartObject"/>
          <p:cNvGraphicFramePr>
            <a:graphicFrameLocks noGrp="1"/>
          </p:cNvGraphicFramePr>
          <p:nvPr>
            <p:ph sz="quarter" idx="10"/>
          </p:nvPr>
        </p:nvGraphicFramePr>
        <p:xfrm>
          <a:off x="468313" y="908050"/>
          <a:ext cx="8207375" cy="5400675"/>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normAutofit fontScale="90000"/>
          </a:bodyPr>
          <a:lstStyle/>
          <a:p>
            <a:r>
              <a:rPr lang="en-US"/>
              <a:t>13. På en skala fra 1-6, der 1 er veldig liten påvirkning og 6 er veldig stor påvirkning , hvor stor påvirkning har de nåværende nivåene av disse faktorene for din bedrift?</a:t>
            </a:r>
          </a:p>
        </p:txBody>
      </p:sp>
      <p:sp>
        <p:nvSpPr>
          <p:cNvPr id="5" name="RepTitle"/>
          <p:cNvSpPr>
            <a:spLocks noGrp="1"/>
          </p:cNvSpPr>
          <p:nvPr>
            <p:ph sz="quarter" idx="14" hasCustomPrompt="1"/>
          </p:nvPr>
        </p:nvSpPr>
        <p:spPr/>
        <p:txBody>
          <a:bodyPr/>
          <a:lstStyle/>
          <a:p>
            <a:r>
              <a:rPr lang="en-US"/>
              <a:t>Undersøkelse Vestlandet 2015(3)</a:t>
            </a:r>
          </a:p>
        </p:txBody>
      </p:sp>
      <p:sp>
        <p:nvSpPr>
          <p:cNvPr id="6" name="MetaFoot"/>
          <p:cNvSpPr>
            <a:spLocks noGrp="1"/>
          </p:cNvSpPr>
          <p:nvPr>
            <p:ph sz="quarter" idx="15"/>
          </p:nvPr>
        </p:nvSpPr>
        <p:spPr/>
        <p:txBody>
          <a:bodyPr/>
          <a:lstStyle/>
          <a:p>
            <a:endParaRPr lang="en-US"/>
          </a:p>
        </p:txBody>
      </p:sp>
      <p:graphicFrame>
        <p:nvGraphicFramePr>
          <p:cNvPr id="7" name="New Table"/>
          <p:cNvGraphicFramePr>
            <a:graphicFrameLocks noGrp="1"/>
          </p:cNvGraphicFramePr>
          <p:nvPr>
            <p:ph sz="quarter" idx="10"/>
          </p:nvPr>
        </p:nvGraphicFramePr>
        <p:xfrm>
          <a:off x="468313" y="908050"/>
          <a:ext cx="8207376" cy="1219200"/>
        </p:xfrm>
        <a:graphic>
          <a:graphicData uri="http://schemas.openxmlformats.org/drawingml/2006/table">
            <a:tbl>
              <a:tblPr bandRow="1">
                <a:tableStyleId>{5C22544A-7EE6-4342-B048-85BDC9FD1C3A}</a:tableStyleId>
              </a:tblPr>
              <a:tblGrid>
                <a:gridCol w="2735792"/>
                <a:gridCol w="2735792"/>
                <a:gridCol w="2735792"/>
              </a:tblGrid>
              <a:tr h="0">
                <a:tc>
                  <a:txBody>
                    <a:bodyPr/>
                    <a:lstStyle/>
                    <a:p>
                      <a:pPr>
                        <a:defRPr sz="1000"/>
                      </a:pPr>
                      <a:r>
                        <a:rPr b="1"/>
                        <a:t>Spørsmål</a:t>
                      </a:r>
                    </a:p>
                  </a:txBody>
                  <a:tcPr>
                    <a:lnL w="0"/>
                    <a:lnR w="0"/>
                    <a:lnT w="0"/>
                    <a:lnB w="12700">
                      <a:solidFill>
                        <a:srgbClr val="B4B4B4"/>
                      </a:solidFill>
                    </a:lnB>
                    <a:solidFill>
                      <a:prstClr val="black">
                        <a:lumOff val="100000"/>
                        <a:lumOff val="100000"/>
                      </a:prstClr>
                    </a:solidFill>
                  </a:tcPr>
                </a:tc>
                <a:tc>
                  <a:txBody>
                    <a:bodyPr/>
                    <a:lstStyle/>
                    <a:p>
                      <a:pPr>
                        <a:defRPr sz="1000"/>
                      </a:pPr>
                      <a:r>
                        <a:rPr b="1"/>
                        <a:t>Gjennomsnitt</a:t>
                      </a:r>
                    </a:p>
                  </a:txBody>
                  <a:tcPr>
                    <a:lnL w="0"/>
                    <a:lnR w="0"/>
                    <a:lnT w="0"/>
                    <a:lnB w="12700">
                      <a:solidFill>
                        <a:srgbClr val="B4B4B4"/>
                      </a:solidFill>
                    </a:lnB>
                    <a:solidFill>
                      <a:prstClr val="black">
                        <a:lumOff val="100000"/>
                        <a:lumOff val="100000"/>
                      </a:prstClr>
                    </a:solidFill>
                  </a:tcPr>
                </a:tc>
                <a:tc>
                  <a:txBody>
                    <a:bodyPr/>
                    <a:lstStyle/>
                    <a:p>
                      <a:pPr>
                        <a:defRPr sz="1000"/>
                      </a:pPr>
                      <a:r>
                        <a:rPr b="1"/>
                        <a:t>N</a:t>
                      </a:r>
                    </a:p>
                  </a:txBody>
                  <a:tcPr>
                    <a:lnL w="0"/>
                    <a:lnR w="0"/>
                    <a:lnT w="0"/>
                    <a:lnB w="12700">
                      <a:solidFill>
                        <a:srgbClr val="B4B4B4"/>
                      </a:solidFill>
                    </a:lnB>
                    <a:solidFill>
                      <a:prstClr val="black">
                        <a:lumOff val="100000"/>
                        <a:lumOff val="100000"/>
                      </a:prstClr>
                    </a:solidFill>
                  </a:tcPr>
                </a:tc>
              </a:tr>
              <a:tr h="0">
                <a:tc>
                  <a:txBody>
                    <a:bodyPr/>
                    <a:lstStyle/>
                    <a:p>
                      <a:pPr>
                        <a:defRPr sz="1000"/>
                      </a:pPr>
                      <a:r>
                        <a:rPr/>
                        <a:t>Den norske kronekursen </a:t>
                      </a:r>
                    </a:p>
                  </a:txBody>
                  <a:tcPr>
                    <a:lnL w="0"/>
                    <a:lnR w="0"/>
                    <a:lnT w="12700">
                      <a:solidFill>
                        <a:srgbClr val="B4B4B4"/>
                      </a:solidFill>
                    </a:lnT>
                    <a:lnB w="0"/>
                  </a:tcPr>
                </a:tc>
                <a:tc>
                  <a:txBody>
                    <a:bodyPr/>
                    <a:lstStyle/>
                    <a:p>
                      <a:pPr>
                        <a:defRPr sz="1000"/>
                      </a:pPr>
                      <a:r>
                        <a:rPr/>
                        <a:t>3,35</a:t>
                      </a:r>
                    </a:p>
                  </a:txBody>
                  <a:tcPr>
                    <a:lnL w="0"/>
                    <a:lnR w="0"/>
                    <a:lnT w="12700">
                      <a:solidFill>
                        <a:srgbClr val="B4B4B4"/>
                      </a:solidFill>
                    </a:lnT>
                    <a:lnB w="0"/>
                  </a:tcPr>
                </a:tc>
                <a:tc>
                  <a:txBody>
                    <a:bodyPr/>
                    <a:lstStyle/>
                    <a:p>
                      <a:pPr>
                        <a:defRPr sz="1000"/>
                      </a:pPr>
                      <a:r>
                        <a:rPr/>
                        <a:t>1501</a:t>
                      </a:r>
                    </a:p>
                  </a:txBody>
                  <a:tcPr>
                    <a:lnL w="0"/>
                    <a:lnR w="0"/>
                    <a:lnT w="12700">
                      <a:solidFill>
                        <a:srgbClr val="B4B4B4"/>
                      </a:solidFill>
                    </a:lnT>
                    <a:lnB w="0"/>
                  </a:tcPr>
                </a:tc>
              </a:tr>
              <a:tr h="0">
                <a:tc>
                  <a:txBody>
                    <a:bodyPr/>
                    <a:lstStyle/>
                    <a:p>
                      <a:pPr>
                        <a:defRPr sz="1000"/>
                      </a:pPr>
                      <a:r>
                        <a:rPr/>
                        <a:t>Norges Sentralbanks rentenivå</a:t>
                      </a:r>
                    </a:p>
                  </a:txBody>
                  <a:tcPr>
                    <a:lnL w="0"/>
                    <a:lnR w="0"/>
                    <a:lnT w="0"/>
                    <a:lnB w="0"/>
                  </a:tcPr>
                </a:tc>
                <a:tc>
                  <a:txBody>
                    <a:bodyPr/>
                    <a:lstStyle/>
                    <a:p>
                      <a:pPr>
                        <a:defRPr sz="1000"/>
                      </a:pPr>
                      <a:r>
                        <a:rPr/>
                        <a:t>3,36</a:t>
                      </a:r>
                    </a:p>
                  </a:txBody>
                  <a:tcPr>
                    <a:lnL w="0"/>
                    <a:lnR w="0"/>
                    <a:lnT w="0"/>
                    <a:lnB w="0"/>
                  </a:tcPr>
                </a:tc>
                <a:tc>
                  <a:txBody>
                    <a:bodyPr/>
                    <a:lstStyle/>
                    <a:p>
                      <a:pPr>
                        <a:defRPr sz="1000"/>
                      </a:pPr>
                      <a:r>
                        <a:rPr/>
                        <a:t>1489</a:t>
                      </a:r>
                    </a:p>
                  </a:txBody>
                  <a:tcPr>
                    <a:lnL w="0"/>
                    <a:lnR w="0"/>
                    <a:lnT w="0"/>
                    <a:lnB w="0"/>
                  </a:tcPr>
                </a:tc>
              </a:tr>
              <a:tr h="0">
                <a:tc>
                  <a:txBody>
                    <a:bodyPr/>
                    <a:lstStyle/>
                    <a:p>
                      <a:pPr>
                        <a:defRPr sz="1000"/>
                      </a:pPr>
                      <a:r>
                        <a:rPr/>
                        <a:t>Bedriftskattenivået i Norge</a:t>
                      </a:r>
                    </a:p>
                  </a:txBody>
                  <a:tcPr>
                    <a:lnL w="0"/>
                    <a:lnR w="0"/>
                    <a:lnT w="0"/>
                    <a:lnB w="0"/>
                  </a:tcPr>
                </a:tc>
                <a:tc>
                  <a:txBody>
                    <a:bodyPr/>
                    <a:lstStyle/>
                    <a:p>
                      <a:pPr>
                        <a:defRPr sz="1000"/>
                      </a:pPr>
                      <a:r>
                        <a:rPr/>
                        <a:t>3,54</a:t>
                      </a:r>
                    </a:p>
                  </a:txBody>
                  <a:tcPr>
                    <a:lnL w="0"/>
                    <a:lnR w="0"/>
                    <a:lnT w="0"/>
                    <a:lnB w="0"/>
                  </a:tcPr>
                </a:tc>
                <a:tc>
                  <a:txBody>
                    <a:bodyPr/>
                    <a:lstStyle/>
                    <a:p>
                      <a:pPr>
                        <a:defRPr sz="1000"/>
                      </a:pPr>
                      <a:r>
                        <a:rPr/>
                        <a:t>1488</a:t>
                      </a:r>
                    </a:p>
                  </a:txBody>
                  <a:tcPr>
                    <a:lnL w="0"/>
                    <a:lnR w="0"/>
                    <a:lnT w="0"/>
                    <a:lnB w="0"/>
                  </a:tcPr>
                </a:tc>
              </a:tr>
              <a:tr h="0">
                <a:tc>
                  <a:txBody>
                    <a:bodyPr/>
                    <a:lstStyle/>
                    <a:p>
                      <a:pPr>
                        <a:defRPr sz="1000"/>
                      </a:pPr>
                      <a:r>
                        <a:rPr/>
                        <a:t>Oljeprisen</a:t>
                      </a:r>
                    </a:p>
                  </a:txBody>
                  <a:tcPr>
                    <a:lnL w="0"/>
                    <a:lnR w="0"/>
                    <a:lnT w="0"/>
                    <a:lnB w="0"/>
                  </a:tcPr>
                </a:tc>
                <a:tc>
                  <a:txBody>
                    <a:bodyPr/>
                    <a:lstStyle/>
                    <a:p>
                      <a:pPr>
                        <a:defRPr sz="1000"/>
                      </a:pPr>
                      <a:r>
                        <a:rPr/>
                        <a:t>4,12</a:t>
                      </a:r>
                    </a:p>
                  </a:txBody>
                  <a:tcPr>
                    <a:lnL w="0"/>
                    <a:lnR w="0"/>
                    <a:lnT w="0"/>
                    <a:lnB w="0"/>
                  </a:tcPr>
                </a:tc>
                <a:tc>
                  <a:txBody>
                    <a:bodyPr/>
                    <a:lstStyle/>
                    <a:p>
                      <a:pPr>
                        <a:defRPr sz="1000"/>
                      </a:pPr>
                      <a:r>
                        <a:rPr/>
                        <a:t>1509</a:t>
                      </a:r>
                    </a:p>
                  </a:txBody>
                  <a:tcPr>
                    <a:lnL w="0"/>
                    <a:lnR w="0"/>
                    <a:lnT w="0"/>
                    <a:lnB w="0"/>
                  </a:tcPr>
                </a:tc>
              </a:tr>
            </a:tbl>
          </a:graphicData>
        </a:graphic>
      </p:graphicFrame>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lstStyle/>
          <a:p>
            <a:r>
              <a:rPr lang="en-US"/>
              <a:t>14. Den norske kronekursen </a:t>
            </a:r>
          </a:p>
        </p:txBody>
      </p:sp>
      <p:sp>
        <p:nvSpPr>
          <p:cNvPr id="5" name="RepTitle"/>
          <p:cNvSpPr>
            <a:spLocks noGrp="1"/>
          </p:cNvSpPr>
          <p:nvPr>
            <p:ph sz="quarter" idx="14" hasCustomPrompt="1"/>
          </p:nvPr>
        </p:nvSpPr>
        <p:spPr/>
        <p:txBody>
          <a:bodyPr/>
          <a:lstStyle/>
          <a:p>
            <a:r>
              <a:rPr lang="en-US"/>
              <a:t>Undersøkelse Vestlandet 2015(3)</a:t>
            </a:r>
          </a:p>
        </p:txBody>
      </p:sp>
      <p:graphicFrame>
        <p:nvGraphicFramePr>
          <p:cNvPr id="6" name="ChartObject"/>
          <p:cNvGraphicFramePr>
            <a:graphicFrameLocks noGrp="1"/>
          </p:cNvGraphicFramePr>
          <p:nvPr>
            <p:ph sz="quarter" idx="10"/>
            <p:extLst>
              <p:ext uri="{D42A27DB-BD31-4B8C-83A1-F6EECF244321}">
                <p14:modId xmlns:p14="http://schemas.microsoft.com/office/powerpoint/2010/main" val="1828009188"/>
              </p:ext>
            </p:extLst>
          </p:nvPr>
        </p:nvGraphicFramePr>
        <p:xfrm>
          <a:off x="1" y="908050"/>
          <a:ext cx="8675688" cy="594995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lstStyle/>
          <a:p>
            <a:r>
              <a:rPr lang="en-US"/>
              <a:t>14. Den norske kronekursen </a:t>
            </a:r>
          </a:p>
        </p:txBody>
      </p:sp>
      <p:sp>
        <p:nvSpPr>
          <p:cNvPr id="5" name="RepTitle"/>
          <p:cNvSpPr>
            <a:spLocks noGrp="1"/>
          </p:cNvSpPr>
          <p:nvPr>
            <p:ph sz="quarter" idx="14" hasCustomPrompt="1"/>
          </p:nvPr>
        </p:nvSpPr>
        <p:spPr/>
        <p:txBody>
          <a:bodyPr/>
          <a:lstStyle/>
          <a:p>
            <a:r>
              <a:rPr lang="en-US"/>
              <a:t>Undersøkelse Vestlandet 2015(3)</a:t>
            </a:r>
          </a:p>
        </p:txBody>
      </p:sp>
      <p:sp>
        <p:nvSpPr>
          <p:cNvPr id="6" name="MetaFoot"/>
          <p:cNvSpPr>
            <a:spLocks noGrp="1"/>
          </p:cNvSpPr>
          <p:nvPr>
            <p:ph sz="quarter" idx="15"/>
          </p:nvPr>
        </p:nvSpPr>
        <p:spPr/>
        <p:txBody>
          <a:bodyPr/>
          <a:lstStyle/>
          <a:p>
            <a:endParaRPr lang="en-US"/>
          </a:p>
        </p:txBody>
      </p:sp>
      <p:graphicFrame>
        <p:nvGraphicFramePr>
          <p:cNvPr id="7" name="New Table"/>
          <p:cNvGraphicFramePr>
            <a:graphicFrameLocks noGrp="1"/>
          </p:cNvGraphicFramePr>
          <p:nvPr>
            <p:ph sz="quarter" idx="10"/>
          </p:nvPr>
        </p:nvGraphicFramePr>
        <p:xfrm>
          <a:off x="468313" y="908050"/>
          <a:ext cx="8207376" cy="1615440"/>
        </p:xfrm>
        <a:graphic>
          <a:graphicData uri="http://schemas.openxmlformats.org/drawingml/2006/table">
            <a:tbl>
              <a:tblPr bandRow="1">
                <a:tableStyleId>{5C22544A-7EE6-4342-B048-85BDC9FD1C3A}</a:tableStyleId>
              </a:tblPr>
              <a:tblGrid>
                <a:gridCol w="1025922"/>
                <a:gridCol w="1025922"/>
                <a:gridCol w="1025922"/>
                <a:gridCol w="1025922"/>
                <a:gridCol w="1025922"/>
                <a:gridCol w="1025922"/>
                <a:gridCol w="1025922"/>
                <a:gridCol w="1025922"/>
              </a:tblGrid>
              <a:tr h="0">
                <a:tc>
                  <a:txBody>
                    <a:bodyPr/>
                    <a:lstStyle/>
                    <a:p>
                      <a:pPr>
                        <a:defRPr sz="1000"/>
                      </a:pPr>
                      <a:endParaRPr/>
                    </a:p>
                  </a:txBody>
                  <a:tcPr>
                    <a:lnL w="0"/>
                    <a:lnR w="0"/>
                    <a:lnT w="0"/>
                    <a:lnB w="12700">
                      <a:solidFill>
                        <a:srgbClr val="B4B4B4"/>
                      </a:solidFill>
                    </a:lnB>
                    <a:solidFill>
                      <a:prstClr val="black">
                        <a:lumOff val="100000"/>
                        <a:lumOff val="100000"/>
                      </a:prstClr>
                    </a:solidFill>
                  </a:tcPr>
                </a:tc>
                <a:tc>
                  <a:txBody>
                    <a:bodyPr/>
                    <a:lstStyle/>
                    <a:p>
                      <a:pPr>
                        <a:defRPr sz="1000"/>
                      </a:pPr>
                      <a:r>
                        <a:rPr b="1"/>
                        <a:t>1</a:t>
                      </a:r>
                    </a:p>
                  </a:txBody>
                  <a:tcPr>
                    <a:lnL w="0"/>
                    <a:lnR w="0"/>
                    <a:lnT w="0"/>
                    <a:lnB w="12700">
                      <a:solidFill>
                        <a:srgbClr val="B4B4B4"/>
                      </a:solidFill>
                    </a:lnB>
                    <a:solidFill>
                      <a:prstClr val="black">
                        <a:lumOff val="100000"/>
                        <a:lumOff val="100000"/>
                      </a:prstClr>
                    </a:solidFill>
                  </a:tcPr>
                </a:tc>
                <a:tc>
                  <a:txBody>
                    <a:bodyPr/>
                    <a:lstStyle/>
                    <a:p>
                      <a:pPr>
                        <a:defRPr sz="1000"/>
                      </a:pPr>
                      <a:r>
                        <a:rPr b="1"/>
                        <a:t>2</a:t>
                      </a:r>
                    </a:p>
                  </a:txBody>
                  <a:tcPr>
                    <a:lnL w="0"/>
                    <a:lnR w="0"/>
                    <a:lnT w="0"/>
                    <a:lnB w="12700">
                      <a:solidFill>
                        <a:srgbClr val="B4B4B4"/>
                      </a:solidFill>
                    </a:lnB>
                    <a:solidFill>
                      <a:prstClr val="black">
                        <a:lumOff val="100000"/>
                        <a:lumOff val="100000"/>
                      </a:prstClr>
                    </a:solidFill>
                  </a:tcPr>
                </a:tc>
                <a:tc>
                  <a:txBody>
                    <a:bodyPr/>
                    <a:lstStyle/>
                    <a:p>
                      <a:pPr>
                        <a:defRPr sz="1000"/>
                      </a:pPr>
                      <a:r>
                        <a:rPr b="1"/>
                        <a:t>3</a:t>
                      </a:r>
                    </a:p>
                  </a:txBody>
                  <a:tcPr>
                    <a:lnL w="0"/>
                    <a:lnR w="0"/>
                    <a:lnT w="0"/>
                    <a:lnB w="12700">
                      <a:solidFill>
                        <a:srgbClr val="B4B4B4"/>
                      </a:solidFill>
                    </a:lnB>
                    <a:solidFill>
                      <a:prstClr val="black">
                        <a:lumOff val="100000"/>
                        <a:lumOff val="100000"/>
                      </a:prstClr>
                    </a:solidFill>
                  </a:tcPr>
                </a:tc>
                <a:tc>
                  <a:txBody>
                    <a:bodyPr/>
                    <a:lstStyle/>
                    <a:p>
                      <a:pPr>
                        <a:defRPr sz="1000"/>
                      </a:pPr>
                      <a:r>
                        <a:rPr b="1"/>
                        <a:t>4</a:t>
                      </a:r>
                    </a:p>
                  </a:txBody>
                  <a:tcPr>
                    <a:lnL w="0"/>
                    <a:lnR w="0"/>
                    <a:lnT w="0"/>
                    <a:lnB w="12700">
                      <a:solidFill>
                        <a:srgbClr val="B4B4B4"/>
                      </a:solidFill>
                    </a:lnB>
                    <a:solidFill>
                      <a:prstClr val="black">
                        <a:lumOff val="100000"/>
                        <a:lumOff val="100000"/>
                      </a:prstClr>
                    </a:solidFill>
                  </a:tcPr>
                </a:tc>
                <a:tc>
                  <a:txBody>
                    <a:bodyPr/>
                    <a:lstStyle/>
                    <a:p>
                      <a:pPr>
                        <a:defRPr sz="1000"/>
                      </a:pPr>
                      <a:r>
                        <a:rPr b="1"/>
                        <a:t>5</a:t>
                      </a:r>
                    </a:p>
                  </a:txBody>
                  <a:tcPr>
                    <a:lnL w="0"/>
                    <a:lnR w="0"/>
                    <a:lnT w="0"/>
                    <a:lnB w="12700">
                      <a:solidFill>
                        <a:srgbClr val="B4B4B4"/>
                      </a:solidFill>
                    </a:lnB>
                    <a:solidFill>
                      <a:prstClr val="black">
                        <a:lumOff val="100000"/>
                        <a:lumOff val="100000"/>
                      </a:prstClr>
                    </a:solidFill>
                  </a:tcPr>
                </a:tc>
                <a:tc>
                  <a:txBody>
                    <a:bodyPr/>
                    <a:lstStyle/>
                    <a:p>
                      <a:pPr>
                        <a:defRPr sz="1000"/>
                      </a:pPr>
                      <a:r>
                        <a:rPr b="1"/>
                        <a:t>6</a:t>
                      </a:r>
                    </a:p>
                  </a:txBody>
                  <a:tcPr>
                    <a:lnL w="0"/>
                    <a:lnR w="0"/>
                    <a:lnT w="0"/>
                    <a:lnB w="12700">
                      <a:solidFill>
                        <a:srgbClr val="B4B4B4"/>
                      </a:solidFill>
                    </a:lnB>
                    <a:solidFill>
                      <a:prstClr val="black">
                        <a:lumOff val="100000"/>
                        <a:lumOff val="100000"/>
                      </a:prstClr>
                    </a:solidFill>
                  </a:tcPr>
                </a:tc>
                <a:tc>
                  <a:txBody>
                    <a:bodyPr/>
                    <a:lstStyle/>
                    <a:p>
                      <a:pPr>
                        <a:defRPr sz="1000"/>
                      </a:pPr>
                      <a:r>
                        <a:rPr b="1"/>
                        <a:t>N</a:t>
                      </a:r>
                    </a:p>
                  </a:txBody>
                  <a:tcPr>
                    <a:lnL w="0"/>
                    <a:lnR w="0"/>
                    <a:lnT w="0"/>
                    <a:lnB w="12700">
                      <a:solidFill>
                        <a:srgbClr val="B4B4B4"/>
                      </a:solidFill>
                    </a:lnB>
                    <a:solidFill>
                      <a:prstClr val="black">
                        <a:lumOff val="100000"/>
                        <a:lumOff val="100000"/>
                      </a:prstClr>
                    </a:solidFill>
                  </a:tcPr>
                </a:tc>
              </a:tr>
              <a:tr h="0">
                <a:tc>
                  <a:txBody>
                    <a:bodyPr/>
                    <a:lstStyle/>
                    <a:p>
                      <a:pPr>
                        <a:defRPr sz="1000"/>
                      </a:pPr>
                      <a:r>
                        <a:rPr b="1"/>
                        <a:t>Den norske kronekursen </a:t>
                      </a:r>
                    </a:p>
                  </a:txBody>
                  <a:tcPr>
                    <a:lnL w="0"/>
                    <a:lnR w="0"/>
                    <a:lnT w="12700">
                      <a:solidFill>
                        <a:srgbClr val="B4B4B4"/>
                      </a:solidFill>
                    </a:lnT>
                    <a:lnB w="0"/>
                  </a:tcPr>
                </a:tc>
                <a:tc>
                  <a:txBody>
                    <a:bodyPr/>
                    <a:lstStyle/>
                    <a:p>
                      <a:pPr>
                        <a:defRPr sz="1000"/>
                      </a:pPr>
                      <a:r>
                        <a:rPr/>
                        <a:t>19,6%</a:t>
                      </a:r>
                    </a:p>
                  </a:txBody>
                  <a:tcPr>
                    <a:lnL w="0"/>
                    <a:lnR w="0"/>
                    <a:lnT w="12700">
                      <a:solidFill>
                        <a:srgbClr val="B4B4B4"/>
                      </a:solidFill>
                    </a:lnT>
                    <a:lnB w="0"/>
                  </a:tcPr>
                </a:tc>
                <a:tc>
                  <a:txBody>
                    <a:bodyPr/>
                    <a:lstStyle/>
                    <a:p>
                      <a:pPr>
                        <a:defRPr sz="1000"/>
                      </a:pPr>
                      <a:r>
                        <a:rPr/>
                        <a:t>15,1%</a:t>
                      </a:r>
                    </a:p>
                  </a:txBody>
                  <a:tcPr>
                    <a:lnL w="0"/>
                    <a:lnR w="0"/>
                    <a:lnT w="12700">
                      <a:solidFill>
                        <a:srgbClr val="B4B4B4"/>
                      </a:solidFill>
                    </a:lnT>
                    <a:lnB w="0"/>
                  </a:tcPr>
                </a:tc>
                <a:tc>
                  <a:txBody>
                    <a:bodyPr/>
                    <a:lstStyle/>
                    <a:p>
                      <a:pPr>
                        <a:defRPr sz="1000"/>
                      </a:pPr>
                      <a:r>
                        <a:rPr/>
                        <a:t>19,7%</a:t>
                      </a:r>
                    </a:p>
                  </a:txBody>
                  <a:tcPr>
                    <a:lnL w="0"/>
                    <a:lnR w="0"/>
                    <a:lnT w="12700">
                      <a:solidFill>
                        <a:srgbClr val="B4B4B4"/>
                      </a:solidFill>
                    </a:lnT>
                    <a:lnB w="0"/>
                  </a:tcPr>
                </a:tc>
                <a:tc>
                  <a:txBody>
                    <a:bodyPr/>
                    <a:lstStyle/>
                    <a:p>
                      <a:pPr>
                        <a:defRPr sz="1000"/>
                      </a:pPr>
                      <a:r>
                        <a:rPr/>
                        <a:t>15,9%</a:t>
                      </a:r>
                    </a:p>
                  </a:txBody>
                  <a:tcPr>
                    <a:lnL w="0"/>
                    <a:lnR w="0"/>
                    <a:lnT w="12700">
                      <a:solidFill>
                        <a:srgbClr val="B4B4B4"/>
                      </a:solidFill>
                    </a:lnT>
                    <a:lnB w="0"/>
                  </a:tcPr>
                </a:tc>
                <a:tc>
                  <a:txBody>
                    <a:bodyPr/>
                    <a:lstStyle/>
                    <a:p>
                      <a:pPr>
                        <a:defRPr sz="1000"/>
                      </a:pPr>
                      <a:r>
                        <a:rPr/>
                        <a:t>16,3%</a:t>
                      </a:r>
                    </a:p>
                  </a:txBody>
                  <a:tcPr>
                    <a:lnL w="0"/>
                    <a:lnR w="0"/>
                    <a:lnT w="12700">
                      <a:solidFill>
                        <a:srgbClr val="B4B4B4"/>
                      </a:solidFill>
                    </a:lnT>
                    <a:lnB w="0"/>
                  </a:tcPr>
                </a:tc>
                <a:tc>
                  <a:txBody>
                    <a:bodyPr/>
                    <a:lstStyle/>
                    <a:p>
                      <a:pPr>
                        <a:defRPr sz="1000"/>
                      </a:pPr>
                      <a:r>
                        <a:rPr/>
                        <a:t>13,5%</a:t>
                      </a:r>
                    </a:p>
                  </a:txBody>
                  <a:tcPr>
                    <a:lnL w="0"/>
                    <a:lnR w="0"/>
                    <a:lnT w="12700">
                      <a:solidFill>
                        <a:srgbClr val="B4B4B4"/>
                      </a:solidFill>
                    </a:lnT>
                    <a:lnB w="0"/>
                  </a:tcPr>
                </a:tc>
                <a:tc>
                  <a:txBody>
                    <a:bodyPr/>
                    <a:lstStyle/>
                    <a:p>
                      <a:pPr>
                        <a:defRPr sz="1000"/>
                      </a:pPr>
                      <a:r>
                        <a:rPr/>
                        <a:t>1501</a:t>
                      </a:r>
                    </a:p>
                  </a:txBody>
                  <a:tcPr>
                    <a:lnL w="0"/>
                    <a:lnR w="0"/>
                    <a:lnT w="12700">
                      <a:solidFill>
                        <a:srgbClr val="B4B4B4"/>
                      </a:solidFill>
                    </a:lnT>
                    <a:lnB w="0"/>
                  </a:tcPr>
                </a:tc>
              </a:tr>
              <a:tr h="0">
                <a:tc>
                  <a:txBody>
                    <a:bodyPr/>
                    <a:lstStyle/>
                    <a:p>
                      <a:pPr>
                        <a:defRPr sz="1000"/>
                      </a:pPr>
                      <a:r>
                        <a:rPr b="1"/>
                        <a:t>Bergen </a:t>
                      </a:r>
                    </a:p>
                  </a:txBody>
                  <a:tcPr>
                    <a:lnL w="0"/>
                    <a:lnR w="0"/>
                    <a:lnT w="0"/>
                    <a:lnB w="0"/>
                  </a:tcPr>
                </a:tc>
                <a:tc>
                  <a:txBody>
                    <a:bodyPr/>
                    <a:lstStyle/>
                    <a:p>
                      <a:pPr>
                        <a:defRPr sz="1000"/>
                      </a:pPr>
                      <a:r>
                        <a:rPr/>
                        <a:t>16,3%</a:t>
                      </a:r>
                    </a:p>
                  </a:txBody>
                  <a:tcPr>
                    <a:lnL w="0"/>
                    <a:lnR w="0"/>
                    <a:lnT w="0"/>
                    <a:lnB w="0"/>
                  </a:tcPr>
                </a:tc>
                <a:tc>
                  <a:txBody>
                    <a:bodyPr/>
                    <a:lstStyle/>
                    <a:p>
                      <a:pPr>
                        <a:defRPr sz="1000"/>
                      </a:pPr>
                      <a:r>
                        <a:rPr/>
                        <a:t>16,6%</a:t>
                      </a:r>
                    </a:p>
                  </a:txBody>
                  <a:tcPr>
                    <a:lnL w="0"/>
                    <a:lnR w="0"/>
                    <a:lnT w="0"/>
                    <a:lnB w="0"/>
                  </a:tcPr>
                </a:tc>
                <a:tc>
                  <a:txBody>
                    <a:bodyPr/>
                    <a:lstStyle/>
                    <a:p>
                      <a:pPr>
                        <a:defRPr sz="1000"/>
                      </a:pPr>
                      <a:r>
                        <a:rPr/>
                        <a:t>20,8%</a:t>
                      </a:r>
                    </a:p>
                  </a:txBody>
                  <a:tcPr>
                    <a:lnL w="0"/>
                    <a:lnR w="0"/>
                    <a:lnT w="0"/>
                    <a:lnB w="0"/>
                  </a:tcPr>
                </a:tc>
                <a:tc>
                  <a:txBody>
                    <a:bodyPr/>
                    <a:lstStyle/>
                    <a:p>
                      <a:pPr>
                        <a:defRPr sz="1000"/>
                      </a:pPr>
                      <a:r>
                        <a:rPr/>
                        <a:t>17,0%</a:t>
                      </a:r>
                    </a:p>
                  </a:txBody>
                  <a:tcPr>
                    <a:lnL w="0"/>
                    <a:lnR w="0"/>
                    <a:lnT w="0"/>
                    <a:lnB w="0"/>
                  </a:tcPr>
                </a:tc>
                <a:tc>
                  <a:txBody>
                    <a:bodyPr/>
                    <a:lstStyle/>
                    <a:p>
                      <a:pPr>
                        <a:defRPr sz="1000"/>
                      </a:pPr>
                      <a:r>
                        <a:rPr/>
                        <a:t>16,3%</a:t>
                      </a:r>
                    </a:p>
                  </a:txBody>
                  <a:tcPr>
                    <a:lnL w="0"/>
                    <a:lnR w="0"/>
                    <a:lnT w="0"/>
                    <a:lnB w="0"/>
                  </a:tcPr>
                </a:tc>
                <a:tc>
                  <a:txBody>
                    <a:bodyPr/>
                    <a:lstStyle/>
                    <a:p>
                      <a:pPr>
                        <a:defRPr sz="1000"/>
                      </a:pPr>
                      <a:r>
                        <a:rPr/>
                        <a:t>13,0%</a:t>
                      </a:r>
                    </a:p>
                  </a:txBody>
                  <a:tcPr>
                    <a:lnL w="0"/>
                    <a:lnR w="0"/>
                    <a:lnT w="0"/>
                    <a:lnB w="0"/>
                  </a:tcPr>
                </a:tc>
                <a:tc>
                  <a:txBody>
                    <a:bodyPr/>
                    <a:lstStyle/>
                    <a:p>
                      <a:pPr>
                        <a:defRPr sz="1000"/>
                      </a:pPr>
                      <a:r>
                        <a:rPr/>
                        <a:t>571</a:t>
                      </a:r>
                    </a:p>
                  </a:txBody>
                  <a:tcPr>
                    <a:lnL w="0"/>
                    <a:lnR w="0"/>
                    <a:lnT w="0"/>
                    <a:lnB w="0"/>
                  </a:tcPr>
                </a:tc>
              </a:tr>
              <a:tr h="0">
                <a:tc>
                  <a:txBody>
                    <a:bodyPr/>
                    <a:lstStyle/>
                    <a:p>
                      <a:pPr>
                        <a:defRPr sz="1000"/>
                      </a:pPr>
                      <a:r>
                        <a:rPr b="1"/>
                        <a:t>Haugesund</a:t>
                      </a:r>
                    </a:p>
                  </a:txBody>
                  <a:tcPr>
                    <a:lnL w="0"/>
                    <a:lnR w="0"/>
                    <a:lnT w="0"/>
                    <a:lnB w="0"/>
                  </a:tcPr>
                </a:tc>
                <a:tc>
                  <a:txBody>
                    <a:bodyPr/>
                    <a:lstStyle/>
                    <a:p>
                      <a:pPr>
                        <a:defRPr sz="1000"/>
                      </a:pPr>
                      <a:r>
                        <a:rPr/>
                        <a:t>16,8%</a:t>
                      </a:r>
                    </a:p>
                  </a:txBody>
                  <a:tcPr>
                    <a:lnL w="0"/>
                    <a:lnR w="0"/>
                    <a:lnT w="0"/>
                    <a:lnB w="0"/>
                  </a:tcPr>
                </a:tc>
                <a:tc>
                  <a:txBody>
                    <a:bodyPr/>
                    <a:lstStyle/>
                    <a:p>
                      <a:pPr>
                        <a:defRPr sz="1000"/>
                      </a:pPr>
                      <a:r>
                        <a:rPr/>
                        <a:t>13,0%</a:t>
                      </a:r>
                    </a:p>
                  </a:txBody>
                  <a:tcPr>
                    <a:lnL w="0"/>
                    <a:lnR w="0"/>
                    <a:lnT w="0"/>
                    <a:lnB w="0"/>
                  </a:tcPr>
                </a:tc>
                <a:tc>
                  <a:txBody>
                    <a:bodyPr/>
                    <a:lstStyle/>
                    <a:p>
                      <a:pPr>
                        <a:defRPr sz="1000"/>
                      </a:pPr>
                      <a:r>
                        <a:rPr/>
                        <a:t>16,0%</a:t>
                      </a:r>
                    </a:p>
                  </a:txBody>
                  <a:tcPr>
                    <a:lnL w="0"/>
                    <a:lnR w="0"/>
                    <a:lnT w="0"/>
                    <a:lnB w="0"/>
                  </a:tcPr>
                </a:tc>
                <a:tc>
                  <a:txBody>
                    <a:bodyPr/>
                    <a:lstStyle/>
                    <a:p>
                      <a:pPr>
                        <a:defRPr sz="1000"/>
                      </a:pPr>
                      <a:r>
                        <a:rPr/>
                        <a:t>17,6%</a:t>
                      </a:r>
                    </a:p>
                  </a:txBody>
                  <a:tcPr>
                    <a:lnL w="0"/>
                    <a:lnR w="0"/>
                    <a:lnT w="0"/>
                    <a:lnB w="0"/>
                  </a:tcPr>
                </a:tc>
                <a:tc>
                  <a:txBody>
                    <a:bodyPr/>
                    <a:lstStyle/>
                    <a:p>
                      <a:pPr>
                        <a:defRPr sz="1000"/>
                      </a:pPr>
                      <a:r>
                        <a:rPr/>
                        <a:t>22,9%</a:t>
                      </a:r>
                    </a:p>
                  </a:txBody>
                  <a:tcPr>
                    <a:lnL w="0"/>
                    <a:lnR w="0"/>
                    <a:lnT w="0"/>
                    <a:lnB w="0"/>
                  </a:tcPr>
                </a:tc>
                <a:tc>
                  <a:txBody>
                    <a:bodyPr/>
                    <a:lstStyle/>
                    <a:p>
                      <a:pPr>
                        <a:defRPr sz="1000"/>
                      </a:pPr>
                      <a:r>
                        <a:rPr/>
                        <a:t>13,7%</a:t>
                      </a:r>
                    </a:p>
                  </a:txBody>
                  <a:tcPr>
                    <a:lnL w="0"/>
                    <a:lnR w="0"/>
                    <a:lnT w="0"/>
                    <a:lnB w="0"/>
                  </a:tcPr>
                </a:tc>
                <a:tc>
                  <a:txBody>
                    <a:bodyPr/>
                    <a:lstStyle/>
                    <a:p>
                      <a:pPr>
                        <a:defRPr sz="1000"/>
                      </a:pPr>
                      <a:r>
                        <a:rPr/>
                        <a:t>131</a:t>
                      </a:r>
                    </a:p>
                  </a:txBody>
                  <a:tcPr>
                    <a:lnL w="0"/>
                    <a:lnR w="0"/>
                    <a:lnT w="0"/>
                    <a:lnB w="0"/>
                  </a:tcPr>
                </a:tc>
              </a:tr>
              <a:tr h="0">
                <a:tc>
                  <a:txBody>
                    <a:bodyPr/>
                    <a:lstStyle/>
                    <a:p>
                      <a:pPr>
                        <a:defRPr sz="1000"/>
                      </a:pPr>
                      <a:r>
                        <a:rPr b="1"/>
                        <a:t>Stavanger</a:t>
                      </a:r>
                    </a:p>
                  </a:txBody>
                  <a:tcPr>
                    <a:lnL w="0"/>
                    <a:lnR w="0"/>
                    <a:lnT w="0"/>
                    <a:lnB w="0"/>
                  </a:tcPr>
                </a:tc>
                <a:tc>
                  <a:txBody>
                    <a:bodyPr/>
                    <a:lstStyle/>
                    <a:p>
                      <a:pPr>
                        <a:defRPr sz="1000"/>
                      </a:pPr>
                      <a:r>
                        <a:rPr/>
                        <a:t>20,8%</a:t>
                      </a:r>
                    </a:p>
                  </a:txBody>
                  <a:tcPr>
                    <a:lnL w="0"/>
                    <a:lnR w="0"/>
                    <a:lnT w="0"/>
                    <a:lnB w="0"/>
                  </a:tcPr>
                </a:tc>
                <a:tc>
                  <a:txBody>
                    <a:bodyPr/>
                    <a:lstStyle/>
                    <a:p>
                      <a:pPr>
                        <a:defRPr sz="1000"/>
                      </a:pPr>
                      <a:r>
                        <a:rPr/>
                        <a:t>16,0%</a:t>
                      </a:r>
                    </a:p>
                  </a:txBody>
                  <a:tcPr>
                    <a:lnL w="0"/>
                    <a:lnR w="0"/>
                    <a:lnT w="0"/>
                    <a:lnB w="0"/>
                  </a:tcPr>
                </a:tc>
                <a:tc>
                  <a:txBody>
                    <a:bodyPr/>
                    <a:lstStyle/>
                    <a:p>
                      <a:pPr>
                        <a:defRPr sz="1000"/>
                      </a:pPr>
                      <a:r>
                        <a:rPr/>
                        <a:t>18,4%</a:t>
                      </a:r>
                    </a:p>
                  </a:txBody>
                  <a:tcPr>
                    <a:lnL w="0"/>
                    <a:lnR w="0"/>
                    <a:lnT w="0"/>
                    <a:lnB w="0"/>
                  </a:tcPr>
                </a:tc>
                <a:tc>
                  <a:txBody>
                    <a:bodyPr/>
                    <a:lstStyle/>
                    <a:p>
                      <a:pPr>
                        <a:defRPr sz="1000"/>
                      </a:pPr>
                      <a:r>
                        <a:rPr/>
                        <a:t>14,8%</a:t>
                      </a:r>
                    </a:p>
                  </a:txBody>
                  <a:tcPr>
                    <a:lnL w="0"/>
                    <a:lnR w="0"/>
                    <a:lnT w="0"/>
                    <a:lnB w="0"/>
                  </a:tcPr>
                </a:tc>
                <a:tc>
                  <a:txBody>
                    <a:bodyPr/>
                    <a:lstStyle/>
                    <a:p>
                      <a:pPr>
                        <a:defRPr sz="1000"/>
                      </a:pPr>
                      <a:r>
                        <a:rPr/>
                        <a:t>16,9%</a:t>
                      </a:r>
                    </a:p>
                  </a:txBody>
                  <a:tcPr>
                    <a:lnL w="0"/>
                    <a:lnR w="0"/>
                    <a:lnT w="0"/>
                    <a:lnB w="0"/>
                  </a:tcPr>
                </a:tc>
                <a:tc>
                  <a:txBody>
                    <a:bodyPr/>
                    <a:lstStyle/>
                    <a:p>
                      <a:pPr>
                        <a:defRPr sz="1000"/>
                      </a:pPr>
                      <a:r>
                        <a:rPr/>
                        <a:t>13,2%</a:t>
                      </a:r>
                    </a:p>
                  </a:txBody>
                  <a:tcPr>
                    <a:lnL w="0"/>
                    <a:lnR w="0"/>
                    <a:lnT w="0"/>
                    <a:lnB w="0"/>
                  </a:tcPr>
                </a:tc>
                <a:tc>
                  <a:txBody>
                    <a:bodyPr/>
                    <a:lstStyle/>
                    <a:p>
                      <a:pPr>
                        <a:defRPr sz="1000"/>
                      </a:pPr>
                      <a:r>
                        <a:rPr/>
                        <a:t>669</a:t>
                      </a:r>
                    </a:p>
                  </a:txBody>
                  <a:tcPr>
                    <a:lnL w="0"/>
                    <a:lnR w="0"/>
                    <a:lnT w="0"/>
                    <a:lnB w="0"/>
                  </a:tcPr>
                </a:tc>
              </a:tr>
              <a:tr h="0">
                <a:tc>
                  <a:txBody>
                    <a:bodyPr/>
                    <a:lstStyle/>
                    <a:p>
                      <a:pPr>
                        <a:defRPr sz="1000"/>
                      </a:pPr>
                      <a:r>
                        <a:rPr b="1"/>
                        <a:t>Stord</a:t>
                      </a:r>
                    </a:p>
                  </a:txBody>
                  <a:tcPr>
                    <a:lnL w="0"/>
                    <a:lnR w="0"/>
                    <a:lnT w="0"/>
                    <a:lnB w="0"/>
                  </a:tcPr>
                </a:tc>
                <a:tc>
                  <a:txBody>
                    <a:bodyPr/>
                    <a:lstStyle/>
                    <a:p>
                      <a:pPr>
                        <a:defRPr sz="1000"/>
                      </a:pPr>
                      <a:r>
                        <a:rPr/>
                        <a:t>26,2%</a:t>
                      </a:r>
                    </a:p>
                  </a:txBody>
                  <a:tcPr>
                    <a:lnL w="0"/>
                    <a:lnR w="0"/>
                    <a:lnT w="0"/>
                    <a:lnB w="0"/>
                  </a:tcPr>
                </a:tc>
                <a:tc>
                  <a:txBody>
                    <a:bodyPr/>
                    <a:lstStyle/>
                    <a:p>
                      <a:pPr>
                        <a:defRPr sz="1000"/>
                      </a:pPr>
                      <a:r>
                        <a:rPr/>
                        <a:t>7,1%</a:t>
                      </a:r>
                    </a:p>
                  </a:txBody>
                  <a:tcPr>
                    <a:lnL w="0"/>
                    <a:lnR w="0"/>
                    <a:lnT w="0"/>
                    <a:lnB w="0"/>
                  </a:tcPr>
                </a:tc>
                <a:tc>
                  <a:txBody>
                    <a:bodyPr/>
                    <a:lstStyle/>
                    <a:p>
                      <a:pPr>
                        <a:defRPr sz="1000"/>
                      </a:pPr>
                      <a:r>
                        <a:rPr/>
                        <a:t>19,0%</a:t>
                      </a:r>
                    </a:p>
                  </a:txBody>
                  <a:tcPr>
                    <a:lnL w="0"/>
                    <a:lnR w="0"/>
                    <a:lnT w="0"/>
                    <a:lnB w="0"/>
                  </a:tcPr>
                </a:tc>
                <a:tc>
                  <a:txBody>
                    <a:bodyPr/>
                    <a:lstStyle/>
                    <a:p>
                      <a:pPr>
                        <a:defRPr sz="1000"/>
                      </a:pPr>
                      <a:r>
                        <a:rPr/>
                        <a:t>23,8%</a:t>
                      </a:r>
                    </a:p>
                  </a:txBody>
                  <a:tcPr>
                    <a:lnL w="0"/>
                    <a:lnR w="0"/>
                    <a:lnT w="0"/>
                    <a:lnB w="0"/>
                  </a:tcPr>
                </a:tc>
                <a:tc>
                  <a:txBody>
                    <a:bodyPr/>
                    <a:lstStyle/>
                    <a:p>
                      <a:pPr>
                        <a:defRPr sz="1000"/>
                      </a:pPr>
                      <a:r>
                        <a:rPr/>
                        <a:t>16,7%</a:t>
                      </a:r>
                    </a:p>
                  </a:txBody>
                  <a:tcPr>
                    <a:lnL w="0"/>
                    <a:lnR w="0"/>
                    <a:lnT w="0"/>
                    <a:lnB w="0"/>
                  </a:tcPr>
                </a:tc>
                <a:tc>
                  <a:txBody>
                    <a:bodyPr/>
                    <a:lstStyle/>
                    <a:p>
                      <a:pPr>
                        <a:defRPr sz="1000"/>
                      </a:pPr>
                      <a:r>
                        <a:rPr/>
                        <a:t>7,1%</a:t>
                      </a:r>
                    </a:p>
                  </a:txBody>
                  <a:tcPr>
                    <a:lnL w="0"/>
                    <a:lnR w="0"/>
                    <a:lnT w="0"/>
                    <a:lnB w="0"/>
                  </a:tcPr>
                </a:tc>
                <a:tc>
                  <a:txBody>
                    <a:bodyPr/>
                    <a:lstStyle/>
                    <a:p>
                      <a:pPr>
                        <a:defRPr sz="1000"/>
                      </a:pPr>
                      <a:r>
                        <a:rPr/>
                        <a:t>42</a:t>
                      </a:r>
                    </a:p>
                  </a:txBody>
                  <a:tcPr>
                    <a:lnL w="0"/>
                    <a:lnR w="0"/>
                    <a:lnT w="0"/>
                    <a:lnB w="0"/>
                  </a:tcPr>
                </a:tc>
              </a:tr>
            </a:tbl>
          </a:graphicData>
        </a:graphic>
      </p:graphicFrame>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lstStyle/>
          <a:p>
            <a:r>
              <a:rPr lang="en-US"/>
              <a:t>15. Norges Sentralbanks rentenivå</a:t>
            </a:r>
          </a:p>
        </p:txBody>
      </p:sp>
      <p:sp>
        <p:nvSpPr>
          <p:cNvPr id="5" name="RepTitle"/>
          <p:cNvSpPr>
            <a:spLocks noGrp="1"/>
          </p:cNvSpPr>
          <p:nvPr>
            <p:ph sz="quarter" idx="14" hasCustomPrompt="1"/>
          </p:nvPr>
        </p:nvSpPr>
        <p:spPr/>
        <p:txBody>
          <a:bodyPr/>
          <a:lstStyle/>
          <a:p>
            <a:r>
              <a:rPr lang="en-US"/>
              <a:t>Undersøkelse Vestlandet 2015(3)</a:t>
            </a:r>
          </a:p>
        </p:txBody>
      </p:sp>
      <p:graphicFrame>
        <p:nvGraphicFramePr>
          <p:cNvPr id="6" name="ChartObject"/>
          <p:cNvGraphicFramePr>
            <a:graphicFrameLocks noGrp="1"/>
          </p:cNvGraphicFramePr>
          <p:nvPr>
            <p:ph sz="quarter" idx="10"/>
            <p:extLst>
              <p:ext uri="{D42A27DB-BD31-4B8C-83A1-F6EECF244321}">
                <p14:modId xmlns:p14="http://schemas.microsoft.com/office/powerpoint/2010/main" val="212073357"/>
              </p:ext>
            </p:extLst>
          </p:nvPr>
        </p:nvGraphicFramePr>
        <p:xfrm>
          <a:off x="1" y="908050"/>
          <a:ext cx="8675688" cy="594995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lstStyle/>
          <a:p>
            <a:r>
              <a:rPr lang="en-US"/>
              <a:t>15. Norges Sentralbanks rentenivå</a:t>
            </a:r>
          </a:p>
        </p:txBody>
      </p:sp>
      <p:sp>
        <p:nvSpPr>
          <p:cNvPr id="5" name="RepTitle"/>
          <p:cNvSpPr>
            <a:spLocks noGrp="1"/>
          </p:cNvSpPr>
          <p:nvPr>
            <p:ph sz="quarter" idx="14" hasCustomPrompt="1"/>
          </p:nvPr>
        </p:nvSpPr>
        <p:spPr/>
        <p:txBody>
          <a:bodyPr/>
          <a:lstStyle/>
          <a:p>
            <a:r>
              <a:rPr lang="en-US"/>
              <a:t>Undersøkelse Vestlandet 2015(3)</a:t>
            </a:r>
          </a:p>
        </p:txBody>
      </p:sp>
      <p:sp>
        <p:nvSpPr>
          <p:cNvPr id="6" name="MetaFoot"/>
          <p:cNvSpPr>
            <a:spLocks noGrp="1"/>
          </p:cNvSpPr>
          <p:nvPr>
            <p:ph sz="quarter" idx="15"/>
          </p:nvPr>
        </p:nvSpPr>
        <p:spPr/>
        <p:txBody>
          <a:bodyPr/>
          <a:lstStyle/>
          <a:p>
            <a:endParaRPr lang="en-US"/>
          </a:p>
        </p:txBody>
      </p:sp>
      <p:graphicFrame>
        <p:nvGraphicFramePr>
          <p:cNvPr id="7" name="New Table"/>
          <p:cNvGraphicFramePr>
            <a:graphicFrameLocks noGrp="1"/>
          </p:cNvGraphicFramePr>
          <p:nvPr>
            <p:ph sz="quarter" idx="10"/>
          </p:nvPr>
        </p:nvGraphicFramePr>
        <p:xfrm>
          <a:off x="468313" y="908050"/>
          <a:ext cx="8207376" cy="1767840"/>
        </p:xfrm>
        <a:graphic>
          <a:graphicData uri="http://schemas.openxmlformats.org/drawingml/2006/table">
            <a:tbl>
              <a:tblPr bandRow="1">
                <a:tableStyleId>{5C22544A-7EE6-4342-B048-85BDC9FD1C3A}</a:tableStyleId>
              </a:tblPr>
              <a:tblGrid>
                <a:gridCol w="1025922"/>
                <a:gridCol w="1025922"/>
                <a:gridCol w="1025922"/>
                <a:gridCol w="1025922"/>
                <a:gridCol w="1025922"/>
                <a:gridCol w="1025922"/>
                <a:gridCol w="1025922"/>
                <a:gridCol w="1025922"/>
              </a:tblGrid>
              <a:tr h="0">
                <a:tc>
                  <a:txBody>
                    <a:bodyPr/>
                    <a:lstStyle/>
                    <a:p>
                      <a:pPr>
                        <a:defRPr sz="1000"/>
                      </a:pPr>
                      <a:endParaRPr/>
                    </a:p>
                  </a:txBody>
                  <a:tcPr>
                    <a:lnL w="0"/>
                    <a:lnR w="0"/>
                    <a:lnT w="0"/>
                    <a:lnB w="12700">
                      <a:solidFill>
                        <a:srgbClr val="B4B4B4"/>
                      </a:solidFill>
                    </a:lnB>
                    <a:solidFill>
                      <a:prstClr val="black">
                        <a:lumOff val="100000"/>
                        <a:lumOff val="100000"/>
                      </a:prstClr>
                    </a:solidFill>
                  </a:tcPr>
                </a:tc>
                <a:tc>
                  <a:txBody>
                    <a:bodyPr/>
                    <a:lstStyle/>
                    <a:p>
                      <a:pPr>
                        <a:defRPr sz="1000"/>
                      </a:pPr>
                      <a:r>
                        <a:rPr b="1"/>
                        <a:t>1</a:t>
                      </a:r>
                    </a:p>
                  </a:txBody>
                  <a:tcPr>
                    <a:lnL w="0"/>
                    <a:lnR w="0"/>
                    <a:lnT w="0"/>
                    <a:lnB w="12700">
                      <a:solidFill>
                        <a:srgbClr val="B4B4B4"/>
                      </a:solidFill>
                    </a:lnB>
                    <a:solidFill>
                      <a:prstClr val="black">
                        <a:lumOff val="100000"/>
                        <a:lumOff val="100000"/>
                      </a:prstClr>
                    </a:solidFill>
                  </a:tcPr>
                </a:tc>
                <a:tc>
                  <a:txBody>
                    <a:bodyPr/>
                    <a:lstStyle/>
                    <a:p>
                      <a:pPr>
                        <a:defRPr sz="1000"/>
                      </a:pPr>
                      <a:r>
                        <a:rPr b="1"/>
                        <a:t>2</a:t>
                      </a:r>
                    </a:p>
                  </a:txBody>
                  <a:tcPr>
                    <a:lnL w="0"/>
                    <a:lnR w="0"/>
                    <a:lnT w="0"/>
                    <a:lnB w="12700">
                      <a:solidFill>
                        <a:srgbClr val="B4B4B4"/>
                      </a:solidFill>
                    </a:lnB>
                    <a:solidFill>
                      <a:prstClr val="black">
                        <a:lumOff val="100000"/>
                        <a:lumOff val="100000"/>
                      </a:prstClr>
                    </a:solidFill>
                  </a:tcPr>
                </a:tc>
                <a:tc>
                  <a:txBody>
                    <a:bodyPr/>
                    <a:lstStyle/>
                    <a:p>
                      <a:pPr>
                        <a:defRPr sz="1000"/>
                      </a:pPr>
                      <a:r>
                        <a:rPr b="1"/>
                        <a:t>3</a:t>
                      </a:r>
                    </a:p>
                  </a:txBody>
                  <a:tcPr>
                    <a:lnL w="0"/>
                    <a:lnR w="0"/>
                    <a:lnT w="0"/>
                    <a:lnB w="12700">
                      <a:solidFill>
                        <a:srgbClr val="B4B4B4"/>
                      </a:solidFill>
                    </a:lnB>
                    <a:solidFill>
                      <a:prstClr val="black">
                        <a:lumOff val="100000"/>
                        <a:lumOff val="100000"/>
                      </a:prstClr>
                    </a:solidFill>
                  </a:tcPr>
                </a:tc>
                <a:tc>
                  <a:txBody>
                    <a:bodyPr/>
                    <a:lstStyle/>
                    <a:p>
                      <a:pPr>
                        <a:defRPr sz="1000"/>
                      </a:pPr>
                      <a:r>
                        <a:rPr b="1"/>
                        <a:t>4</a:t>
                      </a:r>
                    </a:p>
                  </a:txBody>
                  <a:tcPr>
                    <a:lnL w="0"/>
                    <a:lnR w="0"/>
                    <a:lnT w="0"/>
                    <a:lnB w="12700">
                      <a:solidFill>
                        <a:srgbClr val="B4B4B4"/>
                      </a:solidFill>
                    </a:lnB>
                    <a:solidFill>
                      <a:prstClr val="black">
                        <a:lumOff val="100000"/>
                        <a:lumOff val="100000"/>
                      </a:prstClr>
                    </a:solidFill>
                  </a:tcPr>
                </a:tc>
                <a:tc>
                  <a:txBody>
                    <a:bodyPr/>
                    <a:lstStyle/>
                    <a:p>
                      <a:pPr>
                        <a:defRPr sz="1000"/>
                      </a:pPr>
                      <a:r>
                        <a:rPr b="1"/>
                        <a:t>5</a:t>
                      </a:r>
                    </a:p>
                  </a:txBody>
                  <a:tcPr>
                    <a:lnL w="0"/>
                    <a:lnR w="0"/>
                    <a:lnT w="0"/>
                    <a:lnB w="12700">
                      <a:solidFill>
                        <a:srgbClr val="B4B4B4"/>
                      </a:solidFill>
                    </a:lnB>
                    <a:solidFill>
                      <a:prstClr val="black">
                        <a:lumOff val="100000"/>
                        <a:lumOff val="100000"/>
                      </a:prstClr>
                    </a:solidFill>
                  </a:tcPr>
                </a:tc>
                <a:tc>
                  <a:txBody>
                    <a:bodyPr/>
                    <a:lstStyle/>
                    <a:p>
                      <a:pPr>
                        <a:defRPr sz="1000"/>
                      </a:pPr>
                      <a:r>
                        <a:rPr b="1"/>
                        <a:t>6</a:t>
                      </a:r>
                    </a:p>
                  </a:txBody>
                  <a:tcPr>
                    <a:lnL w="0"/>
                    <a:lnR w="0"/>
                    <a:lnT w="0"/>
                    <a:lnB w="12700">
                      <a:solidFill>
                        <a:srgbClr val="B4B4B4"/>
                      </a:solidFill>
                    </a:lnB>
                    <a:solidFill>
                      <a:prstClr val="black">
                        <a:lumOff val="100000"/>
                        <a:lumOff val="100000"/>
                      </a:prstClr>
                    </a:solidFill>
                  </a:tcPr>
                </a:tc>
                <a:tc>
                  <a:txBody>
                    <a:bodyPr/>
                    <a:lstStyle/>
                    <a:p>
                      <a:pPr>
                        <a:defRPr sz="1000"/>
                      </a:pPr>
                      <a:r>
                        <a:rPr b="1"/>
                        <a:t>N</a:t>
                      </a:r>
                    </a:p>
                  </a:txBody>
                  <a:tcPr>
                    <a:lnL w="0"/>
                    <a:lnR w="0"/>
                    <a:lnT w="0"/>
                    <a:lnB w="12700">
                      <a:solidFill>
                        <a:srgbClr val="B4B4B4"/>
                      </a:solidFill>
                    </a:lnB>
                    <a:solidFill>
                      <a:prstClr val="black">
                        <a:lumOff val="100000"/>
                        <a:lumOff val="100000"/>
                      </a:prstClr>
                    </a:solidFill>
                  </a:tcPr>
                </a:tc>
              </a:tr>
              <a:tr h="0">
                <a:tc>
                  <a:txBody>
                    <a:bodyPr/>
                    <a:lstStyle/>
                    <a:p>
                      <a:pPr>
                        <a:defRPr sz="1000"/>
                      </a:pPr>
                      <a:r>
                        <a:rPr b="1"/>
                        <a:t>Norges Sentralbanks rentenivå</a:t>
                      </a:r>
                    </a:p>
                  </a:txBody>
                  <a:tcPr>
                    <a:lnL w="0"/>
                    <a:lnR w="0"/>
                    <a:lnT w="12700">
                      <a:solidFill>
                        <a:srgbClr val="B4B4B4"/>
                      </a:solidFill>
                    </a:lnT>
                    <a:lnB w="0"/>
                  </a:tcPr>
                </a:tc>
                <a:tc>
                  <a:txBody>
                    <a:bodyPr/>
                    <a:lstStyle/>
                    <a:p>
                      <a:pPr>
                        <a:defRPr sz="1000"/>
                      </a:pPr>
                      <a:r>
                        <a:rPr/>
                        <a:t>14,2%</a:t>
                      </a:r>
                    </a:p>
                  </a:txBody>
                  <a:tcPr>
                    <a:lnL w="0"/>
                    <a:lnR w="0"/>
                    <a:lnT w="12700">
                      <a:solidFill>
                        <a:srgbClr val="B4B4B4"/>
                      </a:solidFill>
                    </a:lnT>
                    <a:lnB w="0"/>
                  </a:tcPr>
                </a:tc>
                <a:tc>
                  <a:txBody>
                    <a:bodyPr/>
                    <a:lstStyle/>
                    <a:p>
                      <a:pPr>
                        <a:defRPr sz="1000"/>
                      </a:pPr>
                      <a:r>
                        <a:rPr/>
                        <a:t>16,5%</a:t>
                      </a:r>
                    </a:p>
                  </a:txBody>
                  <a:tcPr>
                    <a:lnL w="0"/>
                    <a:lnR w="0"/>
                    <a:lnT w="12700">
                      <a:solidFill>
                        <a:srgbClr val="B4B4B4"/>
                      </a:solidFill>
                    </a:lnT>
                    <a:lnB w="0"/>
                  </a:tcPr>
                </a:tc>
                <a:tc>
                  <a:txBody>
                    <a:bodyPr/>
                    <a:lstStyle/>
                    <a:p>
                      <a:pPr>
                        <a:defRPr sz="1000"/>
                      </a:pPr>
                      <a:r>
                        <a:rPr/>
                        <a:t>23,7%</a:t>
                      </a:r>
                    </a:p>
                  </a:txBody>
                  <a:tcPr>
                    <a:lnL w="0"/>
                    <a:lnR w="0"/>
                    <a:lnT w="12700">
                      <a:solidFill>
                        <a:srgbClr val="B4B4B4"/>
                      </a:solidFill>
                    </a:lnT>
                    <a:lnB w="0"/>
                  </a:tcPr>
                </a:tc>
                <a:tc>
                  <a:txBody>
                    <a:bodyPr/>
                    <a:lstStyle/>
                    <a:p>
                      <a:pPr>
                        <a:defRPr sz="1000"/>
                      </a:pPr>
                      <a:r>
                        <a:rPr/>
                        <a:t>19,8%</a:t>
                      </a:r>
                    </a:p>
                  </a:txBody>
                  <a:tcPr>
                    <a:lnL w="0"/>
                    <a:lnR w="0"/>
                    <a:lnT w="12700">
                      <a:solidFill>
                        <a:srgbClr val="B4B4B4"/>
                      </a:solidFill>
                    </a:lnT>
                    <a:lnB w="0"/>
                  </a:tcPr>
                </a:tc>
                <a:tc>
                  <a:txBody>
                    <a:bodyPr/>
                    <a:lstStyle/>
                    <a:p>
                      <a:pPr>
                        <a:defRPr sz="1000"/>
                      </a:pPr>
                      <a:r>
                        <a:rPr/>
                        <a:t>16,4%</a:t>
                      </a:r>
                    </a:p>
                  </a:txBody>
                  <a:tcPr>
                    <a:lnL w="0"/>
                    <a:lnR w="0"/>
                    <a:lnT w="12700">
                      <a:solidFill>
                        <a:srgbClr val="B4B4B4"/>
                      </a:solidFill>
                    </a:lnT>
                    <a:lnB w="0"/>
                  </a:tcPr>
                </a:tc>
                <a:tc>
                  <a:txBody>
                    <a:bodyPr/>
                    <a:lstStyle/>
                    <a:p>
                      <a:pPr>
                        <a:defRPr sz="1000"/>
                      </a:pPr>
                      <a:r>
                        <a:rPr/>
                        <a:t>9,4%</a:t>
                      </a:r>
                    </a:p>
                  </a:txBody>
                  <a:tcPr>
                    <a:lnL w="0"/>
                    <a:lnR w="0"/>
                    <a:lnT w="12700">
                      <a:solidFill>
                        <a:srgbClr val="B4B4B4"/>
                      </a:solidFill>
                    </a:lnT>
                    <a:lnB w="0"/>
                  </a:tcPr>
                </a:tc>
                <a:tc>
                  <a:txBody>
                    <a:bodyPr/>
                    <a:lstStyle/>
                    <a:p>
                      <a:pPr>
                        <a:defRPr sz="1000"/>
                      </a:pPr>
                      <a:r>
                        <a:rPr/>
                        <a:t>1489</a:t>
                      </a:r>
                    </a:p>
                  </a:txBody>
                  <a:tcPr>
                    <a:lnL w="0"/>
                    <a:lnR w="0"/>
                    <a:lnT w="12700">
                      <a:solidFill>
                        <a:srgbClr val="B4B4B4"/>
                      </a:solidFill>
                    </a:lnT>
                    <a:lnB w="0"/>
                  </a:tcPr>
                </a:tc>
              </a:tr>
              <a:tr h="0">
                <a:tc>
                  <a:txBody>
                    <a:bodyPr/>
                    <a:lstStyle/>
                    <a:p>
                      <a:pPr>
                        <a:defRPr sz="1000"/>
                      </a:pPr>
                      <a:r>
                        <a:rPr b="1"/>
                        <a:t>Bergen </a:t>
                      </a:r>
                    </a:p>
                  </a:txBody>
                  <a:tcPr>
                    <a:lnL w="0"/>
                    <a:lnR w="0"/>
                    <a:lnT w="0"/>
                    <a:lnB w="0"/>
                  </a:tcPr>
                </a:tc>
                <a:tc>
                  <a:txBody>
                    <a:bodyPr/>
                    <a:lstStyle/>
                    <a:p>
                      <a:pPr>
                        <a:defRPr sz="1000"/>
                      </a:pPr>
                      <a:r>
                        <a:rPr/>
                        <a:t>12,8%</a:t>
                      </a:r>
                    </a:p>
                  </a:txBody>
                  <a:tcPr>
                    <a:lnL w="0"/>
                    <a:lnR w="0"/>
                    <a:lnT w="0"/>
                    <a:lnB w="0"/>
                  </a:tcPr>
                </a:tc>
                <a:tc>
                  <a:txBody>
                    <a:bodyPr/>
                    <a:lstStyle/>
                    <a:p>
                      <a:pPr>
                        <a:defRPr sz="1000"/>
                      </a:pPr>
                      <a:r>
                        <a:rPr/>
                        <a:t>17,0%</a:t>
                      </a:r>
                    </a:p>
                  </a:txBody>
                  <a:tcPr>
                    <a:lnL w="0"/>
                    <a:lnR w="0"/>
                    <a:lnT w="0"/>
                    <a:lnB w="0"/>
                  </a:tcPr>
                </a:tc>
                <a:tc>
                  <a:txBody>
                    <a:bodyPr/>
                    <a:lstStyle/>
                    <a:p>
                      <a:pPr>
                        <a:defRPr sz="1000"/>
                      </a:pPr>
                      <a:r>
                        <a:rPr/>
                        <a:t>22,6%</a:t>
                      </a:r>
                    </a:p>
                  </a:txBody>
                  <a:tcPr>
                    <a:lnL w="0"/>
                    <a:lnR w="0"/>
                    <a:lnT w="0"/>
                    <a:lnB w="0"/>
                  </a:tcPr>
                </a:tc>
                <a:tc>
                  <a:txBody>
                    <a:bodyPr/>
                    <a:lstStyle/>
                    <a:p>
                      <a:pPr>
                        <a:defRPr sz="1000"/>
                      </a:pPr>
                      <a:r>
                        <a:rPr/>
                        <a:t>21,6%</a:t>
                      </a:r>
                    </a:p>
                  </a:txBody>
                  <a:tcPr>
                    <a:lnL w="0"/>
                    <a:lnR w="0"/>
                    <a:lnT w="0"/>
                    <a:lnB w="0"/>
                  </a:tcPr>
                </a:tc>
                <a:tc>
                  <a:txBody>
                    <a:bodyPr/>
                    <a:lstStyle/>
                    <a:p>
                      <a:pPr>
                        <a:defRPr sz="1000"/>
                      </a:pPr>
                      <a:r>
                        <a:rPr/>
                        <a:t>15,6%</a:t>
                      </a:r>
                    </a:p>
                  </a:txBody>
                  <a:tcPr>
                    <a:lnL w="0"/>
                    <a:lnR w="0"/>
                    <a:lnT w="0"/>
                    <a:lnB w="0"/>
                  </a:tcPr>
                </a:tc>
                <a:tc>
                  <a:txBody>
                    <a:bodyPr/>
                    <a:lstStyle/>
                    <a:p>
                      <a:pPr>
                        <a:defRPr sz="1000"/>
                      </a:pPr>
                      <a:r>
                        <a:rPr/>
                        <a:t>10,4%</a:t>
                      </a:r>
                    </a:p>
                  </a:txBody>
                  <a:tcPr>
                    <a:lnL w="0"/>
                    <a:lnR w="0"/>
                    <a:lnT w="0"/>
                    <a:lnB w="0"/>
                  </a:tcPr>
                </a:tc>
                <a:tc>
                  <a:txBody>
                    <a:bodyPr/>
                    <a:lstStyle/>
                    <a:p>
                      <a:pPr>
                        <a:defRPr sz="1000"/>
                      </a:pPr>
                      <a:r>
                        <a:rPr/>
                        <a:t>570</a:t>
                      </a:r>
                    </a:p>
                  </a:txBody>
                  <a:tcPr>
                    <a:lnL w="0"/>
                    <a:lnR w="0"/>
                    <a:lnT w="0"/>
                    <a:lnB w="0"/>
                  </a:tcPr>
                </a:tc>
              </a:tr>
              <a:tr h="0">
                <a:tc>
                  <a:txBody>
                    <a:bodyPr/>
                    <a:lstStyle/>
                    <a:p>
                      <a:pPr>
                        <a:defRPr sz="1000"/>
                      </a:pPr>
                      <a:r>
                        <a:rPr b="1"/>
                        <a:t>Haugesund</a:t>
                      </a:r>
                    </a:p>
                  </a:txBody>
                  <a:tcPr>
                    <a:lnL w="0"/>
                    <a:lnR w="0"/>
                    <a:lnT w="0"/>
                    <a:lnB w="0"/>
                  </a:tcPr>
                </a:tc>
                <a:tc>
                  <a:txBody>
                    <a:bodyPr/>
                    <a:lstStyle/>
                    <a:p>
                      <a:pPr>
                        <a:defRPr sz="1000"/>
                      </a:pPr>
                      <a:r>
                        <a:rPr/>
                        <a:t>12,9%</a:t>
                      </a:r>
                    </a:p>
                  </a:txBody>
                  <a:tcPr>
                    <a:lnL w="0"/>
                    <a:lnR w="0"/>
                    <a:lnT w="0"/>
                    <a:lnB w="0"/>
                  </a:tcPr>
                </a:tc>
                <a:tc>
                  <a:txBody>
                    <a:bodyPr/>
                    <a:lstStyle/>
                    <a:p>
                      <a:pPr>
                        <a:defRPr sz="1000"/>
                      </a:pPr>
                      <a:r>
                        <a:rPr/>
                        <a:t>15,9%</a:t>
                      </a:r>
                    </a:p>
                  </a:txBody>
                  <a:tcPr>
                    <a:lnL w="0"/>
                    <a:lnR w="0"/>
                    <a:lnT w="0"/>
                    <a:lnB w="0"/>
                  </a:tcPr>
                </a:tc>
                <a:tc>
                  <a:txBody>
                    <a:bodyPr/>
                    <a:lstStyle/>
                    <a:p>
                      <a:pPr>
                        <a:defRPr sz="1000"/>
                      </a:pPr>
                      <a:r>
                        <a:rPr/>
                        <a:t>20,5%</a:t>
                      </a:r>
                    </a:p>
                  </a:txBody>
                  <a:tcPr>
                    <a:lnL w="0"/>
                    <a:lnR w="0"/>
                    <a:lnT w="0"/>
                    <a:lnB w="0"/>
                  </a:tcPr>
                </a:tc>
                <a:tc>
                  <a:txBody>
                    <a:bodyPr/>
                    <a:lstStyle/>
                    <a:p>
                      <a:pPr>
                        <a:defRPr sz="1000"/>
                      </a:pPr>
                      <a:r>
                        <a:rPr/>
                        <a:t>19,7%</a:t>
                      </a:r>
                    </a:p>
                  </a:txBody>
                  <a:tcPr>
                    <a:lnL w="0"/>
                    <a:lnR w="0"/>
                    <a:lnT w="0"/>
                    <a:lnB w="0"/>
                  </a:tcPr>
                </a:tc>
                <a:tc>
                  <a:txBody>
                    <a:bodyPr/>
                    <a:lstStyle/>
                    <a:p>
                      <a:pPr>
                        <a:defRPr sz="1000"/>
                      </a:pPr>
                      <a:r>
                        <a:rPr/>
                        <a:t>19,7%</a:t>
                      </a:r>
                    </a:p>
                  </a:txBody>
                  <a:tcPr>
                    <a:lnL w="0"/>
                    <a:lnR w="0"/>
                    <a:lnT w="0"/>
                    <a:lnB w="0"/>
                  </a:tcPr>
                </a:tc>
                <a:tc>
                  <a:txBody>
                    <a:bodyPr/>
                    <a:lstStyle/>
                    <a:p>
                      <a:pPr>
                        <a:defRPr sz="1000"/>
                      </a:pPr>
                      <a:r>
                        <a:rPr/>
                        <a:t>11,4%</a:t>
                      </a:r>
                    </a:p>
                  </a:txBody>
                  <a:tcPr>
                    <a:lnL w="0"/>
                    <a:lnR w="0"/>
                    <a:lnT w="0"/>
                    <a:lnB w="0"/>
                  </a:tcPr>
                </a:tc>
                <a:tc>
                  <a:txBody>
                    <a:bodyPr/>
                    <a:lstStyle/>
                    <a:p>
                      <a:pPr>
                        <a:defRPr sz="1000"/>
                      </a:pPr>
                      <a:r>
                        <a:rPr/>
                        <a:t>132</a:t>
                      </a:r>
                    </a:p>
                  </a:txBody>
                  <a:tcPr>
                    <a:lnL w="0"/>
                    <a:lnR w="0"/>
                    <a:lnT w="0"/>
                    <a:lnB w="0"/>
                  </a:tcPr>
                </a:tc>
              </a:tr>
              <a:tr h="0">
                <a:tc>
                  <a:txBody>
                    <a:bodyPr/>
                    <a:lstStyle/>
                    <a:p>
                      <a:pPr>
                        <a:defRPr sz="1000"/>
                      </a:pPr>
                      <a:r>
                        <a:rPr b="1"/>
                        <a:t>Stavanger</a:t>
                      </a:r>
                    </a:p>
                  </a:txBody>
                  <a:tcPr>
                    <a:lnL w="0"/>
                    <a:lnR w="0"/>
                    <a:lnT w="0"/>
                    <a:lnB w="0"/>
                  </a:tcPr>
                </a:tc>
                <a:tc>
                  <a:txBody>
                    <a:bodyPr/>
                    <a:lstStyle/>
                    <a:p>
                      <a:pPr>
                        <a:defRPr sz="1000"/>
                      </a:pPr>
                      <a:r>
                        <a:rPr/>
                        <a:t>15,8%</a:t>
                      </a:r>
                    </a:p>
                  </a:txBody>
                  <a:tcPr>
                    <a:lnL w="0"/>
                    <a:lnR w="0"/>
                    <a:lnT w="0"/>
                    <a:lnB w="0"/>
                  </a:tcPr>
                </a:tc>
                <a:tc>
                  <a:txBody>
                    <a:bodyPr/>
                    <a:lstStyle/>
                    <a:p>
                      <a:pPr>
                        <a:defRPr sz="1000"/>
                      </a:pPr>
                      <a:r>
                        <a:rPr/>
                        <a:t>15,3%</a:t>
                      </a:r>
                    </a:p>
                  </a:txBody>
                  <a:tcPr>
                    <a:lnL w="0"/>
                    <a:lnR w="0"/>
                    <a:lnT w="0"/>
                    <a:lnB w="0"/>
                  </a:tcPr>
                </a:tc>
                <a:tc>
                  <a:txBody>
                    <a:bodyPr/>
                    <a:lstStyle/>
                    <a:p>
                      <a:pPr>
                        <a:defRPr sz="1000"/>
                      </a:pPr>
                      <a:r>
                        <a:rPr/>
                        <a:t>24,3%</a:t>
                      </a:r>
                    </a:p>
                  </a:txBody>
                  <a:tcPr>
                    <a:lnL w="0"/>
                    <a:lnR w="0"/>
                    <a:lnT w="0"/>
                    <a:lnB w="0"/>
                  </a:tcPr>
                </a:tc>
                <a:tc>
                  <a:txBody>
                    <a:bodyPr/>
                    <a:lstStyle/>
                    <a:p>
                      <a:pPr>
                        <a:defRPr sz="1000"/>
                      </a:pPr>
                      <a:r>
                        <a:rPr/>
                        <a:t>19,9%</a:t>
                      </a:r>
                    </a:p>
                  </a:txBody>
                  <a:tcPr>
                    <a:lnL w="0"/>
                    <a:lnR w="0"/>
                    <a:lnT w="0"/>
                    <a:lnB w="0"/>
                  </a:tcPr>
                </a:tc>
                <a:tc>
                  <a:txBody>
                    <a:bodyPr/>
                    <a:lstStyle/>
                    <a:p>
                      <a:pPr>
                        <a:defRPr sz="1000"/>
                      </a:pPr>
                      <a:r>
                        <a:rPr/>
                        <a:t>16,5%</a:t>
                      </a:r>
                    </a:p>
                  </a:txBody>
                  <a:tcPr>
                    <a:lnL w="0"/>
                    <a:lnR w="0"/>
                    <a:lnT w="0"/>
                    <a:lnB w="0"/>
                  </a:tcPr>
                </a:tc>
                <a:tc>
                  <a:txBody>
                    <a:bodyPr/>
                    <a:lstStyle/>
                    <a:p>
                      <a:pPr>
                        <a:defRPr sz="1000"/>
                      </a:pPr>
                      <a:r>
                        <a:rPr/>
                        <a:t>8,2%</a:t>
                      </a:r>
                    </a:p>
                  </a:txBody>
                  <a:tcPr>
                    <a:lnL w="0"/>
                    <a:lnR w="0"/>
                    <a:lnT w="0"/>
                    <a:lnB w="0"/>
                  </a:tcPr>
                </a:tc>
                <a:tc>
                  <a:txBody>
                    <a:bodyPr/>
                    <a:lstStyle/>
                    <a:p>
                      <a:pPr>
                        <a:defRPr sz="1000"/>
                      </a:pPr>
                      <a:r>
                        <a:rPr/>
                        <a:t>659</a:t>
                      </a:r>
                    </a:p>
                  </a:txBody>
                  <a:tcPr>
                    <a:lnL w="0"/>
                    <a:lnR w="0"/>
                    <a:lnT w="0"/>
                    <a:lnB w="0"/>
                  </a:tcPr>
                </a:tc>
              </a:tr>
              <a:tr h="0">
                <a:tc>
                  <a:txBody>
                    <a:bodyPr/>
                    <a:lstStyle/>
                    <a:p>
                      <a:pPr>
                        <a:defRPr sz="1000"/>
                      </a:pPr>
                      <a:r>
                        <a:rPr b="1"/>
                        <a:t>Stord</a:t>
                      </a:r>
                    </a:p>
                  </a:txBody>
                  <a:tcPr>
                    <a:lnL w="0"/>
                    <a:lnR w="0"/>
                    <a:lnT w="0"/>
                    <a:lnB w="0"/>
                  </a:tcPr>
                </a:tc>
                <a:tc>
                  <a:txBody>
                    <a:bodyPr/>
                    <a:lstStyle/>
                    <a:p>
                      <a:pPr>
                        <a:defRPr sz="1000"/>
                      </a:pPr>
                      <a:r>
                        <a:rPr/>
                        <a:t>17,1%</a:t>
                      </a:r>
                    </a:p>
                  </a:txBody>
                  <a:tcPr>
                    <a:lnL w="0"/>
                    <a:lnR w="0"/>
                    <a:lnT w="0"/>
                    <a:lnB w="0"/>
                  </a:tcPr>
                </a:tc>
                <a:tc>
                  <a:txBody>
                    <a:bodyPr/>
                    <a:lstStyle/>
                    <a:p>
                      <a:pPr>
                        <a:defRPr sz="1000"/>
                      </a:pPr>
                      <a:r>
                        <a:rPr/>
                        <a:t>17,1%</a:t>
                      </a:r>
                    </a:p>
                  </a:txBody>
                  <a:tcPr>
                    <a:lnL w="0"/>
                    <a:lnR w="0"/>
                    <a:lnT w="0"/>
                    <a:lnB w="0"/>
                  </a:tcPr>
                </a:tc>
                <a:tc>
                  <a:txBody>
                    <a:bodyPr/>
                    <a:lstStyle/>
                    <a:p>
                      <a:pPr>
                        <a:defRPr sz="1000"/>
                      </a:pPr>
                      <a:r>
                        <a:rPr/>
                        <a:t>24,4%</a:t>
                      </a:r>
                    </a:p>
                  </a:txBody>
                  <a:tcPr>
                    <a:lnL w="0"/>
                    <a:lnR w="0"/>
                    <a:lnT w="0"/>
                    <a:lnB w="0"/>
                  </a:tcPr>
                </a:tc>
                <a:tc>
                  <a:txBody>
                    <a:bodyPr/>
                    <a:lstStyle/>
                    <a:p>
                      <a:pPr>
                        <a:defRPr sz="1000"/>
                      </a:pPr>
                      <a:r>
                        <a:rPr/>
                        <a:t>12,2%</a:t>
                      </a:r>
                    </a:p>
                  </a:txBody>
                  <a:tcPr>
                    <a:lnL w="0"/>
                    <a:lnR w="0"/>
                    <a:lnT w="0"/>
                    <a:lnB w="0"/>
                  </a:tcPr>
                </a:tc>
                <a:tc>
                  <a:txBody>
                    <a:bodyPr/>
                    <a:lstStyle/>
                    <a:p>
                      <a:pPr>
                        <a:defRPr sz="1000"/>
                      </a:pPr>
                      <a:r>
                        <a:rPr/>
                        <a:t>22,0%</a:t>
                      </a:r>
                    </a:p>
                  </a:txBody>
                  <a:tcPr>
                    <a:lnL w="0"/>
                    <a:lnR w="0"/>
                    <a:lnT w="0"/>
                    <a:lnB w="0"/>
                  </a:tcPr>
                </a:tc>
                <a:tc>
                  <a:txBody>
                    <a:bodyPr/>
                    <a:lstStyle/>
                    <a:p>
                      <a:pPr>
                        <a:defRPr sz="1000"/>
                      </a:pPr>
                      <a:r>
                        <a:rPr/>
                        <a:t>7,3%</a:t>
                      </a:r>
                    </a:p>
                  </a:txBody>
                  <a:tcPr>
                    <a:lnL w="0"/>
                    <a:lnR w="0"/>
                    <a:lnT w="0"/>
                    <a:lnB w="0"/>
                  </a:tcPr>
                </a:tc>
                <a:tc>
                  <a:txBody>
                    <a:bodyPr/>
                    <a:lstStyle/>
                    <a:p>
                      <a:pPr>
                        <a:defRPr sz="1000"/>
                      </a:pPr>
                      <a:r>
                        <a:rPr/>
                        <a:t>41</a:t>
                      </a:r>
                    </a:p>
                  </a:txBody>
                  <a:tcPr>
                    <a:lnL w="0"/>
                    <a:lnR w="0"/>
                    <a:lnT w="0"/>
                    <a:lnB w="0"/>
                  </a:tcPr>
                </a:tc>
              </a:tr>
            </a:tbl>
          </a:graphicData>
        </a:graphic>
      </p:graphicFrame>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lstStyle/>
          <a:p>
            <a:r>
              <a:rPr lang="en-US"/>
              <a:t>16. Bedriftskattenivået i Norge</a:t>
            </a:r>
          </a:p>
        </p:txBody>
      </p:sp>
      <p:sp>
        <p:nvSpPr>
          <p:cNvPr id="5" name="RepTitle"/>
          <p:cNvSpPr>
            <a:spLocks noGrp="1"/>
          </p:cNvSpPr>
          <p:nvPr>
            <p:ph sz="quarter" idx="14" hasCustomPrompt="1"/>
          </p:nvPr>
        </p:nvSpPr>
        <p:spPr/>
        <p:txBody>
          <a:bodyPr/>
          <a:lstStyle/>
          <a:p>
            <a:r>
              <a:rPr lang="en-US"/>
              <a:t>Undersøkelse Vestlandet 2015(3)</a:t>
            </a:r>
          </a:p>
        </p:txBody>
      </p:sp>
      <p:graphicFrame>
        <p:nvGraphicFramePr>
          <p:cNvPr id="6" name="ChartObject"/>
          <p:cNvGraphicFramePr>
            <a:graphicFrameLocks noGrp="1"/>
          </p:cNvGraphicFramePr>
          <p:nvPr>
            <p:ph sz="quarter" idx="10"/>
            <p:extLst>
              <p:ext uri="{D42A27DB-BD31-4B8C-83A1-F6EECF244321}">
                <p14:modId xmlns:p14="http://schemas.microsoft.com/office/powerpoint/2010/main" val="1350130686"/>
              </p:ext>
            </p:extLst>
          </p:nvPr>
        </p:nvGraphicFramePr>
        <p:xfrm>
          <a:off x="1" y="908050"/>
          <a:ext cx="8675688" cy="594995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lstStyle/>
          <a:p>
            <a:r>
              <a:rPr lang="en-US"/>
              <a:t>16. Bedriftskattenivået i Norge</a:t>
            </a:r>
          </a:p>
        </p:txBody>
      </p:sp>
      <p:sp>
        <p:nvSpPr>
          <p:cNvPr id="5" name="RepTitle"/>
          <p:cNvSpPr>
            <a:spLocks noGrp="1"/>
          </p:cNvSpPr>
          <p:nvPr>
            <p:ph sz="quarter" idx="14" hasCustomPrompt="1"/>
          </p:nvPr>
        </p:nvSpPr>
        <p:spPr/>
        <p:txBody>
          <a:bodyPr/>
          <a:lstStyle/>
          <a:p>
            <a:r>
              <a:rPr lang="en-US"/>
              <a:t>Undersøkelse Vestlandet 2015(3)</a:t>
            </a:r>
          </a:p>
        </p:txBody>
      </p:sp>
      <p:sp>
        <p:nvSpPr>
          <p:cNvPr id="6" name="MetaFoot"/>
          <p:cNvSpPr>
            <a:spLocks noGrp="1"/>
          </p:cNvSpPr>
          <p:nvPr>
            <p:ph sz="quarter" idx="15"/>
          </p:nvPr>
        </p:nvSpPr>
        <p:spPr/>
        <p:txBody>
          <a:bodyPr/>
          <a:lstStyle/>
          <a:p>
            <a:endParaRPr lang="en-US"/>
          </a:p>
        </p:txBody>
      </p:sp>
      <p:graphicFrame>
        <p:nvGraphicFramePr>
          <p:cNvPr id="7" name="New Table"/>
          <p:cNvGraphicFramePr>
            <a:graphicFrameLocks noGrp="1"/>
          </p:cNvGraphicFramePr>
          <p:nvPr>
            <p:ph sz="quarter" idx="10"/>
          </p:nvPr>
        </p:nvGraphicFramePr>
        <p:xfrm>
          <a:off x="468313" y="908050"/>
          <a:ext cx="8207376" cy="1615440"/>
        </p:xfrm>
        <a:graphic>
          <a:graphicData uri="http://schemas.openxmlformats.org/drawingml/2006/table">
            <a:tbl>
              <a:tblPr bandRow="1">
                <a:tableStyleId>{5C22544A-7EE6-4342-B048-85BDC9FD1C3A}</a:tableStyleId>
              </a:tblPr>
              <a:tblGrid>
                <a:gridCol w="1025922"/>
                <a:gridCol w="1025922"/>
                <a:gridCol w="1025922"/>
                <a:gridCol w="1025922"/>
                <a:gridCol w="1025922"/>
                <a:gridCol w="1025922"/>
                <a:gridCol w="1025922"/>
                <a:gridCol w="1025922"/>
              </a:tblGrid>
              <a:tr h="0">
                <a:tc>
                  <a:txBody>
                    <a:bodyPr/>
                    <a:lstStyle/>
                    <a:p>
                      <a:pPr>
                        <a:defRPr sz="1000"/>
                      </a:pPr>
                      <a:endParaRPr/>
                    </a:p>
                  </a:txBody>
                  <a:tcPr>
                    <a:lnL w="0"/>
                    <a:lnR w="0"/>
                    <a:lnT w="0"/>
                    <a:lnB w="12700">
                      <a:solidFill>
                        <a:srgbClr val="B4B4B4"/>
                      </a:solidFill>
                    </a:lnB>
                    <a:solidFill>
                      <a:prstClr val="black">
                        <a:lumOff val="100000"/>
                        <a:lumOff val="100000"/>
                      </a:prstClr>
                    </a:solidFill>
                  </a:tcPr>
                </a:tc>
                <a:tc>
                  <a:txBody>
                    <a:bodyPr/>
                    <a:lstStyle/>
                    <a:p>
                      <a:pPr>
                        <a:defRPr sz="1000"/>
                      </a:pPr>
                      <a:r>
                        <a:rPr b="1"/>
                        <a:t>1</a:t>
                      </a:r>
                    </a:p>
                  </a:txBody>
                  <a:tcPr>
                    <a:lnL w="0"/>
                    <a:lnR w="0"/>
                    <a:lnT w="0"/>
                    <a:lnB w="12700">
                      <a:solidFill>
                        <a:srgbClr val="B4B4B4"/>
                      </a:solidFill>
                    </a:lnB>
                    <a:solidFill>
                      <a:prstClr val="black">
                        <a:lumOff val="100000"/>
                        <a:lumOff val="100000"/>
                      </a:prstClr>
                    </a:solidFill>
                  </a:tcPr>
                </a:tc>
                <a:tc>
                  <a:txBody>
                    <a:bodyPr/>
                    <a:lstStyle/>
                    <a:p>
                      <a:pPr>
                        <a:defRPr sz="1000"/>
                      </a:pPr>
                      <a:r>
                        <a:rPr b="1"/>
                        <a:t>2</a:t>
                      </a:r>
                    </a:p>
                  </a:txBody>
                  <a:tcPr>
                    <a:lnL w="0"/>
                    <a:lnR w="0"/>
                    <a:lnT w="0"/>
                    <a:lnB w="12700">
                      <a:solidFill>
                        <a:srgbClr val="B4B4B4"/>
                      </a:solidFill>
                    </a:lnB>
                    <a:solidFill>
                      <a:prstClr val="black">
                        <a:lumOff val="100000"/>
                        <a:lumOff val="100000"/>
                      </a:prstClr>
                    </a:solidFill>
                  </a:tcPr>
                </a:tc>
                <a:tc>
                  <a:txBody>
                    <a:bodyPr/>
                    <a:lstStyle/>
                    <a:p>
                      <a:pPr>
                        <a:defRPr sz="1000"/>
                      </a:pPr>
                      <a:r>
                        <a:rPr b="1"/>
                        <a:t>3</a:t>
                      </a:r>
                    </a:p>
                  </a:txBody>
                  <a:tcPr>
                    <a:lnL w="0"/>
                    <a:lnR w="0"/>
                    <a:lnT w="0"/>
                    <a:lnB w="12700">
                      <a:solidFill>
                        <a:srgbClr val="B4B4B4"/>
                      </a:solidFill>
                    </a:lnB>
                    <a:solidFill>
                      <a:prstClr val="black">
                        <a:lumOff val="100000"/>
                        <a:lumOff val="100000"/>
                      </a:prstClr>
                    </a:solidFill>
                  </a:tcPr>
                </a:tc>
                <a:tc>
                  <a:txBody>
                    <a:bodyPr/>
                    <a:lstStyle/>
                    <a:p>
                      <a:pPr>
                        <a:defRPr sz="1000"/>
                      </a:pPr>
                      <a:r>
                        <a:rPr b="1"/>
                        <a:t>4</a:t>
                      </a:r>
                    </a:p>
                  </a:txBody>
                  <a:tcPr>
                    <a:lnL w="0"/>
                    <a:lnR w="0"/>
                    <a:lnT w="0"/>
                    <a:lnB w="12700">
                      <a:solidFill>
                        <a:srgbClr val="B4B4B4"/>
                      </a:solidFill>
                    </a:lnB>
                    <a:solidFill>
                      <a:prstClr val="black">
                        <a:lumOff val="100000"/>
                        <a:lumOff val="100000"/>
                      </a:prstClr>
                    </a:solidFill>
                  </a:tcPr>
                </a:tc>
                <a:tc>
                  <a:txBody>
                    <a:bodyPr/>
                    <a:lstStyle/>
                    <a:p>
                      <a:pPr>
                        <a:defRPr sz="1000"/>
                      </a:pPr>
                      <a:r>
                        <a:rPr b="1"/>
                        <a:t>5</a:t>
                      </a:r>
                    </a:p>
                  </a:txBody>
                  <a:tcPr>
                    <a:lnL w="0"/>
                    <a:lnR w="0"/>
                    <a:lnT w="0"/>
                    <a:lnB w="12700">
                      <a:solidFill>
                        <a:srgbClr val="B4B4B4"/>
                      </a:solidFill>
                    </a:lnB>
                    <a:solidFill>
                      <a:prstClr val="black">
                        <a:lumOff val="100000"/>
                        <a:lumOff val="100000"/>
                      </a:prstClr>
                    </a:solidFill>
                  </a:tcPr>
                </a:tc>
                <a:tc>
                  <a:txBody>
                    <a:bodyPr/>
                    <a:lstStyle/>
                    <a:p>
                      <a:pPr>
                        <a:defRPr sz="1000"/>
                      </a:pPr>
                      <a:r>
                        <a:rPr b="1"/>
                        <a:t>6</a:t>
                      </a:r>
                    </a:p>
                  </a:txBody>
                  <a:tcPr>
                    <a:lnL w="0"/>
                    <a:lnR w="0"/>
                    <a:lnT w="0"/>
                    <a:lnB w="12700">
                      <a:solidFill>
                        <a:srgbClr val="B4B4B4"/>
                      </a:solidFill>
                    </a:lnB>
                    <a:solidFill>
                      <a:prstClr val="black">
                        <a:lumOff val="100000"/>
                        <a:lumOff val="100000"/>
                      </a:prstClr>
                    </a:solidFill>
                  </a:tcPr>
                </a:tc>
                <a:tc>
                  <a:txBody>
                    <a:bodyPr/>
                    <a:lstStyle/>
                    <a:p>
                      <a:pPr>
                        <a:defRPr sz="1000"/>
                      </a:pPr>
                      <a:r>
                        <a:rPr b="1"/>
                        <a:t>N</a:t>
                      </a:r>
                    </a:p>
                  </a:txBody>
                  <a:tcPr>
                    <a:lnL w="0"/>
                    <a:lnR w="0"/>
                    <a:lnT w="0"/>
                    <a:lnB w="12700">
                      <a:solidFill>
                        <a:srgbClr val="B4B4B4"/>
                      </a:solidFill>
                    </a:lnB>
                    <a:solidFill>
                      <a:prstClr val="black">
                        <a:lumOff val="100000"/>
                        <a:lumOff val="100000"/>
                      </a:prstClr>
                    </a:solidFill>
                  </a:tcPr>
                </a:tc>
              </a:tr>
              <a:tr h="0">
                <a:tc>
                  <a:txBody>
                    <a:bodyPr/>
                    <a:lstStyle/>
                    <a:p>
                      <a:pPr>
                        <a:defRPr sz="1000"/>
                      </a:pPr>
                      <a:r>
                        <a:rPr b="1"/>
                        <a:t>Bedriftskattenivået i Norge</a:t>
                      </a:r>
                    </a:p>
                  </a:txBody>
                  <a:tcPr>
                    <a:lnL w="0"/>
                    <a:lnR w="0"/>
                    <a:lnT w="12700">
                      <a:solidFill>
                        <a:srgbClr val="B4B4B4"/>
                      </a:solidFill>
                    </a:lnT>
                    <a:lnB w="0"/>
                  </a:tcPr>
                </a:tc>
                <a:tc>
                  <a:txBody>
                    <a:bodyPr/>
                    <a:lstStyle/>
                    <a:p>
                      <a:pPr>
                        <a:defRPr sz="1000"/>
                      </a:pPr>
                      <a:r>
                        <a:rPr/>
                        <a:t>11,7%</a:t>
                      </a:r>
                    </a:p>
                  </a:txBody>
                  <a:tcPr>
                    <a:lnL w="0"/>
                    <a:lnR w="0"/>
                    <a:lnT w="12700">
                      <a:solidFill>
                        <a:srgbClr val="B4B4B4"/>
                      </a:solidFill>
                    </a:lnT>
                    <a:lnB w="0"/>
                  </a:tcPr>
                </a:tc>
                <a:tc>
                  <a:txBody>
                    <a:bodyPr/>
                    <a:lstStyle/>
                    <a:p>
                      <a:pPr>
                        <a:defRPr sz="1000"/>
                      </a:pPr>
                      <a:r>
                        <a:rPr/>
                        <a:t>11,3%</a:t>
                      </a:r>
                    </a:p>
                  </a:txBody>
                  <a:tcPr>
                    <a:lnL w="0"/>
                    <a:lnR w="0"/>
                    <a:lnT w="12700">
                      <a:solidFill>
                        <a:srgbClr val="B4B4B4"/>
                      </a:solidFill>
                    </a:lnT>
                    <a:lnB w="0"/>
                  </a:tcPr>
                </a:tc>
                <a:tc>
                  <a:txBody>
                    <a:bodyPr/>
                    <a:lstStyle/>
                    <a:p>
                      <a:pPr>
                        <a:defRPr sz="1000"/>
                      </a:pPr>
                      <a:r>
                        <a:rPr/>
                        <a:t>24,3%</a:t>
                      </a:r>
                    </a:p>
                  </a:txBody>
                  <a:tcPr>
                    <a:lnL w="0"/>
                    <a:lnR w="0"/>
                    <a:lnT w="12700">
                      <a:solidFill>
                        <a:srgbClr val="B4B4B4"/>
                      </a:solidFill>
                    </a:lnT>
                    <a:lnB w="0"/>
                  </a:tcPr>
                </a:tc>
                <a:tc>
                  <a:txBody>
                    <a:bodyPr/>
                    <a:lstStyle/>
                    <a:p>
                      <a:pPr>
                        <a:defRPr sz="1000"/>
                      </a:pPr>
                      <a:r>
                        <a:rPr/>
                        <a:t>25,3%</a:t>
                      </a:r>
                    </a:p>
                  </a:txBody>
                  <a:tcPr>
                    <a:lnL w="0"/>
                    <a:lnR w="0"/>
                    <a:lnT w="12700">
                      <a:solidFill>
                        <a:srgbClr val="B4B4B4"/>
                      </a:solidFill>
                    </a:lnT>
                    <a:lnB w="0"/>
                  </a:tcPr>
                </a:tc>
                <a:tc>
                  <a:txBody>
                    <a:bodyPr/>
                    <a:lstStyle/>
                    <a:p>
                      <a:pPr>
                        <a:defRPr sz="1000"/>
                      </a:pPr>
                      <a:r>
                        <a:rPr/>
                        <a:t>18,6%</a:t>
                      </a:r>
                    </a:p>
                  </a:txBody>
                  <a:tcPr>
                    <a:lnL w="0"/>
                    <a:lnR w="0"/>
                    <a:lnT w="12700">
                      <a:solidFill>
                        <a:srgbClr val="B4B4B4"/>
                      </a:solidFill>
                    </a:lnT>
                    <a:lnB w="0"/>
                  </a:tcPr>
                </a:tc>
                <a:tc>
                  <a:txBody>
                    <a:bodyPr/>
                    <a:lstStyle/>
                    <a:p>
                      <a:pPr>
                        <a:defRPr sz="1000"/>
                      </a:pPr>
                      <a:r>
                        <a:rPr/>
                        <a:t>8,7%</a:t>
                      </a:r>
                    </a:p>
                  </a:txBody>
                  <a:tcPr>
                    <a:lnL w="0"/>
                    <a:lnR w="0"/>
                    <a:lnT w="12700">
                      <a:solidFill>
                        <a:srgbClr val="B4B4B4"/>
                      </a:solidFill>
                    </a:lnT>
                    <a:lnB w="0"/>
                  </a:tcPr>
                </a:tc>
                <a:tc>
                  <a:txBody>
                    <a:bodyPr/>
                    <a:lstStyle/>
                    <a:p>
                      <a:pPr>
                        <a:defRPr sz="1000"/>
                      </a:pPr>
                      <a:r>
                        <a:rPr/>
                        <a:t>1488</a:t>
                      </a:r>
                    </a:p>
                  </a:txBody>
                  <a:tcPr>
                    <a:lnL w="0"/>
                    <a:lnR w="0"/>
                    <a:lnT w="12700">
                      <a:solidFill>
                        <a:srgbClr val="B4B4B4"/>
                      </a:solidFill>
                    </a:lnT>
                    <a:lnB w="0"/>
                  </a:tcPr>
                </a:tc>
              </a:tr>
              <a:tr h="0">
                <a:tc>
                  <a:txBody>
                    <a:bodyPr/>
                    <a:lstStyle/>
                    <a:p>
                      <a:pPr>
                        <a:defRPr sz="1000"/>
                      </a:pPr>
                      <a:r>
                        <a:rPr b="1"/>
                        <a:t>Bergen </a:t>
                      </a:r>
                    </a:p>
                  </a:txBody>
                  <a:tcPr>
                    <a:lnL w="0"/>
                    <a:lnR w="0"/>
                    <a:lnT w="0"/>
                    <a:lnB w="0"/>
                  </a:tcPr>
                </a:tc>
                <a:tc>
                  <a:txBody>
                    <a:bodyPr/>
                    <a:lstStyle/>
                    <a:p>
                      <a:pPr>
                        <a:defRPr sz="1000"/>
                      </a:pPr>
                      <a:r>
                        <a:rPr/>
                        <a:t>11,0%</a:t>
                      </a:r>
                    </a:p>
                  </a:txBody>
                  <a:tcPr>
                    <a:lnL w="0"/>
                    <a:lnR w="0"/>
                    <a:lnT w="0"/>
                    <a:lnB w="0"/>
                  </a:tcPr>
                </a:tc>
                <a:tc>
                  <a:txBody>
                    <a:bodyPr/>
                    <a:lstStyle/>
                    <a:p>
                      <a:pPr>
                        <a:defRPr sz="1000"/>
                      </a:pPr>
                      <a:r>
                        <a:rPr/>
                        <a:t>12,6%</a:t>
                      </a:r>
                    </a:p>
                  </a:txBody>
                  <a:tcPr>
                    <a:lnL w="0"/>
                    <a:lnR w="0"/>
                    <a:lnT w="0"/>
                    <a:lnB w="0"/>
                  </a:tcPr>
                </a:tc>
                <a:tc>
                  <a:txBody>
                    <a:bodyPr/>
                    <a:lstStyle/>
                    <a:p>
                      <a:pPr>
                        <a:defRPr sz="1000"/>
                      </a:pPr>
                      <a:r>
                        <a:rPr/>
                        <a:t>25,0%</a:t>
                      </a:r>
                    </a:p>
                  </a:txBody>
                  <a:tcPr>
                    <a:lnL w="0"/>
                    <a:lnR w="0"/>
                    <a:lnT w="0"/>
                    <a:lnB w="0"/>
                  </a:tcPr>
                </a:tc>
                <a:tc>
                  <a:txBody>
                    <a:bodyPr/>
                    <a:lstStyle/>
                    <a:p>
                      <a:pPr>
                        <a:defRPr sz="1000"/>
                      </a:pPr>
                      <a:r>
                        <a:rPr/>
                        <a:t>25,8%</a:t>
                      </a:r>
                    </a:p>
                  </a:txBody>
                  <a:tcPr>
                    <a:lnL w="0"/>
                    <a:lnR w="0"/>
                    <a:lnT w="0"/>
                    <a:lnB w="0"/>
                  </a:tcPr>
                </a:tc>
                <a:tc>
                  <a:txBody>
                    <a:bodyPr/>
                    <a:lstStyle/>
                    <a:p>
                      <a:pPr>
                        <a:defRPr sz="1000"/>
                      </a:pPr>
                      <a:r>
                        <a:rPr/>
                        <a:t>17,6%</a:t>
                      </a:r>
                    </a:p>
                  </a:txBody>
                  <a:tcPr>
                    <a:lnL w="0"/>
                    <a:lnR w="0"/>
                    <a:lnT w="0"/>
                    <a:lnB w="0"/>
                  </a:tcPr>
                </a:tc>
                <a:tc>
                  <a:txBody>
                    <a:bodyPr/>
                    <a:lstStyle/>
                    <a:p>
                      <a:pPr>
                        <a:defRPr sz="1000"/>
                      </a:pPr>
                      <a:r>
                        <a:rPr/>
                        <a:t>8,0%</a:t>
                      </a:r>
                    </a:p>
                  </a:txBody>
                  <a:tcPr>
                    <a:lnL w="0"/>
                    <a:lnR w="0"/>
                    <a:lnT w="0"/>
                    <a:lnB w="0"/>
                  </a:tcPr>
                </a:tc>
                <a:tc>
                  <a:txBody>
                    <a:bodyPr/>
                    <a:lstStyle/>
                    <a:p>
                      <a:pPr>
                        <a:defRPr sz="1000"/>
                      </a:pPr>
                      <a:r>
                        <a:rPr/>
                        <a:t>573</a:t>
                      </a:r>
                    </a:p>
                  </a:txBody>
                  <a:tcPr>
                    <a:lnL w="0"/>
                    <a:lnR w="0"/>
                    <a:lnT w="0"/>
                    <a:lnB w="0"/>
                  </a:tcPr>
                </a:tc>
              </a:tr>
              <a:tr h="0">
                <a:tc>
                  <a:txBody>
                    <a:bodyPr/>
                    <a:lstStyle/>
                    <a:p>
                      <a:pPr>
                        <a:defRPr sz="1000"/>
                      </a:pPr>
                      <a:r>
                        <a:rPr b="1"/>
                        <a:t>Haugesund</a:t>
                      </a:r>
                    </a:p>
                  </a:txBody>
                  <a:tcPr>
                    <a:lnL w="0"/>
                    <a:lnR w="0"/>
                    <a:lnT w="0"/>
                    <a:lnB w="0"/>
                  </a:tcPr>
                </a:tc>
                <a:tc>
                  <a:txBody>
                    <a:bodyPr/>
                    <a:lstStyle/>
                    <a:p>
                      <a:pPr>
                        <a:defRPr sz="1000"/>
                      </a:pPr>
                      <a:r>
                        <a:rPr/>
                        <a:t>8,5%</a:t>
                      </a:r>
                    </a:p>
                  </a:txBody>
                  <a:tcPr>
                    <a:lnL w="0"/>
                    <a:lnR w="0"/>
                    <a:lnT w="0"/>
                    <a:lnB w="0"/>
                  </a:tcPr>
                </a:tc>
                <a:tc>
                  <a:txBody>
                    <a:bodyPr/>
                    <a:lstStyle/>
                    <a:p>
                      <a:pPr>
                        <a:defRPr sz="1000"/>
                      </a:pPr>
                      <a:r>
                        <a:rPr/>
                        <a:t>11,5%</a:t>
                      </a:r>
                    </a:p>
                  </a:txBody>
                  <a:tcPr>
                    <a:lnL w="0"/>
                    <a:lnR w="0"/>
                    <a:lnT w="0"/>
                    <a:lnB w="0"/>
                  </a:tcPr>
                </a:tc>
                <a:tc>
                  <a:txBody>
                    <a:bodyPr/>
                    <a:lstStyle/>
                    <a:p>
                      <a:pPr>
                        <a:defRPr sz="1000"/>
                      </a:pPr>
                      <a:r>
                        <a:rPr/>
                        <a:t>24,6%</a:t>
                      </a:r>
                    </a:p>
                  </a:txBody>
                  <a:tcPr>
                    <a:lnL w="0"/>
                    <a:lnR w="0"/>
                    <a:lnT w="0"/>
                    <a:lnB w="0"/>
                  </a:tcPr>
                </a:tc>
                <a:tc>
                  <a:txBody>
                    <a:bodyPr/>
                    <a:lstStyle/>
                    <a:p>
                      <a:pPr>
                        <a:defRPr sz="1000"/>
                      </a:pPr>
                      <a:r>
                        <a:rPr/>
                        <a:t>24,6%</a:t>
                      </a:r>
                    </a:p>
                  </a:txBody>
                  <a:tcPr>
                    <a:lnL w="0"/>
                    <a:lnR w="0"/>
                    <a:lnT w="0"/>
                    <a:lnB w="0"/>
                  </a:tcPr>
                </a:tc>
                <a:tc>
                  <a:txBody>
                    <a:bodyPr/>
                    <a:lstStyle/>
                    <a:p>
                      <a:pPr>
                        <a:defRPr sz="1000"/>
                      </a:pPr>
                      <a:r>
                        <a:rPr/>
                        <a:t>24,6%</a:t>
                      </a:r>
                    </a:p>
                  </a:txBody>
                  <a:tcPr>
                    <a:lnL w="0"/>
                    <a:lnR w="0"/>
                    <a:lnT w="0"/>
                    <a:lnB w="0"/>
                  </a:tcPr>
                </a:tc>
                <a:tc>
                  <a:txBody>
                    <a:bodyPr/>
                    <a:lstStyle/>
                    <a:p>
                      <a:pPr>
                        <a:defRPr sz="1000"/>
                      </a:pPr>
                      <a:r>
                        <a:rPr/>
                        <a:t>6,2%</a:t>
                      </a:r>
                    </a:p>
                  </a:txBody>
                  <a:tcPr>
                    <a:lnL w="0"/>
                    <a:lnR w="0"/>
                    <a:lnT w="0"/>
                    <a:lnB w="0"/>
                  </a:tcPr>
                </a:tc>
                <a:tc>
                  <a:txBody>
                    <a:bodyPr/>
                    <a:lstStyle/>
                    <a:p>
                      <a:pPr>
                        <a:defRPr sz="1000"/>
                      </a:pPr>
                      <a:r>
                        <a:rPr/>
                        <a:t>130</a:t>
                      </a:r>
                    </a:p>
                  </a:txBody>
                  <a:tcPr>
                    <a:lnL w="0"/>
                    <a:lnR w="0"/>
                    <a:lnT w="0"/>
                    <a:lnB w="0"/>
                  </a:tcPr>
                </a:tc>
              </a:tr>
              <a:tr h="0">
                <a:tc>
                  <a:txBody>
                    <a:bodyPr/>
                    <a:lstStyle/>
                    <a:p>
                      <a:pPr>
                        <a:defRPr sz="1000"/>
                      </a:pPr>
                      <a:r>
                        <a:rPr b="1"/>
                        <a:t>Stavanger</a:t>
                      </a:r>
                    </a:p>
                  </a:txBody>
                  <a:tcPr>
                    <a:lnL w="0"/>
                    <a:lnR w="0"/>
                    <a:lnT w="0"/>
                    <a:lnB w="0"/>
                  </a:tcPr>
                </a:tc>
                <a:tc>
                  <a:txBody>
                    <a:bodyPr/>
                    <a:lstStyle/>
                    <a:p>
                      <a:pPr>
                        <a:defRPr sz="1000"/>
                      </a:pPr>
                      <a:r>
                        <a:rPr/>
                        <a:t>12,9%</a:t>
                      </a:r>
                    </a:p>
                  </a:txBody>
                  <a:tcPr>
                    <a:lnL w="0"/>
                    <a:lnR w="0"/>
                    <a:lnT w="0"/>
                    <a:lnB w="0"/>
                  </a:tcPr>
                </a:tc>
                <a:tc>
                  <a:txBody>
                    <a:bodyPr/>
                    <a:lstStyle/>
                    <a:p>
                      <a:pPr>
                        <a:defRPr sz="1000"/>
                      </a:pPr>
                      <a:r>
                        <a:rPr/>
                        <a:t>11,2%</a:t>
                      </a:r>
                    </a:p>
                  </a:txBody>
                  <a:tcPr>
                    <a:lnL w="0"/>
                    <a:lnR w="0"/>
                    <a:lnT w="0"/>
                    <a:lnB w="0"/>
                  </a:tcPr>
                </a:tc>
                <a:tc>
                  <a:txBody>
                    <a:bodyPr/>
                    <a:lstStyle/>
                    <a:p>
                      <a:pPr>
                        <a:defRPr sz="1000"/>
                      </a:pPr>
                      <a:r>
                        <a:rPr/>
                        <a:t>24,4%</a:t>
                      </a:r>
                    </a:p>
                  </a:txBody>
                  <a:tcPr>
                    <a:lnL w="0"/>
                    <a:lnR w="0"/>
                    <a:lnT w="0"/>
                    <a:lnB w="0"/>
                  </a:tcPr>
                </a:tc>
                <a:tc>
                  <a:txBody>
                    <a:bodyPr/>
                    <a:lstStyle/>
                    <a:p>
                      <a:pPr>
                        <a:defRPr sz="1000"/>
                      </a:pPr>
                      <a:r>
                        <a:rPr/>
                        <a:t>24,6%</a:t>
                      </a:r>
                    </a:p>
                  </a:txBody>
                  <a:tcPr>
                    <a:lnL w="0"/>
                    <a:lnR w="0"/>
                    <a:lnT w="0"/>
                    <a:lnB w="0"/>
                  </a:tcPr>
                </a:tc>
                <a:tc>
                  <a:txBody>
                    <a:bodyPr/>
                    <a:lstStyle/>
                    <a:p>
                      <a:pPr>
                        <a:defRPr sz="1000"/>
                      </a:pPr>
                      <a:r>
                        <a:rPr/>
                        <a:t>18,4%</a:t>
                      </a:r>
                    </a:p>
                  </a:txBody>
                  <a:tcPr>
                    <a:lnL w="0"/>
                    <a:lnR w="0"/>
                    <a:lnT w="0"/>
                    <a:lnB w="0"/>
                  </a:tcPr>
                </a:tc>
                <a:tc>
                  <a:txBody>
                    <a:bodyPr/>
                    <a:lstStyle/>
                    <a:p>
                      <a:pPr>
                        <a:defRPr sz="1000"/>
                      </a:pPr>
                      <a:r>
                        <a:rPr/>
                        <a:t>8,5%</a:t>
                      </a:r>
                    </a:p>
                  </a:txBody>
                  <a:tcPr>
                    <a:lnL w="0"/>
                    <a:lnR w="0"/>
                    <a:lnT w="0"/>
                    <a:lnB w="0"/>
                  </a:tcPr>
                </a:tc>
                <a:tc>
                  <a:txBody>
                    <a:bodyPr/>
                    <a:lstStyle/>
                    <a:p>
                      <a:pPr>
                        <a:defRPr sz="1000"/>
                      </a:pPr>
                      <a:r>
                        <a:rPr/>
                        <a:t>659</a:t>
                      </a:r>
                    </a:p>
                  </a:txBody>
                  <a:tcPr>
                    <a:lnL w="0"/>
                    <a:lnR w="0"/>
                    <a:lnT w="0"/>
                    <a:lnB w="0"/>
                  </a:tcPr>
                </a:tc>
              </a:tr>
              <a:tr h="0">
                <a:tc>
                  <a:txBody>
                    <a:bodyPr/>
                    <a:lstStyle/>
                    <a:p>
                      <a:pPr>
                        <a:defRPr sz="1000"/>
                      </a:pPr>
                      <a:r>
                        <a:rPr b="1"/>
                        <a:t>Stord</a:t>
                      </a:r>
                    </a:p>
                  </a:txBody>
                  <a:tcPr>
                    <a:lnL w="0"/>
                    <a:lnR w="0"/>
                    <a:lnT w="0"/>
                    <a:lnB w="0"/>
                  </a:tcPr>
                </a:tc>
                <a:tc>
                  <a:txBody>
                    <a:bodyPr/>
                    <a:lstStyle/>
                    <a:p>
                      <a:pPr>
                        <a:defRPr sz="1000"/>
                      </a:pPr>
                      <a:r>
                        <a:rPr/>
                        <a:t>14,6%</a:t>
                      </a:r>
                    </a:p>
                  </a:txBody>
                  <a:tcPr>
                    <a:lnL w="0"/>
                    <a:lnR w="0"/>
                    <a:lnT w="0"/>
                    <a:lnB w="0"/>
                  </a:tcPr>
                </a:tc>
                <a:tc>
                  <a:txBody>
                    <a:bodyPr/>
                    <a:lstStyle/>
                    <a:p>
                      <a:pPr>
                        <a:defRPr sz="1000"/>
                      </a:pPr>
                      <a:r>
                        <a:rPr/>
                        <a:t>9,8%</a:t>
                      </a:r>
                    </a:p>
                  </a:txBody>
                  <a:tcPr>
                    <a:lnL w="0"/>
                    <a:lnR w="0"/>
                    <a:lnT w="0"/>
                    <a:lnB w="0"/>
                  </a:tcPr>
                </a:tc>
                <a:tc>
                  <a:txBody>
                    <a:bodyPr/>
                    <a:lstStyle/>
                    <a:p>
                      <a:pPr>
                        <a:defRPr sz="1000"/>
                      </a:pPr>
                      <a:r>
                        <a:rPr/>
                        <a:t>22,0%</a:t>
                      </a:r>
                    </a:p>
                  </a:txBody>
                  <a:tcPr>
                    <a:lnL w="0"/>
                    <a:lnR w="0"/>
                    <a:lnT w="0"/>
                    <a:lnB w="0"/>
                  </a:tcPr>
                </a:tc>
                <a:tc>
                  <a:txBody>
                    <a:bodyPr/>
                    <a:lstStyle/>
                    <a:p>
                      <a:pPr>
                        <a:defRPr sz="1000"/>
                      </a:pPr>
                      <a:r>
                        <a:rPr/>
                        <a:t>34,1%</a:t>
                      </a:r>
                    </a:p>
                  </a:txBody>
                  <a:tcPr>
                    <a:lnL w="0"/>
                    <a:lnR w="0"/>
                    <a:lnT w="0"/>
                    <a:lnB w="0"/>
                  </a:tcPr>
                </a:tc>
                <a:tc>
                  <a:txBody>
                    <a:bodyPr/>
                    <a:lstStyle/>
                    <a:p>
                      <a:pPr>
                        <a:defRPr sz="1000"/>
                      </a:pPr>
                      <a:r>
                        <a:rPr/>
                        <a:t>17,1%</a:t>
                      </a:r>
                    </a:p>
                  </a:txBody>
                  <a:tcPr>
                    <a:lnL w="0"/>
                    <a:lnR w="0"/>
                    <a:lnT w="0"/>
                    <a:lnB w="0"/>
                  </a:tcPr>
                </a:tc>
                <a:tc>
                  <a:txBody>
                    <a:bodyPr/>
                    <a:lstStyle/>
                    <a:p>
                      <a:pPr>
                        <a:defRPr sz="1000"/>
                      </a:pPr>
                      <a:r>
                        <a:rPr/>
                        <a:t>2,4%</a:t>
                      </a:r>
                    </a:p>
                  </a:txBody>
                  <a:tcPr>
                    <a:lnL w="0"/>
                    <a:lnR w="0"/>
                    <a:lnT w="0"/>
                    <a:lnB w="0"/>
                  </a:tcPr>
                </a:tc>
                <a:tc>
                  <a:txBody>
                    <a:bodyPr/>
                    <a:lstStyle/>
                    <a:p>
                      <a:pPr>
                        <a:defRPr sz="1000"/>
                      </a:pPr>
                      <a:r>
                        <a:rPr/>
                        <a:t>41</a:t>
                      </a:r>
                    </a:p>
                  </a:txBody>
                  <a:tcPr>
                    <a:lnL w="0"/>
                    <a:lnR w="0"/>
                    <a:lnT w="0"/>
                    <a:lnB w="0"/>
                  </a:tcPr>
                </a:tc>
              </a:tr>
            </a:tbl>
          </a:graphicData>
        </a:graphic>
      </p:graphicFrame>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lstStyle/>
          <a:p>
            <a:r>
              <a:rPr lang="en-US"/>
              <a:t>17. Oljeprisen</a:t>
            </a:r>
          </a:p>
        </p:txBody>
      </p:sp>
      <p:sp>
        <p:nvSpPr>
          <p:cNvPr id="5" name="RepTitle"/>
          <p:cNvSpPr>
            <a:spLocks noGrp="1"/>
          </p:cNvSpPr>
          <p:nvPr>
            <p:ph sz="quarter" idx="14" hasCustomPrompt="1"/>
          </p:nvPr>
        </p:nvSpPr>
        <p:spPr/>
        <p:txBody>
          <a:bodyPr/>
          <a:lstStyle/>
          <a:p>
            <a:r>
              <a:rPr lang="en-US"/>
              <a:t>Undersøkelse Vestlandet 2015(3)</a:t>
            </a:r>
          </a:p>
        </p:txBody>
      </p:sp>
      <p:graphicFrame>
        <p:nvGraphicFramePr>
          <p:cNvPr id="6" name="ChartObject"/>
          <p:cNvGraphicFramePr>
            <a:graphicFrameLocks noGrp="1"/>
          </p:cNvGraphicFramePr>
          <p:nvPr>
            <p:ph sz="quarter" idx="10"/>
            <p:extLst>
              <p:ext uri="{D42A27DB-BD31-4B8C-83A1-F6EECF244321}">
                <p14:modId xmlns:p14="http://schemas.microsoft.com/office/powerpoint/2010/main" val="1929851991"/>
              </p:ext>
            </p:extLst>
          </p:nvPr>
        </p:nvGraphicFramePr>
        <p:xfrm>
          <a:off x="1" y="908050"/>
          <a:ext cx="8675688" cy="594995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lstStyle/>
          <a:p>
            <a:r>
              <a:rPr lang="en-US"/>
              <a:t>17. Oljeprisen</a:t>
            </a:r>
          </a:p>
        </p:txBody>
      </p:sp>
      <p:sp>
        <p:nvSpPr>
          <p:cNvPr id="5" name="RepTitle"/>
          <p:cNvSpPr>
            <a:spLocks noGrp="1"/>
          </p:cNvSpPr>
          <p:nvPr>
            <p:ph sz="quarter" idx="14" hasCustomPrompt="1"/>
          </p:nvPr>
        </p:nvSpPr>
        <p:spPr/>
        <p:txBody>
          <a:bodyPr/>
          <a:lstStyle/>
          <a:p>
            <a:r>
              <a:rPr lang="en-US"/>
              <a:t>Undersøkelse Vestlandet 2015(3)</a:t>
            </a:r>
          </a:p>
        </p:txBody>
      </p:sp>
      <p:sp>
        <p:nvSpPr>
          <p:cNvPr id="6" name="MetaFoot"/>
          <p:cNvSpPr>
            <a:spLocks noGrp="1"/>
          </p:cNvSpPr>
          <p:nvPr>
            <p:ph sz="quarter" idx="15"/>
          </p:nvPr>
        </p:nvSpPr>
        <p:spPr/>
        <p:txBody>
          <a:bodyPr/>
          <a:lstStyle/>
          <a:p>
            <a:endParaRPr lang="en-US"/>
          </a:p>
        </p:txBody>
      </p:sp>
      <p:graphicFrame>
        <p:nvGraphicFramePr>
          <p:cNvPr id="7" name="New Table"/>
          <p:cNvGraphicFramePr>
            <a:graphicFrameLocks noGrp="1"/>
          </p:cNvGraphicFramePr>
          <p:nvPr>
            <p:ph sz="quarter" idx="10"/>
          </p:nvPr>
        </p:nvGraphicFramePr>
        <p:xfrm>
          <a:off x="468313" y="908050"/>
          <a:ext cx="8207376" cy="1463040"/>
        </p:xfrm>
        <a:graphic>
          <a:graphicData uri="http://schemas.openxmlformats.org/drawingml/2006/table">
            <a:tbl>
              <a:tblPr bandRow="1">
                <a:tableStyleId>{5C22544A-7EE6-4342-B048-85BDC9FD1C3A}</a:tableStyleId>
              </a:tblPr>
              <a:tblGrid>
                <a:gridCol w="1025922"/>
                <a:gridCol w="1025922"/>
                <a:gridCol w="1025922"/>
                <a:gridCol w="1025922"/>
                <a:gridCol w="1025922"/>
                <a:gridCol w="1025922"/>
                <a:gridCol w="1025922"/>
                <a:gridCol w="1025922"/>
              </a:tblGrid>
              <a:tr h="0">
                <a:tc>
                  <a:txBody>
                    <a:bodyPr/>
                    <a:lstStyle/>
                    <a:p>
                      <a:pPr>
                        <a:defRPr sz="1000"/>
                      </a:pPr>
                      <a:endParaRPr/>
                    </a:p>
                  </a:txBody>
                  <a:tcPr>
                    <a:lnL w="0"/>
                    <a:lnR w="0"/>
                    <a:lnT w="0"/>
                    <a:lnB w="12700">
                      <a:solidFill>
                        <a:srgbClr val="B4B4B4"/>
                      </a:solidFill>
                    </a:lnB>
                    <a:solidFill>
                      <a:prstClr val="black">
                        <a:lumOff val="100000"/>
                        <a:lumOff val="100000"/>
                      </a:prstClr>
                    </a:solidFill>
                  </a:tcPr>
                </a:tc>
                <a:tc>
                  <a:txBody>
                    <a:bodyPr/>
                    <a:lstStyle/>
                    <a:p>
                      <a:pPr>
                        <a:defRPr sz="1000"/>
                      </a:pPr>
                      <a:r>
                        <a:rPr b="1"/>
                        <a:t>1</a:t>
                      </a:r>
                    </a:p>
                  </a:txBody>
                  <a:tcPr>
                    <a:lnL w="0"/>
                    <a:lnR w="0"/>
                    <a:lnT w="0"/>
                    <a:lnB w="12700">
                      <a:solidFill>
                        <a:srgbClr val="B4B4B4"/>
                      </a:solidFill>
                    </a:lnB>
                    <a:solidFill>
                      <a:prstClr val="black">
                        <a:lumOff val="100000"/>
                        <a:lumOff val="100000"/>
                      </a:prstClr>
                    </a:solidFill>
                  </a:tcPr>
                </a:tc>
                <a:tc>
                  <a:txBody>
                    <a:bodyPr/>
                    <a:lstStyle/>
                    <a:p>
                      <a:pPr>
                        <a:defRPr sz="1000"/>
                      </a:pPr>
                      <a:r>
                        <a:rPr b="1"/>
                        <a:t>2</a:t>
                      </a:r>
                    </a:p>
                  </a:txBody>
                  <a:tcPr>
                    <a:lnL w="0"/>
                    <a:lnR w="0"/>
                    <a:lnT w="0"/>
                    <a:lnB w="12700">
                      <a:solidFill>
                        <a:srgbClr val="B4B4B4"/>
                      </a:solidFill>
                    </a:lnB>
                    <a:solidFill>
                      <a:prstClr val="black">
                        <a:lumOff val="100000"/>
                        <a:lumOff val="100000"/>
                      </a:prstClr>
                    </a:solidFill>
                  </a:tcPr>
                </a:tc>
                <a:tc>
                  <a:txBody>
                    <a:bodyPr/>
                    <a:lstStyle/>
                    <a:p>
                      <a:pPr>
                        <a:defRPr sz="1000"/>
                      </a:pPr>
                      <a:r>
                        <a:rPr b="1"/>
                        <a:t>3</a:t>
                      </a:r>
                    </a:p>
                  </a:txBody>
                  <a:tcPr>
                    <a:lnL w="0"/>
                    <a:lnR w="0"/>
                    <a:lnT w="0"/>
                    <a:lnB w="12700">
                      <a:solidFill>
                        <a:srgbClr val="B4B4B4"/>
                      </a:solidFill>
                    </a:lnB>
                    <a:solidFill>
                      <a:prstClr val="black">
                        <a:lumOff val="100000"/>
                        <a:lumOff val="100000"/>
                      </a:prstClr>
                    </a:solidFill>
                  </a:tcPr>
                </a:tc>
                <a:tc>
                  <a:txBody>
                    <a:bodyPr/>
                    <a:lstStyle/>
                    <a:p>
                      <a:pPr>
                        <a:defRPr sz="1000"/>
                      </a:pPr>
                      <a:r>
                        <a:rPr b="1"/>
                        <a:t>4</a:t>
                      </a:r>
                    </a:p>
                  </a:txBody>
                  <a:tcPr>
                    <a:lnL w="0"/>
                    <a:lnR w="0"/>
                    <a:lnT w="0"/>
                    <a:lnB w="12700">
                      <a:solidFill>
                        <a:srgbClr val="B4B4B4"/>
                      </a:solidFill>
                    </a:lnB>
                    <a:solidFill>
                      <a:prstClr val="black">
                        <a:lumOff val="100000"/>
                        <a:lumOff val="100000"/>
                      </a:prstClr>
                    </a:solidFill>
                  </a:tcPr>
                </a:tc>
                <a:tc>
                  <a:txBody>
                    <a:bodyPr/>
                    <a:lstStyle/>
                    <a:p>
                      <a:pPr>
                        <a:defRPr sz="1000"/>
                      </a:pPr>
                      <a:r>
                        <a:rPr b="1"/>
                        <a:t>5</a:t>
                      </a:r>
                    </a:p>
                  </a:txBody>
                  <a:tcPr>
                    <a:lnL w="0"/>
                    <a:lnR w="0"/>
                    <a:lnT w="0"/>
                    <a:lnB w="12700">
                      <a:solidFill>
                        <a:srgbClr val="B4B4B4"/>
                      </a:solidFill>
                    </a:lnB>
                    <a:solidFill>
                      <a:prstClr val="black">
                        <a:lumOff val="100000"/>
                        <a:lumOff val="100000"/>
                      </a:prstClr>
                    </a:solidFill>
                  </a:tcPr>
                </a:tc>
                <a:tc>
                  <a:txBody>
                    <a:bodyPr/>
                    <a:lstStyle/>
                    <a:p>
                      <a:pPr>
                        <a:defRPr sz="1000"/>
                      </a:pPr>
                      <a:r>
                        <a:rPr b="1"/>
                        <a:t>6</a:t>
                      </a:r>
                    </a:p>
                  </a:txBody>
                  <a:tcPr>
                    <a:lnL w="0"/>
                    <a:lnR w="0"/>
                    <a:lnT w="0"/>
                    <a:lnB w="12700">
                      <a:solidFill>
                        <a:srgbClr val="B4B4B4"/>
                      </a:solidFill>
                    </a:lnB>
                    <a:solidFill>
                      <a:prstClr val="black">
                        <a:lumOff val="100000"/>
                        <a:lumOff val="100000"/>
                      </a:prstClr>
                    </a:solidFill>
                  </a:tcPr>
                </a:tc>
                <a:tc>
                  <a:txBody>
                    <a:bodyPr/>
                    <a:lstStyle/>
                    <a:p>
                      <a:pPr>
                        <a:defRPr sz="1000"/>
                      </a:pPr>
                      <a:r>
                        <a:rPr b="1"/>
                        <a:t>N</a:t>
                      </a:r>
                    </a:p>
                  </a:txBody>
                  <a:tcPr>
                    <a:lnL w="0"/>
                    <a:lnR w="0"/>
                    <a:lnT w="0"/>
                    <a:lnB w="12700">
                      <a:solidFill>
                        <a:srgbClr val="B4B4B4"/>
                      </a:solidFill>
                    </a:lnB>
                    <a:solidFill>
                      <a:prstClr val="black">
                        <a:lumOff val="100000"/>
                        <a:lumOff val="100000"/>
                      </a:prstClr>
                    </a:solidFill>
                  </a:tcPr>
                </a:tc>
              </a:tr>
              <a:tr h="0">
                <a:tc>
                  <a:txBody>
                    <a:bodyPr/>
                    <a:lstStyle/>
                    <a:p>
                      <a:pPr>
                        <a:defRPr sz="1000"/>
                      </a:pPr>
                      <a:r>
                        <a:rPr b="1"/>
                        <a:t>Oljeprisen</a:t>
                      </a:r>
                    </a:p>
                  </a:txBody>
                  <a:tcPr>
                    <a:lnL w="0"/>
                    <a:lnR w="0"/>
                    <a:lnT w="12700">
                      <a:solidFill>
                        <a:srgbClr val="B4B4B4"/>
                      </a:solidFill>
                    </a:lnT>
                    <a:lnB w="0"/>
                  </a:tcPr>
                </a:tc>
                <a:tc>
                  <a:txBody>
                    <a:bodyPr/>
                    <a:lstStyle/>
                    <a:p>
                      <a:pPr>
                        <a:defRPr sz="1000"/>
                      </a:pPr>
                      <a:r>
                        <a:rPr/>
                        <a:t>8,5%</a:t>
                      </a:r>
                    </a:p>
                  </a:txBody>
                  <a:tcPr>
                    <a:lnL w="0"/>
                    <a:lnR w="0"/>
                    <a:lnT w="12700">
                      <a:solidFill>
                        <a:srgbClr val="B4B4B4"/>
                      </a:solidFill>
                    </a:lnT>
                    <a:lnB w="0"/>
                  </a:tcPr>
                </a:tc>
                <a:tc>
                  <a:txBody>
                    <a:bodyPr/>
                    <a:lstStyle/>
                    <a:p>
                      <a:pPr>
                        <a:defRPr sz="1000"/>
                      </a:pPr>
                      <a:r>
                        <a:rPr/>
                        <a:t>8,8%</a:t>
                      </a:r>
                    </a:p>
                  </a:txBody>
                  <a:tcPr>
                    <a:lnL w="0"/>
                    <a:lnR w="0"/>
                    <a:lnT w="12700">
                      <a:solidFill>
                        <a:srgbClr val="B4B4B4"/>
                      </a:solidFill>
                    </a:lnT>
                    <a:lnB w="0"/>
                  </a:tcPr>
                </a:tc>
                <a:tc>
                  <a:txBody>
                    <a:bodyPr/>
                    <a:lstStyle/>
                    <a:p>
                      <a:pPr>
                        <a:defRPr sz="1000"/>
                      </a:pPr>
                      <a:r>
                        <a:rPr/>
                        <a:t>16,0%</a:t>
                      </a:r>
                    </a:p>
                  </a:txBody>
                  <a:tcPr>
                    <a:lnL w="0"/>
                    <a:lnR w="0"/>
                    <a:lnT w="12700">
                      <a:solidFill>
                        <a:srgbClr val="B4B4B4"/>
                      </a:solidFill>
                    </a:lnT>
                    <a:lnB w="0"/>
                  </a:tcPr>
                </a:tc>
                <a:tc>
                  <a:txBody>
                    <a:bodyPr/>
                    <a:lstStyle/>
                    <a:p>
                      <a:pPr>
                        <a:defRPr sz="1000"/>
                      </a:pPr>
                      <a:r>
                        <a:rPr/>
                        <a:t>18,6%</a:t>
                      </a:r>
                    </a:p>
                  </a:txBody>
                  <a:tcPr>
                    <a:lnL w="0"/>
                    <a:lnR w="0"/>
                    <a:lnT w="12700">
                      <a:solidFill>
                        <a:srgbClr val="B4B4B4"/>
                      </a:solidFill>
                    </a:lnT>
                    <a:lnB w="0"/>
                  </a:tcPr>
                </a:tc>
                <a:tc>
                  <a:txBody>
                    <a:bodyPr/>
                    <a:lstStyle/>
                    <a:p>
                      <a:pPr>
                        <a:defRPr sz="1000"/>
                      </a:pPr>
                      <a:r>
                        <a:rPr/>
                        <a:t>24,4%</a:t>
                      </a:r>
                    </a:p>
                  </a:txBody>
                  <a:tcPr>
                    <a:lnL w="0"/>
                    <a:lnR w="0"/>
                    <a:lnT w="12700">
                      <a:solidFill>
                        <a:srgbClr val="B4B4B4"/>
                      </a:solidFill>
                    </a:lnT>
                    <a:lnB w="0"/>
                  </a:tcPr>
                </a:tc>
                <a:tc>
                  <a:txBody>
                    <a:bodyPr/>
                    <a:lstStyle/>
                    <a:p>
                      <a:pPr>
                        <a:defRPr sz="1000"/>
                      </a:pPr>
                      <a:r>
                        <a:rPr/>
                        <a:t>23,6%</a:t>
                      </a:r>
                    </a:p>
                  </a:txBody>
                  <a:tcPr>
                    <a:lnL w="0"/>
                    <a:lnR w="0"/>
                    <a:lnT w="12700">
                      <a:solidFill>
                        <a:srgbClr val="B4B4B4"/>
                      </a:solidFill>
                    </a:lnT>
                    <a:lnB w="0"/>
                  </a:tcPr>
                </a:tc>
                <a:tc>
                  <a:txBody>
                    <a:bodyPr/>
                    <a:lstStyle/>
                    <a:p>
                      <a:pPr>
                        <a:defRPr sz="1000"/>
                      </a:pPr>
                      <a:r>
                        <a:rPr/>
                        <a:t>1509</a:t>
                      </a:r>
                    </a:p>
                  </a:txBody>
                  <a:tcPr>
                    <a:lnL w="0"/>
                    <a:lnR w="0"/>
                    <a:lnT w="12700">
                      <a:solidFill>
                        <a:srgbClr val="B4B4B4"/>
                      </a:solidFill>
                    </a:lnT>
                    <a:lnB w="0"/>
                  </a:tcPr>
                </a:tc>
              </a:tr>
              <a:tr h="0">
                <a:tc>
                  <a:txBody>
                    <a:bodyPr/>
                    <a:lstStyle/>
                    <a:p>
                      <a:pPr>
                        <a:defRPr sz="1000"/>
                      </a:pPr>
                      <a:r>
                        <a:rPr b="1"/>
                        <a:t>Bergen </a:t>
                      </a:r>
                    </a:p>
                  </a:txBody>
                  <a:tcPr>
                    <a:lnL w="0"/>
                    <a:lnR w="0"/>
                    <a:lnT w="0"/>
                    <a:lnB w="0"/>
                  </a:tcPr>
                </a:tc>
                <a:tc>
                  <a:txBody>
                    <a:bodyPr/>
                    <a:lstStyle/>
                    <a:p>
                      <a:pPr>
                        <a:defRPr sz="1000"/>
                      </a:pPr>
                      <a:r>
                        <a:rPr/>
                        <a:t>9,4%</a:t>
                      </a:r>
                    </a:p>
                  </a:txBody>
                  <a:tcPr>
                    <a:lnL w="0"/>
                    <a:lnR w="0"/>
                    <a:lnT w="0"/>
                    <a:lnB w="0"/>
                  </a:tcPr>
                </a:tc>
                <a:tc>
                  <a:txBody>
                    <a:bodyPr/>
                    <a:lstStyle/>
                    <a:p>
                      <a:pPr>
                        <a:defRPr sz="1000"/>
                      </a:pPr>
                      <a:r>
                        <a:rPr/>
                        <a:t>10,1%</a:t>
                      </a:r>
                    </a:p>
                  </a:txBody>
                  <a:tcPr>
                    <a:lnL w="0"/>
                    <a:lnR w="0"/>
                    <a:lnT w="0"/>
                    <a:lnB w="0"/>
                  </a:tcPr>
                </a:tc>
                <a:tc>
                  <a:txBody>
                    <a:bodyPr/>
                    <a:lstStyle/>
                    <a:p>
                      <a:pPr>
                        <a:defRPr sz="1000"/>
                      </a:pPr>
                      <a:r>
                        <a:rPr/>
                        <a:t>17,5%</a:t>
                      </a:r>
                    </a:p>
                  </a:txBody>
                  <a:tcPr>
                    <a:lnL w="0"/>
                    <a:lnR w="0"/>
                    <a:lnT w="0"/>
                    <a:lnB w="0"/>
                  </a:tcPr>
                </a:tc>
                <a:tc>
                  <a:txBody>
                    <a:bodyPr/>
                    <a:lstStyle/>
                    <a:p>
                      <a:pPr>
                        <a:defRPr sz="1000"/>
                      </a:pPr>
                      <a:r>
                        <a:rPr/>
                        <a:t>20,8%</a:t>
                      </a:r>
                    </a:p>
                  </a:txBody>
                  <a:tcPr>
                    <a:lnL w="0"/>
                    <a:lnR w="0"/>
                    <a:lnT w="0"/>
                    <a:lnB w="0"/>
                  </a:tcPr>
                </a:tc>
                <a:tc>
                  <a:txBody>
                    <a:bodyPr/>
                    <a:lstStyle/>
                    <a:p>
                      <a:pPr>
                        <a:defRPr sz="1000"/>
                      </a:pPr>
                      <a:r>
                        <a:rPr/>
                        <a:t>22,0%</a:t>
                      </a:r>
                    </a:p>
                  </a:txBody>
                  <a:tcPr>
                    <a:lnL w="0"/>
                    <a:lnR w="0"/>
                    <a:lnT w="0"/>
                    <a:lnB w="0"/>
                  </a:tcPr>
                </a:tc>
                <a:tc>
                  <a:txBody>
                    <a:bodyPr/>
                    <a:lstStyle/>
                    <a:p>
                      <a:pPr>
                        <a:defRPr sz="1000"/>
                      </a:pPr>
                      <a:r>
                        <a:rPr/>
                        <a:t>20,3%</a:t>
                      </a:r>
                    </a:p>
                  </a:txBody>
                  <a:tcPr>
                    <a:lnL w="0"/>
                    <a:lnR w="0"/>
                    <a:lnT w="0"/>
                    <a:lnB w="0"/>
                  </a:tcPr>
                </a:tc>
                <a:tc>
                  <a:txBody>
                    <a:bodyPr/>
                    <a:lstStyle/>
                    <a:p>
                      <a:pPr>
                        <a:defRPr sz="1000"/>
                      </a:pPr>
                      <a:r>
                        <a:rPr/>
                        <a:t>577</a:t>
                      </a:r>
                    </a:p>
                  </a:txBody>
                  <a:tcPr>
                    <a:lnL w="0"/>
                    <a:lnR w="0"/>
                    <a:lnT w="0"/>
                    <a:lnB w="0"/>
                  </a:tcPr>
                </a:tc>
              </a:tr>
              <a:tr h="0">
                <a:tc>
                  <a:txBody>
                    <a:bodyPr/>
                    <a:lstStyle/>
                    <a:p>
                      <a:pPr>
                        <a:defRPr sz="1000"/>
                      </a:pPr>
                      <a:r>
                        <a:rPr b="1"/>
                        <a:t>Haugesund</a:t>
                      </a:r>
                    </a:p>
                  </a:txBody>
                  <a:tcPr>
                    <a:lnL w="0"/>
                    <a:lnR w="0"/>
                    <a:lnT w="0"/>
                    <a:lnB w="0"/>
                  </a:tcPr>
                </a:tc>
                <a:tc>
                  <a:txBody>
                    <a:bodyPr/>
                    <a:lstStyle/>
                    <a:p>
                      <a:pPr>
                        <a:defRPr sz="1000"/>
                      </a:pPr>
                      <a:r>
                        <a:rPr/>
                        <a:t>6,1%</a:t>
                      </a:r>
                    </a:p>
                  </a:txBody>
                  <a:tcPr>
                    <a:lnL w="0"/>
                    <a:lnR w="0"/>
                    <a:lnT w="0"/>
                    <a:lnB w="0"/>
                  </a:tcPr>
                </a:tc>
                <a:tc>
                  <a:txBody>
                    <a:bodyPr/>
                    <a:lstStyle/>
                    <a:p>
                      <a:pPr>
                        <a:defRPr sz="1000"/>
                      </a:pPr>
                      <a:r>
                        <a:rPr/>
                        <a:t>13,7%</a:t>
                      </a:r>
                    </a:p>
                  </a:txBody>
                  <a:tcPr>
                    <a:lnL w="0"/>
                    <a:lnR w="0"/>
                    <a:lnT w="0"/>
                    <a:lnB w="0"/>
                  </a:tcPr>
                </a:tc>
                <a:tc>
                  <a:txBody>
                    <a:bodyPr/>
                    <a:lstStyle/>
                    <a:p>
                      <a:pPr>
                        <a:defRPr sz="1000"/>
                      </a:pPr>
                      <a:r>
                        <a:rPr/>
                        <a:t>21,4%</a:t>
                      </a:r>
                    </a:p>
                  </a:txBody>
                  <a:tcPr>
                    <a:lnL w="0"/>
                    <a:lnR w="0"/>
                    <a:lnT w="0"/>
                    <a:lnB w="0"/>
                  </a:tcPr>
                </a:tc>
                <a:tc>
                  <a:txBody>
                    <a:bodyPr/>
                    <a:lstStyle/>
                    <a:p>
                      <a:pPr>
                        <a:defRPr sz="1000"/>
                      </a:pPr>
                      <a:r>
                        <a:rPr/>
                        <a:t>21,4%</a:t>
                      </a:r>
                    </a:p>
                  </a:txBody>
                  <a:tcPr>
                    <a:lnL w="0"/>
                    <a:lnR w="0"/>
                    <a:lnT w="0"/>
                    <a:lnB w="0"/>
                  </a:tcPr>
                </a:tc>
                <a:tc>
                  <a:txBody>
                    <a:bodyPr/>
                    <a:lstStyle/>
                    <a:p>
                      <a:pPr>
                        <a:defRPr sz="1000"/>
                      </a:pPr>
                      <a:r>
                        <a:rPr/>
                        <a:t>24,4%</a:t>
                      </a:r>
                    </a:p>
                  </a:txBody>
                  <a:tcPr>
                    <a:lnL w="0"/>
                    <a:lnR w="0"/>
                    <a:lnT w="0"/>
                    <a:lnB w="0"/>
                  </a:tcPr>
                </a:tc>
                <a:tc>
                  <a:txBody>
                    <a:bodyPr/>
                    <a:lstStyle/>
                    <a:p>
                      <a:pPr>
                        <a:defRPr sz="1000"/>
                      </a:pPr>
                      <a:r>
                        <a:rPr/>
                        <a:t>13,0%</a:t>
                      </a:r>
                    </a:p>
                  </a:txBody>
                  <a:tcPr>
                    <a:lnL w="0"/>
                    <a:lnR w="0"/>
                    <a:lnT w="0"/>
                    <a:lnB w="0"/>
                  </a:tcPr>
                </a:tc>
                <a:tc>
                  <a:txBody>
                    <a:bodyPr/>
                    <a:lstStyle/>
                    <a:p>
                      <a:pPr>
                        <a:defRPr sz="1000"/>
                      </a:pPr>
                      <a:r>
                        <a:rPr/>
                        <a:t>131</a:t>
                      </a:r>
                    </a:p>
                  </a:txBody>
                  <a:tcPr>
                    <a:lnL w="0"/>
                    <a:lnR w="0"/>
                    <a:lnT w="0"/>
                    <a:lnB w="0"/>
                  </a:tcPr>
                </a:tc>
              </a:tr>
              <a:tr h="0">
                <a:tc>
                  <a:txBody>
                    <a:bodyPr/>
                    <a:lstStyle/>
                    <a:p>
                      <a:pPr>
                        <a:defRPr sz="1000"/>
                      </a:pPr>
                      <a:r>
                        <a:rPr b="1"/>
                        <a:t>Stavanger</a:t>
                      </a:r>
                    </a:p>
                  </a:txBody>
                  <a:tcPr>
                    <a:lnL w="0"/>
                    <a:lnR w="0"/>
                    <a:lnT w="0"/>
                    <a:lnB w="0"/>
                  </a:tcPr>
                </a:tc>
                <a:tc>
                  <a:txBody>
                    <a:bodyPr/>
                    <a:lstStyle/>
                    <a:p>
                      <a:pPr>
                        <a:defRPr sz="1000"/>
                      </a:pPr>
                      <a:r>
                        <a:rPr/>
                        <a:t>7,0%</a:t>
                      </a:r>
                    </a:p>
                  </a:txBody>
                  <a:tcPr>
                    <a:lnL w="0"/>
                    <a:lnR w="0"/>
                    <a:lnT w="0"/>
                    <a:lnB w="0"/>
                  </a:tcPr>
                </a:tc>
                <a:tc>
                  <a:txBody>
                    <a:bodyPr/>
                    <a:lstStyle/>
                    <a:p>
                      <a:pPr>
                        <a:defRPr sz="1000"/>
                      </a:pPr>
                      <a:r>
                        <a:rPr/>
                        <a:t>6,7%</a:t>
                      </a:r>
                    </a:p>
                  </a:txBody>
                  <a:tcPr>
                    <a:lnL w="0"/>
                    <a:lnR w="0"/>
                    <a:lnT w="0"/>
                    <a:lnB w="0"/>
                  </a:tcPr>
                </a:tc>
                <a:tc>
                  <a:txBody>
                    <a:bodyPr/>
                    <a:lstStyle/>
                    <a:p>
                      <a:pPr>
                        <a:defRPr sz="1000"/>
                      </a:pPr>
                      <a:r>
                        <a:rPr/>
                        <a:t>12,1%</a:t>
                      </a:r>
                    </a:p>
                  </a:txBody>
                  <a:tcPr>
                    <a:lnL w="0"/>
                    <a:lnR w="0"/>
                    <a:lnT w="0"/>
                    <a:lnB w="0"/>
                  </a:tcPr>
                </a:tc>
                <a:tc>
                  <a:txBody>
                    <a:bodyPr/>
                    <a:lstStyle/>
                    <a:p>
                      <a:pPr>
                        <a:defRPr sz="1000"/>
                      </a:pPr>
                      <a:r>
                        <a:rPr/>
                        <a:t>16,9%</a:t>
                      </a:r>
                    </a:p>
                  </a:txBody>
                  <a:tcPr>
                    <a:lnL w="0"/>
                    <a:lnR w="0"/>
                    <a:lnT w="0"/>
                    <a:lnB w="0"/>
                  </a:tcPr>
                </a:tc>
                <a:tc>
                  <a:txBody>
                    <a:bodyPr/>
                    <a:lstStyle/>
                    <a:p>
                      <a:pPr>
                        <a:defRPr sz="1000"/>
                      </a:pPr>
                      <a:r>
                        <a:rPr/>
                        <a:t>28,2%</a:t>
                      </a:r>
                    </a:p>
                  </a:txBody>
                  <a:tcPr>
                    <a:lnL w="0"/>
                    <a:lnR w="0"/>
                    <a:lnT w="0"/>
                    <a:lnB w="0"/>
                  </a:tcPr>
                </a:tc>
                <a:tc>
                  <a:txBody>
                    <a:bodyPr/>
                    <a:lstStyle/>
                    <a:p>
                      <a:pPr>
                        <a:defRPr sz="1000"/>
                      </a:pPr>
                      <a:r>
                        <a:rPr/>
                        <a:t>29,1%</a:t>
                      </a:r>
                    </a:p>
                  </a:txBody>
                  <a:tcPr>
                    <a:lnL w="0"/>
                    <a:lnR w="0"/>
                    <a:lnT w="0"/>
                    <a:lnB w="0"/>
                  </a:tcPr>
                </a:tc>
                <a:tc>
                  <a:txBody>
                    <a:bodyPr/>
                    <a:lstStyle/>
                    <a:p>
                      <a:pPr>
                        <a:defRPr sz="1000"/>
                      </a:pPr>
                      <a:r>
                        <a:rPr/>
                        <a:t>670</a:t>
                      </a:r>
                    </a:p>
                  </a:txBody>
                  <a:tcPr>
                    <a:lnL w="0"/>
                    <a:lnR w="0"/>
                    <a:lnT w="0"/>
                    <a:lnB w="0"/>
                  </a:tcPr>
                </a:tc>
              </a:tr>
              <a:tr h="0">
                <a:tc>
                  <a:txBody>
                    <a:bodyPr/>
                    <a:lstStyle/>
                    <a:p>
                      <a:pPr>
                        <a:defRPr sz="1000"/>
                      </a:pPr>
                      <a:r>
                        <a:rPr b="1"/>
                        <a:t>Stord</a:t>
                      </a:r>
                    </a:p>
                  </a:txBody>
                  <a:tcPr>
                    <a:lnL w="0"/>
                    <a:lnR w="0"/>
                    <a:lnT w="0"/>
                    <a:lnB w="0"/>
                  </a:tcPr>
                </a:tc>
                <a:tc>
                  <a:txBody>
                    <a:bodyPr/>
                    <a:lstStyle/>
                    <a:p>
                      <a:pPr>
                        <a:defRPr sz="1000"/>
                      </a:pPr>
                      <a:r>
                        <a:rPr/>
                        <a:t>12,2%</a:t>
                      </a:r>
                    </a:p>
                  </a:txBody>
                  <a:tcPr>
                    <a:lnL w="0"/>
                    <a:lnR w="0"/>
                    <a:lnT w="0"/>
                    <a:lnB w="0"/>
                  </a:tcPr>
                </a:tc>
                <a:tc>
                  <a:txBody>
                    <a:bodyPr/>
                    <a:lstStyle/>
                    <a:p>
                      <a:pPr>
                        <a:defRPr sz="1000"/>
                      </a:pPr>
                      <a:r>
                        <a:rPr/>
                        <a:t>7,3%</a:t>
                      </a:r>
                    </a:p>
                  </a:txBody>
                  <a:tcPr>
                    <a:lnL w="0"/>
                    <a:lnR w="0"/>
                    <a:lnT w="0"/>
                    <a:lnB w="0"/>
                  </a:tcPr>
                </a:tc>
                <a:tc>
                  <a:txBody>
                    <a:bodyPr/>
                    <a:lstStyle/>
                    <a:p>
                      <a:pPr>
                        <a:defRPr sz="1000"/>
                      </a:pPr>
                      <a:r>
                        <a:rPr/>
                        <a:t>17,1%</a:t>
                      </a:r>
                    </a:p>
                  </a:txBody>
                  <a:tcPr>
                    <a:lnL w="0"/>
                    <a:lnR w="0"/>
                    <a:lnT w="0"/>
                    <a:lnB w="0"/>
                  </a:tcPr>
                </a:tc>
                <a:tc>
                  <a:txBody>
                    <a:bodyPr/>
                    <a:lstStyle/>
                    <a:p>
                      <a:pPr>
                        <a:defRPr sz="1000"/>
                      </a:pPr>
                      <a:r>
                        <a:rPr/>
                        <a:t>31,7%</a:t>
                      </a:r>
                    </a:p>
                  </a:txBody>
                  <a:tcPr>
                    <a:lnL w="0"/>
                    <a:lnR w="0"/>
                    <a:lnT w="0"/>
                    <a:lnB w="0"/>
                  </a:tcPr>
                </a:tc>
                <a:tc>
                  <a:txBody>
                    <a:bodyPr/>
                    <a:lstStyle/>
                    <a:p>
                      <a:pPr>
                        <a:defRPr sz="1000"/>
                      </a:pPr>
                      <a:r>
                        <a:rPr/>
                        <a:t>17,1%</a:t>
                      </a:r>
                    </a:p>
                  </a:txBody>
                  <a:tcPr>
                    <a:lnL w="0"/>
                    <a:lnR w="0"/>
                    <a:lnT w="0"/>
                    <a:lnB w="0"/>
                  </a:tcPr>
                </a:tc>
                <a:tc>
                  <a:txBody>
                    <a:bodyPr/>
                    <a:lstStyle/>
                    <a:p>
                      <a:pPr>
                        <a:defRPr sz="1000"/>
                      </a:pPr>
                      <a:r>
                        <a:rPr/>
                        <a:t>14,6%</a:t>
                      </a:r>
                    </a:p>
                  </a:txBody>
                  <a:tcPr>
                    <a:lnL w="0"/>
                    <a:lnR w="0"/>
                    <a:lnT w="0"/>
                    <a:lnB w="0"/>
                  </a:tcPr>
                </a:tc>
                <a:tc>
                  <a:txBody>
                    <a:bodyPr/>
                    <a:lstStyle/>
                    <a:p>
                      <a:pPr>
                        <a:defRPr sz="1000"/>
                      </a:pPr>
                      <a:r>
                        <a:rPr/>
                        <a:t>41</a:t>
                      </a:r>
                    </a:p>
                  </a:txBody>
                  <a:tcPr>
                    <a:lnL w="0"/>
                    <a:lnR w="0"/>
                    <a:lnT w="0"/>
                    <a:lnB w="0"/>
                  </a:tcPr>
                </a:tc>
              </a:tr>
            </a:tbl>
          </a:graphicData>
        </a:graphic>
      </p:graphicFrame>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lstStyle/>
          <a:p>
            <a:r>
              <a:rPr lang="en-US"/>
              <a:t>18. Har oljeprisen direkte betydning for din bedrift?</a:t>
            </a:r>
          </a:p>
        </p:txBody>
      </p:sp>
      <p:sp>
        <p:nvSpPr>
          <p:cNvPr id="4" name="Pre"/>
          <p:cNvSpPr>
            <a:spLocks noGrp="1"/>
          </p:cNvSpPr>
          <p:nvPr>
            <p:ph sz="quarter" idx="14"/>
          </p:nvPr>
        </p:nvSpPr>
        <p:spPr/>
        <p:txBody>
          <a:bodyPr/>
          <a:lstStyle/>
          <a:p>
            <a:r>
              <a:rPr lang="en-US"/>
              <a:t>Konsekvenser av endringen i oljeprisen</a:t>
            </a:r>
          </a:p>
        </p:txBody>
      </p:sp>
      <p:sp>
        <p:nvSpPr>
          <p:cNvPr id="6" name="RepTitle"/>
          <p:cNvSpPr>
            <a:spLocks noGrp="1"/>
          </p:cNvSpPr>
          <p:nvPr>
            <p:ph sz="quarter" idx="16" hasCustomPrompt="1"/>
          </p:nvPr>
        </p:nvSpPr>
        <p:spPr/>
        <p:txBody>
          <a:bodyPr/>
          <a:lstStyle/>
          <a:p>
            <a:r>
              <a:rPr lang="en-US"/>
              <a:t>Undersøkelse Vestlandet 2015(3)</a:t>
            </a:r>
          </a:p>
        </p:txBody>
      </p:sp>
      <p:sp>
        <p:nvSpPr>
          <p:cNvPr id="7" name="MetaFoot"/>
          <p:cNvSpPr>
            <a:spLocks noGrp="1"/>
          </p:cNvSpPr>
          <p:nvPr>
            <p:ph sz="quarter" idx="17"/>
          </p:nvPr>
        </p:nvSpPr>
        <p:spPr/>
        <p:txBody>
          <a:bodyPr/>
          <a:lstStyle/>
          <a:p>
            <a:endParaRPr lang="en-US"/>
          </a:p>
        </p:txBody>
      </p:sp>
      <p:graphicFrame>
        <p:nvGraphicFramePr>
          <p:cNvPr id="8" name="ChartObject"/>
          <p:cNvGraphicFramePr>
            <a:graphicFrameLocks noGrp="1"/>
          </p:cNvGraphicFramePr>
          <p:nvPr>
            <p:ph sz="quarter" idx="15"/>
            <p:extLst>
              <p:ext uri="{D42A27DB-BD31-4B8C-83A1-F6EECF244321}">
                <p14:modId xmlns:p14="http://schemas.microsoft.com/office/powerpoint/2010/main" val="1611480441"/>
              </p:ext>
            </p:extLst>
          </p:nvPr>
        </p:nvGraphicFramePr>
        <p:xfrm>
          <a:off x="0" y="1556792"/>
          <a:ext cx="8674919" cy="5301208"/>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lstStyle/>
          <a:p>
            <a:r>
              <a:rPr lang="en-US"/>
              <a:t>18. Har oljeprisen direkte betydning for din bedrift?</a:t>
            </a:r>
          </a:p>
        </p:txBody>
      </p:sp>
      <p:sp>
        <p:nvSpPr>
          <p:cNvPr id="5" name="RepTitle"/>
          <p:cNvSpPr>
            <a:spLocks noGrp="1"/>
          </p:cNvSpPr>
          <p:nvPr>
            <p:ph sz="quarter" idx="14" hasCustomPrompt="1"/>
          </p:nvPr>
        </p:nvSpPr>
        <p:spPr/>
        <p:txBody>
          <a:bodyPr/>
          <a:lstStyle/>
          <a:p>
            <a:r>
              <a:rPr lang="en-US"/>
              <a:t>Undersøkelse Vestlandet 2015(3)</a:t>
            </a:r>
          </a:p>
        </p:txBody>
      </p:sp>
      <p:sp>
        <p:nvSpPr>
          <p:cNvPr id="6" name="MetaFoot"/>
          <p:cNvSpPr>
            <a:spLocks noGrp="1"/>
          </p:cNvSpPr>
          <p:nvPr>
            <p:ph sz="quarter" idx="15"/>
          </p:nvPr>
        </p:nvSpPr>
        <p:spPr/>
        <p:txBody>
          <a:bodyPr/>
          <a:lstStyle/>
          <a:p>
            <a:endParaRPr lang="en-US"/>
          </a:p>
        </p:txBody>
      </p:sp>
      <p:graphicFrame>
        <p:nvGraphicFramePr>
          <p:cNvPr id="7" name="New Table"/>
          <p:cNvGraphicFramePr>
            <a:graphicFrameLocks noGrp="1"/>
          </p:cNvGraphicFramePr>
          <p:nvPr>
            <p:ph sz="quarter" idx="10"/>
          </p:nvPr>
        </p:nvGraphicFramePr>
        <p:xfrm>
          <a:off x="468313" y="908050"/>
          <a:ext cx="8207376" cy="1615440"/>
        </p:xfrm>
        <a:graphic>
          <a:graphicData uri="http://schemas.openxmlformats.org/drawingml/2006/table">
            <a:tbl>
              <a:tblPr bandRow="1">
                <a:tableStyleId>{5C22544A-7EE6-4342-B048-85BDC9FD1C3A}</a:tableStyleId>
              </a:tblPr>
              <a:tblGrid>
                <a:gridCol w="2051844"/>
                <a:gridCol w="2051844"/>
                <a:gridCol w="2051844"/>
                <a:gridCol w="2051844"/>
              </a:tblGrid>
              <a:tr h="0">
                <a:tc>
                  <a:txBody>
                    <a:bodyPr/>
                    <a:lstStyle/>
                    <a:p>
                      <a:pPr>
                        <a:defRPr sz="1000"/>
                      </a:pPr>
                      <a:endParaRPr/>
                    </a:p>
                  </a:txBody>
                  <a:tcPr>
                    <a:lnL w="0"/>
                    <a:lnR w="0"/>
                    <a:lnT w="0"/>
                    <a:lnB w="12700">
                      <a:solidFill>
                        <a:srgbClr val="B4B4B4"/>
                      </a:solidFill>
                    </a:lnB>
                    <a:solidFill>
                      <a:prstClr val="black">
                        <a:lumOff val="100000"/>
                        <a:lumOff val="100000"/>
                      </a:prstClr>
                    </a:solidFill>
                  </a:tcPr>
                </a:tc>
                <a:tc>
                  <a:txBody>
                    <a:bodyPr/>
                    <a:lstStyle/>
                    <a:p>
                      <a:pPr>
                        <a:defRPr sz="1000"/>
                      </a:pPr>
                      <a:r>
                        <a:rPr b="1"/>
                        <a:t>Ja</a:t>
                      </a:r>
                    </a:p>
                  </a:txBody>
                  <a:tcPr>
                    <a:lnL w="0"/>
                    <a:lnR w="0"/>
                    <a:lnT w="0"/>
                    <a:lnB w="12700">
                      <a:solidFill>
                        <a:srgbClr val="B4B4B4"/>
                      </a:solidFill>
                    </a:lnB>
                    <a:solidFill>
                      <a:prstClr val="black">
                        <a:lumOff val="100000"/>
                        <a:lumOff val="100000"/>
                      </a:prstClr>
                    </a:solidFill>
                  </a:tcPr>
                </a:tc>
                <a:tc>
                  <a:txBody>
                    <a:bodyPr/>
                    <a:lstStyle/>
                    <a:p>
                      <a:pPr>
                        <a:defRPr sz="1000"/>
                      </a:pPr>
                      <a:r>
                        <a:rPr b="1"/>
                        <a:t>Nei</a:t>
                      </a:r>
                    </a:p>
                  </a:txBody>
                  <a:tcPr>
                    <a:lnL w="0"/>
                    <a:lnR w="0"/>
                    <a:lnT w="0"/>
                    <a:lnB w="12700">
                      <a:solidFill>
                        <a:srgbClr val="B4B4B4"/>
                      </a:solidFill>
                    </a:lnB>
                    <a:solidFill>
                      <a:prstClr val="black">
                        <a:lumOff val="100000"/>
                        <a:lumOff val="100000"/>
                      </a:prstClr>
                    </a:solidFill>
                  </a:tcPr>
                </a:tc>
                <a:tc>
                  <a:txBody>
                    <a:bodyPr/>
                    <a:lstStyle/>
                    <a:p>
                      <a:pPr>
                        <a:defRPr sz="1000"/>
                      </a:pPr>
                      <a:r>
                        <a:rPr b="1"/>
                        <a:t>N</a:t>
                      </a:r>
                    </a:p>
                  </a:txBody>
                  <a:tcPr>
                    <a:lnL w="0"/>
                    <a:lnR w="0"/>
                    <a:lnT w="0"/>
                    <a:lnB w="12700">
                      <a:solidFill>
                        <a:srgbClr val="B4B4B4"/>
                      </a:solidFill>
                    </a:lnB>
                    <a:solidFill>
                      <a:prstClr val="black">
                        <a:lumOff val="100000"/>
                        <a:lumOff val="100000"/>
                      </a:prstClr>
                    </a:solidFill>
                  </a:tcPr>
                </a:tc>
              </a:tr>
              <a:tr h="0">
                <a:tc>
                  <a:txBody>
                    <a:bodyPr/>
                    <a:lstStyle/>
                    <a:p>
                      <a:pPr>
                        <a:defRPr sz="1000"/>
                      </a:pPr>
                      <a:r>
                        <a:rPr b="1"/>
                        <a:t>Har oljeprisen direkte betydning for din bedrift?</a:t>
                      </a:r>
                    </a:p>
                  </a:txBody>
                  <a:tcPr>
                    <a:lnL w="0"/>
                    <a:lnR w="0"/>
                    <a:lnT w="12700">
                      <a:solidFill>
                        <a:srgbClr val="B4B4B4"/>
                      </a:solidFill>
                    </a:lnT>
                    <a:lnB w="0"/>
                  </a:tcPr>
                </a:tc>
                <a:tc>
                  <a:txBody>
                    <a:bodyPr/>
                    <a:lstStyle/>
                    <a:p>
                      <a:pPr>
                        <a:defRPr sz="1000"/>
                      </a:pPr>
                      <a:r>
                        <a:rPr/>
                        <a:t>52,0%</a:t>
                      </a:r>
                    </a:p>
                  </a:txBody>
                  <a:tcPr>
                    <a:lnL w="0"/>
                    <a:lnR w="0"/>
                    <a:lnT w="12700">
                      <a:solidFill>
                        <a:srgbClr val="B4B4B4"/>
                      </a:solidFill>
                    </a:lnT>
                    <a:lnB w="0"/>
                  </a:tcPr>
                </a:tc>
                <a:tc>
                  <a:txBody>
                    <a:bodyPr/>
                    <a:lstStyle/>
                    <a:p>
                      <a:pPr>
                        <a:defRPr sz="1000"/>
                      </a:pPr>
                      <a:r>
                        <a:rPr/>
                        <a:t>48,0%</a:t>
                      </a:r>
                    </a:p>
                  </a:txBody>
                  <a:tcPr>
                    <a:lnL w="0"/>
                    <a:lnR w="0"/>
                    <a:lnT w="12700">
                      <a:solidFill>
                        <a:srgbClr val="B4B4B4"/>
                      </a:solidFill>
                    </a:lnT>
                    <a:lnB w="0"/>
                  </a:tcPr>
                </a:tc>
                <a:tc>
                  <a:txBody>
                    <a:bodyPr/>
                    <a:lstStyle/>
                    <a:p>
                      <a:pPr>
                        <a:defRPr sz="1000"/>
                      </a:pPr>
                      <a:r>
                        <a:rPr/>
                        <a:t>1482</a:t>
                      </a:r>
                    </a:p>
                  </a:txBody>
                  <a:tcPr>
                    <a:lnL w="0"/>
                    <a:lnR w="0"/>
                    <a:lnT w="12700">
                      <a:solidFill>
                        <a:srgbClr val="B4B4B4"/>
                      </a:solidFill>
                    </a:lnT>
                    <a:lnB w="0"/>
                  </a:tcPr>
                </a:tc>
              </a:tr>
              <a:tr h="0">
                <a:tc>
                  <a:txBody>
                    <a:bodyPr/>
                    <a:lstStyle/>
                    <a:p>
                      <a:pPr>
                        <a:defRPr sz="1000"/>
                      </a:pPr>
                      <a:r>
                        <a:rPr b="1"/>
                        <a:t>Bergen </a:t>
                      </a:r>
                    </a:p>
                  </a:txBody>
                  <a:tcPr>
                    <a:lnL w="0"/>
                    <a:lnR w="0"/>
                    <a:lnT w="0"/>
                    <a:lnB w="0"/>
                  </a:tcPr>
                </a:tc>
                <a:tc>
                  <a:txBody>
                    <a:bodyPr/>
                    <a:lstStyle/>
                    <a:p>
                      <a:pPr>
                        <a:defRPr sz="1000"/>
                      </a:pPr>
                      <a:r>
                        <a:rPr/>
                        <a:t>45,6%</a:t>
                      </a:r>
                    </a:p>
                  </a:txBody>
                  <a:tcPr>
                    <a:lnL w="0"/>
                    <a:lnR w="0"/>
                    <a:lnT w="0"/>
                    <a:lnB w="0"/>
                  </a:tcPr>
                </a:tc>
                <a:tc>
                  <a:txBody>
                    <a:bodyPr/>
                    <a:lstStyle/>
                    <a:p>
                      <a:pPr>
                        <a:defRPr sz="1000"/>
                      </a:pPr>
                      <a:r>
                        <a:rPr/>
                        <a:t>54,4%</a:t>
                      </a:r>
                    </a:p>
                  </a:txBody>
                  <a:tcPr>
                    <a:lnL w="0"/>
                    <a:lnR w="0"/>
                    <a:lnT w="0"/>
                    <a:lnB w="0"/>
                  </a:tcPr>
                </a:tc>
                <a:tc>
                  <a:txBody>
                    <a:bodyPr/>
                    <a:lstStyle/>
                    <a:p>
                      <a:pPr>
                        <a:defRPr sz="1000"/>
                      </a:pPr>
                      <a:r>
                        <a:rPr/>
                        <a:t>563</a:t>
                      </a:r>
                    </a:p>
                  </a:txBody>
                  <a:tcPr>
                    <a:lnL w="0"/>
                    <a:lnR w="0"/>
                    <a:lnT w="0"/>
                    <a:lnB w="0"/>
                  </a:tcPr>
                </a:tc>
              </a:tr>
              <a:tr h="0">
                <a:tc>
                  <a:txBody>
                    <a:bodyPr/>
                    <a:lstStyle/>
                    <a:p>
                      <a:pPr>
                        <a:defRPr sz="1000"/>
                      </a:pPr>
                      <a:r>
                        <a:rPr b="1"/>
                        <a:t>Haugesund</a:t>
                      </a:r>
                    </a:p>
                  </a:txBody>
                  <a:tcPr>
                    <a:lnL w="0"/>
                    <a:lnR w="0"/>
                    <a:lnT w="0"/>
                    <a:lnB w="0"/>
                  </a:tcPr>
                </a:tc>
                <a:tc>
                  <a:txBody>
                    <a:bodyPr/>
                    <a:lstStyle/>
                    <a:p>
                      <a:pPr>
                        <a:defRPr sz="1000"/>
                      </a:pPr>
                      <a:r>
                        <a:rPr/>
                        <a:t>43,8%</a:t>
                      </a:r>
                    </a:p>
                  </a:txBody>
                  <a:tcPr>
                    <a:lnL w="0"/>
                    <a:lnR w="0"/>
                    <a:lnT w="0"/>
                    <a:lnB w="0"/>
                  </a:tcPr>
                </a:tc>
                <a:tc>
                  <a:txBody>
                    <a:bodyPr/>
                    <a:lstStyle/>
                    <a:p>
                      <a:pPr>
                        <a:defRPr sz="1000"/>
                      </a:pPr>
                      <a:r>
                        <a:rPr/>
                        <a:t>56,3%</a:t>
                      </a:r>
                    </a:p>
                  </a:txBody>
                  <a:tcPr>
                    <a:lnL w="0"/>
                    <a:lnR w="0"/>
                    <a:lnT w="0"/>
                    <a:lnB w="0"/>
                  </a:tcPr>
                </a:tc>
                <a:tc>
                  <a:txBody>
                    <a:bodyPr/>
                    <a:lstStyle/>
                    <a:p>
                      <a:pPr>
                        <a:defRPr sz="1000"/>
                      </a:pPr>
                      <a:r>
                        <a:rPr/>
                        <a:t>128</a:t>
                      </a:r>
                    </a:p>
                  </a:txBody>
                  <a:tcPr>
                    <a:lnL w="0"/>
                    <a:lnR w="0"/>
                    <a:lnT w="0"/>
                    <a:lnB w="0"/>
                  </a:tcPr>
                </a:tc>
              </a:tr>
              <a:tr h="0">
                <a:tc>
                  <a:txBody>
                    <a:bodyPr/>
                    <a:lstStyle/>
                    <a:p>
                      <a:pPr>
                        <a:defRPr sz="1000"/>
                      </a:pPr>
                      <a:r>
                        <a:rPr b="1"/>
                        <a:t>Stavanger</a:t>
                      </a:r>
                    </a:p>
                  </a:txBody>
                  <a:tcPr>
                    <a:lnL w="0"/>
                    <a:lnR w="0"/>
                    <a:lnT w="0"/>
                    <a:lnB w="0"/>
                  </a:tcPr>
                </a:tc>
                <a:tc>
                  <a:txBody>
                    <a:bodyPr/>
                    <a:lstStyle/>
                    <a:p>
                      <a:pPr>
                        <a:defRPr sz="1000"/>
                      </a:pPr>
                      <a:r>
                        <a:rPr/>
                        <a:t>60,2%</a:t>
                      </a:r>
                    </a:p>
                  </a:txBody>
                  <a:tcPr>
                    <a:lnL w="0"/>
                    <a:lnR w="0"/>
                    <a:lnT w="0"/>
                    <a:lnB w="0"/>
                  </a:tcPr>
                </a:tc>
                <a:tc>
                  <a:txBody>
                    <a:bodyPr/>
                    <a:lstStyle/>
                    <a:p>
                      <a:pPr>
                        <a:defRPr sz="1000"/>
                      </a:pPr>
                      <a:r>
                        <a:rPr/>
                        <a:t>39,8%</a:t>
                      </a:r>
                    </a:p>
                  </a:txBody>
                  <a:tcPr>
                    <a:lnL w="0"/>
                    <a:lnR w="0"/>
                    <a:lnT w="0"/>
                    <a:lnB w="0"/>
                  </a:tcPr>
                </a:tc>
                <a:tc>
                  <a:txBody>
                    <a:bodyPr/>
                    <a:lstStyle/>
                    <a:p>
                      <a:pPr>
                        <a:defRPr sz="1000"/>
                      </a:pPr>
                      <a:r>
                        <a:rPr/>
                        <a:t>660</a:t>
                      </a:r>
                    </a:p>
                  </a:txBody>
                  <a:tcPr>
                    <a:lnL w="0"/>
                    <a:lnR w="0"/>
                    <a:lnT w="0"/>
                    <a:lnB w="0"/>
                  </a:tcPr>
                </a:tc>
              </a:tr>
              <a:tr h="0">
                <a:tc>
                  <a:txBody>
                    <a:bodyPr/>
                    <a:lstStyle/>
                    <a:p>
                      <a:pPr>
                        <a:defRPr sz="1000"/>
                      </a:pPr>
                      <a:r>
                        <a:rPr b="1"/>
                        <a:t>Stord</a:t>
                      </a:r>
                    </a:p>
                  </a:txBody>
                  <a:tcPr>
                    <a:lnL w="0"/>
                    <a:lnR w="0"/>
                    <a:lnT w="0"/>
                    <a:lnB w="0"/>
                  </a:tcPr>
                </a:tc>
                <a:tc>
                  <a:txBody>
                    <a:bodyPr/>
                    <a:lstStyle/>
                    <a:p>
                      <a:pPr>
                        <a:defRPr sz="1000"/>
                      </a:pPr>
                      <a:r>
                        <a:rPr/>
                        <a:t>40,0%</a:t>
                      </a:r>
                    </a:p>
                  </a:txBody>
                  <a:tcPr>
                    <a:lnL w="0"/>
                    <a:lnR w="0"/>
                    <a:lnT w="0"/>
                    <a:lnB w="0"/>
                  </a:tcPr>
                </a:tc>
                <a:tc>
                  <a:txBody>
                    <a:bodyPr/>
                    <a:lstStyle/>
                    <a:p>
                      <a:pPr>
                        <a:defRPr sz="1000"/>
                      </a:pPr>
                      <a:r>
                        <a:rPr/>
                        <a:t>60,0%</a:t>
                      </a:r>
                    </a:p>
                  </a:txBody>
                  <a:tcPr>
                    <a:lnL w="0"/>
                    <a:lnR w="0"/>
                    <a:lnT w="0"/>
                    <a:lnB w="0"/>
                  </a:tcPr>
                </a:tc>
                <a:tc>
                  <a:txBody>
                    <a:bodyPr/>
                    <a:lstStyle/>
                    <a:p>
                      <a:pPr>
                        <a:defRPr sz="1000"/>
                      </a:pPr>
                      <a:r>
                        <a:rPr/>
                        <a:t>40</a:t>
                      </a:r>
                    </a:p>
                  </a:txBody>
                  <a:tcPr>
                    <a:lnL w="0"/>
                    <a:lnR w="0"/>
                    <a:lnT w="0"/>
                    <a:lnB w="0"/>
                  </a:tcPr>
                </a:tc>
              </a:tr>
            </a:tbl>
          </a:graphicData>
        </a:graphic>
      </p:graphicFrame>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lstStyle/>
          <a:p>
            <a:r>
              <a:rPr lang="en-US"/>
              <a:t>19. Vurder disse påstandene:</a:t>
            </a:r>
          </a:p>
        </p:txBody>
      </p:sp>
      <p:sp>
        <p:nvSpPr>
          <p:cNvPr id="5" name="RepTitle"/>
          <p:cNvSpPr>
            <a:spLocks noGrp="1"/>
          </p:cNvSpPr>
          <p:nvPr>
            <p:ph sz="quarter" idx="14" hasCustomPrompt="1"/>
          </p:nvPr>
        </p:nvSpPr>
        <p:spPr/>
        <p:txBody>
          <a:bodyPr/>
          <a:lstStyle/>
          <a:p>
            <a:r>
              <a:rPr lang="en-US"/>
              <a:t>Undersøkelse Vestlandet 2015(3)</a:t>
            </a:r>
          </a:p>
        </p:txBody>
      </p:sp>
      <p:graphicFrame>
        <p:nvGraphicFramePr>
          <p:cNvPr id="6" name="ChartObject"/>
          <p:cNvGraphicFramePr>
            <a:graphicFrameLocks noGrp="1"/>
          </p:cNvGraphicFramePr>
          <p:nvPr>
            <p:ph sz="quarter" idx="10"/>
            <p:extLst>
              <p:ext uri="{D42A27DB-BD31-4B8C-83A1-F6EECF244321}">
                <p14:modId xmlns:p14="http://schemas.microsoft.com/office/powerpoint/2010/main" val="1370546586"/>
              </p:ext>
            </p:extLst>
          </p:nvPr>
        </p:nvGraphicFramePr>
        <p:xfrm>
          <a:off x="1" y="908050"/>
          <a:ext cx="8675688" cy="594995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lstStyle/>
          <a:p>
            <a:r>
              <a:rPr lang="en-US"/>
              <a:t>19. Vurder disse påstandene:</a:t>
            </a:r>
          </a:p>
        </p:txBody>
      </p:sp>
      <p:sp>
        <p:nvSpPr>
          <p:cNvPr id="5" name="RepTitle"/>
          <p:cNvSpPr>
            <a:spLocks noGrp="1"/>
          </p:cNvSpPr>
          <p:nvPr>
            <p:ph sz="quarter" idx="14" hasCustomPrompt="1"/>
          </p:nvPr>
        </p:nvSpPr>
        <p:spPr/>
        <p:txBody>
          <a:bodyPr/>
          <a:lstStyle/>
          <a:p>
            <a:r>
              <a:rPr lang="en-US"/>
              <a:t>Undersøkelse Vestlandet 2015(3)</a:t>
            </a:r>
          </a:p>
        </p:txBody>
      </p:sp>
      <p:sp>
        <p:nvSpPr>
          <p:cNvPr id="6" name="MetaFoot"/>
          <p:cNvSpPr>
            <a:spLocks noGrp="1"/>
          </p:cNvSpPr>
          <p:nvPr>
            <p:ph sz="quarter" idx="15"/>
          </p:nvPr>
        </p:nvSpPr>
        <p:spPr/>
        <p:txBody>
          <a:bodyPr/>
          <a:lstStyle/>
          <a:p>
            <a:endParaRPr lang="en-US"/>
          </a:p>
        </p:txBody>
      </p:sp>
      <p:graphicFrame>
        <p:nvGraphicFramePr>
          <p:cNvPr id="7" name="New Table"/>
          <p:cNvGraphicFramePr>
            <a:graphicFrameLocks noGrp="1"/>
          </p:cNvGraphicFramePr>
          <p:nvPr>
            <p:ph sz="quarter" idx="10"/>
          </p:nvPr>
        </p:nvGraphicFramePr>
        <p:xfrm>
          <a:off x="468313" y="908050"/>
          <a:ext cx="8207374" cy="5212080"/>
        </p:xfrm>
        <a:graphic>
          <a:graphicData uri="http://schemas.openxmlformats.org/drawingml/2006/table">
            <a:tbl>
              <a:tblPr bandRow="1">
                <a:tableStyleId>{5C22544A-7EE6-4342-B048-85BDC9FD1C3A}</a:tableStyleId>
              </a:tblPr>
              <a:tblGrid>
                <a:gridCol w="1172482"/>
                <a:gridCol w="1172482"/>
                <a:gridCol w="1172482"/>
                <a:gridCol w="1172482"/>
                <a:gridCol w="1172482"/>
                <a:gridCol w="1172482"/>
                <a:gridCol w="1172482"/>
              </a:tblGrid>
              <a:tr h="0">
                <a:tc>
                  <a:txBody>
                    <a:bodyPr/>
                    <a:lstStyle/>
                    <a:p>
                      <a:pPr>
                        <a:defRPr sz="1000"/>
                      </a:pPr>
                      <a:endParaRPr/>
                    </a:p>
                  </a:txBody>
                  <a:tcPr>
                    <a:lnL w="0"/>
                    <a:lnR w="0"/>
                    <a:lnT w="0"/>
                    <a:lnB w="12700">
                      <a:solidFill>
                        <a:srgbClr val="B4B4B4"/>
                      </a:solidFill>
                    </a:lnB>
                    <a:solidFill>
                      <a:prstClr val="black">
                        <a:lumOff val="100000"/>
                        <a:lumOff val="100000"/>
                      </a:prstClr>
                    </a:solidFill>
                  </a:tcPr>
                </a:tc>
                <a:tc>
                  <a:txBody>
                    <a:bodyPr/>
                    <a:lstStyle/>
                    <a:p>
                      <a:pPr>
                        <a:defRPr sz="1000"/>
                      </a:pPr>
                      <a:r>
                        <a:rPr b="1"/>
                        <a:t>Helt enig</a:t>
                      </a:r>
                    </a:p>
                  </a:txBody>
                  <a:tcPr>
                    <a:lnL w="0"/>
                    <a:lnR w="0"/>
                    <a:lnT w="0"/>
                    <a:lnB w="12700">
                      <a:solidFill>
                        <a:srgbClr val="B4B4B4"/>
                      </a:solidFill>
                    </a:lnB>
                    <a:solidFill>
                      <a:prstClr val="black">
                        <a:lumOff val="100000"/>
                        <a:lumOff val="100000"/>
                      </a:prstClr>
                    </a:solidFill>
                  </a:tcPr>
                </a:tc>
                <a:tc>
                  <a:txBody>
                    <a:bodyPr/>
                    <a:lstStyle/>
                    <a:p>
                      <a:pPr>
                        <a:defRPr sz="1000"/>
                      </a:pPr>
                      <a:r>
                        <a:rPr b="1"/>
                        <a:t>Litt enig</a:t>
                      </a:r>
                    </a:p>
                  </a:txBody>
                  <a:tcPr>
                    <a:lnL w="0"/>
                    <a:lnR w="0"/>
                    <a:lnT w="0"/>
                    <a:lnB w="12700">
                      <a:solidFill>
                        <a:srgbClr val="B4B4B4"/>
                      </a:solidFill>
                    </a:lnB>
                    <a:solidFill>
                      <a:prstClr val="black">
                        <a:lumOff val="100000"/>
                        <a:lumOff val="100000"/>
                      </a:prstClr>
                    </a:solidFill>
                  </a:tcPr>
                </a:tc>
                <a:tc>
                  <a:txBody>
                    <a:bodyPr/>
                    <a:lstStyle/>
                    <a:p>
                      <a:pPr>
                        <a:defRPr sz="1000"/>
                      </a:pPr>
                      <a:r>
                        <a:rPr b="1"/>
                        <a:t>Nøytral</a:t>
                      </a:r>
                    </a:p>
                  </a:txBody>
                  <a:tcPr>
                    <a:lnL w="0"/>
                    <a:lnR w="0"/>
                    <a:lnT w="0"/>
                    <a:lnB w="12700">
                      <a:solidFill>
                        <a:srgbClr val="B4B4B4"/>
                      </a:solidFill>
                    </a:lnB>
                    <a:solidFill>
                      <a:prstClr val="black">
                        <a:lumOff val="100000"/>
                        <a:lumOff val="100000"/>
                      </a:prstClr>
                    </a:solidFill>
                  </a:tcPr>
                </a:tc>
                <a:tc>
                  <a:txBody>
                    <a:bodyPr/>
                    <a:lstStyle/>
                    <a:p>
                      <a:pPr>
                        <a:defRPr sz="1000"/>
                      </a:pPr>
                      <a:r>
                        <a:rPr b="1"/>
                        <a:t>Litt uenig</a:t>
                      </a:r>
                    </a:p>
                  </a:txBody>
                  <a:tcPr>
                    <a:lnL w="0"/>
                    <a:lnR w="0"/>
                    <a:lnT w="0"/>
                    <a:lnB w="12700">
                      <a:solidFill>
                        <a:srgbClr val="B4B4B4"/>
                      </a:solidFill>
                    </a:lnB>
                    <a:solidFill>
                      <a:prstClr val="black">
                        <a:lumOff val="100000"/>
                        <a:lumOff val="100000"/>
                      </a:prstClr>
                    </a:solidFill>
                  </a:tcPr>
                </a:tc>
                <a:tc>
                  <a:txBody>
                    <a:bodyPr/>
                    <a:lstStyle/>
                    <a:p>
                      <a:pPr>
                        <a:defRPr sz="1000"/>
                      </a:pPr>
                      <a:r>
                        <a:rPr b="1"/>
                        <a:t>Helt uenig</a:t>
                      </a:r>
                    </a:p>
                  </a:txBody>
                  <a:tcPr>
                    <a:lnL w="0"/>
                    <a:lnR w="0"/>
                    <a:lnT w="0"/>
                    <a:lnB w="12700">
                      <a:solidFill>
                        <a:srgbClr val="B4B4B4"/>
                      </a:solidFill>
                    </a:lnB>
                    <a:solidFill>
                      <a:prstClr val="black">
                        <a:lumOff val="100000"/>
                        <a:lumOff val="100000"/>
                      </a:prstClr>
                    </a:solidFill>
                  </a:tcPr>
                </a:tc>
                <a:tc>
                  <a:txBody>
                    <a:bodyPr/>
                    <a:lstStyle/>
                    <a:p>
                      <a:pPr>
                        <a:defRPr sz="1000"/>
                      </a:pPr>
                      <a:r>
                        <a:rPr b="1"/>
                        <a:t>N</a:t>
                      </a:r>
                    </a:p>
                  </a:txBody>
                  <a:tcPr>
                    <a:lnL w="0"/>
                    <a:lnR w="0"/>
                    <a:lnT w="0"/>
                    <a:lnB w="12700">
                      <a:solidFill>
                        <a:srgbClr val="B4B4B4"/>
                      </a:solidFill>
                    </a:lnB>
                    <a:solidFill>
                      <a:prstClr val="black">
                        <a:lumOff val="100000"/>
                        <a:lumOff val="100000"/>
                      </a:prstClr>
                    </a:solidFill>
                  </a:tcPr>
                </a:tc>
              </a:tr>
              <a:tr h="0">
                <a:tc>
                  <a:txBody>
                    <a:bodyPr/>
                    <a:lstStyle/>
                    <a:p>
                      <a:pPr>
                        <a:defRPr sz="1000"/>
                      </a:pPr>
                      <a:r>
                        <a:rPr b="1"/>
                        <a:t>Fallet i oljeprisen vil føre til en omstilling.</a:t>
                      </a:r>
                    </a:p>
                  </a:txBody>
                  <a:tcPr>
                    <a:lnL w="0"/>
                    <a:lnR w="0"/>
                    <a:lnT w="12700">
                      <a:solidFill>
                        <a:srgbClr val="B4B4B4"/>
                      </a:solidFill>
                    </a:lnT>
                    <a:lnB w="0"/>
                  </a:tcPr>
                </a:tc>
                <a:tc>
                  <a:txBody>
                    <a:bodyPr/>
                    <a:lstStyle/>
                    <a:p>
                      <a:pPr>
                        <a:defRPr sz="1000"/>
                      </a:pPr>
                      <a:r>
                        <a:rPr/>
                        <a:t>47,1%</a:t>
                      </a:r>
                    </a:p>
                  </a:txBody>
                  <a:tcPr>
                    <a:lnL w="0"/>
                    <a:lnR w="0"/>
                    <a:lnT w="12700">
                      <a:solidFill>
                        <a:srgbClr val="B4B4B4"/>
                      </a:solidFill>
                    </a:lnT>
                    <a:lnB w="0"/>
                  </a:tcPr>
                </a:tc>
                <a:tc>
                  <a:txBody>
                    <a:bodyPr/>
                    <a:lstStyle/>
                    <a:p>
                      <a:pPr>
                        <a:defRPr sz="1000"/>
                      </a:pPr>
                      <a:r>
                        <a:rPr/>
                        <a:t>34,1%</a:t>
                      </a:r>
                    </a:p>
                  </a:txBody>
                  <a:tcPr>
                    <a:lnL w="0"/>
                    <a:lnR w="0"/>
                    <a:lnT w="12700">
                      <a:solidFill>
                        <a:srgbClr val="B4B4B4"/>
                      </a:solidFill>
                    </a:lnT>
                    <a:lnB w="0"/>
                  </a:tcPr>
                </a:tc>
                <a:tc>
                  <a:txBody>
                    <a:bodyPr/>
                    <a:lstStyle/>
                    <a:p>
                      <a:pPr>
                        <a:defRPr sz="1000"/>
                      </a:pPr>
                      <a:r>
                        <a:rPr/>
                        <a:t>13,8%</a:t>
                      </a:r>
                    </a:p>
                  </a:txBody>
                  <a:tcPr>
                    <a:lnL w="0"/>
                    <a:lnR w="0"/>
                    <a:lnT w="12700">
                      <a:solidFill>
                        <a:srgbClr val="B4B4B4"/>
                      </a:solidFill>
                    </a:lnT>
                    <a:lnB w="0"/>
                  </a:tcPr>
                </a:tc>
                <a:tc>
                  <a:txBody>
                    <a:bodyPr/>
                    <a:lstStyle/>
                    <a:p>
                      <a:pPr>
                        <a:defRPr sz="1000"/>
                      </a:pPr>
                      <a:r>
                        <a:rPr/>
                        <a:t>2,6%</a:t>
                      </a:r>
                    </a:p>
                  </a:txBody>
                  <a:tcPr>
                    <a:lnL w="0"/>
                    <a:lnR w="0"/>
                    <a:lnT w="12700">
                      <a:solidFill>
                        <a:srgbClr val="B4B4B4"/>
                      </a:solidFill>
                    </a:lnT>
                    <a:lnB w="0"/>
                  </a:tcPr>
                </a:tc>
                <a:tc>
                  <a:txBody>
                    <a:bodyPr/>
                    <a:lstStyle/>
                    <a:p>
                      <a:pPr>
                        <a:defRPr sz="1000"/>
                      </a:pPr>
                      <a:r>
                        <a:rPr/>
                        <a:t>2,4%</a:t>
                      </a:r>
                    </a:p>
                  </a:txBody>
                  <a:tcPr>
                    <a:lnL w="0"/>
                    <a:lnR w="0"/>
                    <a:lnT w="12700">
                      <a:solidFill>
                        <a:srgbClr val="B4B4B4"/>
                      </a:solidFill>
                    </a:lnT>
                    <a:lnB w="0"/>
                  </a:tcPr>
                </a:tc>
                <a:tc>
                  <a:txBody>
                    <a:bodyPr/>
                    <a:lstStyle/>
                    <a:p>
                      <a:pPr>
                        <a:defRPr sz="1000"/>
                      </a:pPr>
                      <a:r>
                        <a:rPr/>
                        <a:t>1529</a:t>
                      </a:r>
                    </a:p>
                  </a:txBody>
                  <a:tcPr>
                    <a:lnL w="0"/>
                    <a:lnR w="0"/>
                    <a:lnT w="12700">
                      <a:solidFill>
                        <a:srgbClr val="B4B4B4"/>
                      </a:solidFill>
                    </a:lnT>
                    <a:lnB w="0"/>
                  </a:tcPr>
                </a:tc>
              </a:tr>
              <a:tr h="0">
                <a:tc>
                  <a:txBody>
                    <a:bodyPr/>
                    <a:lstStyle/>
                    <a:p>
                      <a:pPr>
                        <a:defRPr sz="1000"/>
                      </a:pPr>
                      <a:r>
                        <a:rPr b="1"/>
                        <a:t>Fallet i oljeprisen er en naturlig justering ned fra et høyt nivå.</a:t>
                      </a:r>
                    </a:p>
                  </a:txBody>
                  <a:tcPr>
                    <a:lnL w="0"/>
                    <a:lnR w="0"/>
                    <a:lnT w="0"/>
                    <a:lnB w="0"/>
                  </a:tcPr>
                </a:tc>
                <a:tc>
                  <a:txBody>
                    <a:bodyPr/>
                    <a:lstStyle/>
                    <a:p>
                      <a:pPr>
                        <a:defRPr sz="1000"/>
                      </a:pPr>
                      <a:r>
                        <a:rPr/>
                        <a:t>23,7%</a:t>
                      </a:r>
                    </a:p>
                  </a:txBody>
                  <a:tcPr>
                    <a:lnL w="0"/>
                    <a:lnR w="0"/>
                    <a:lnT w="0"/>
                    <a:lnB w="0"/>
                  </a:tcPr>
                </a:tc>
                <a:tc>
                  <a:txBody>
                    <a:bodyPr/>
                    <a:lstStyle/>
                    <a:p>
                      <a:pPr>
                        <a:defRPr sz="1000"/>
                      </a:pPr>
                      <a:r>
                        <a:rPr/>
                        <a:t>45,9%</a:t>
                      </a:r>
                    </a:p>
                  </a:txBody>
                  <a:tcPr>
                    <a:lnL w="0"/>
                    <a:lnR w="0"/>
                    <a:lnT w="0"/>
                    <a:lnB w="0"/>
                  </a:tcPr>
                </a:tc>
                <a:tc>
                  <a:txBody>
                    <a:bodyPr/>
                    <a:lstStyle/>
                    <a:p>
                      <a:pPr>
                        <a:defRPr sz="1000"/>
                      </a:pPr>
                      <a:r>
                        <a:rPr/>
                        <a:t>21,7%</a:t>
                      </a:r>
                    </a:p>
                  </a:txBody>
                  <a:tcPr>
                    <a:lnL w="0"/>
                    <a:lnR w="0"/>
                    <a:lnT w="0"/>
                    <a:lnB w="0"/>
                  </a:tcPr>
                </a:tc>
                <a:tc>
                  <a:txBody>
                    <a:bodyPr/>
                    <a:lstStyle/>
                    <a:p>
                      <a:pPr>
                        <a:defRPr sz="1000"/>
                      </a:pPr>
                      <a:r>
                        <a:rPr/>
                        <a:t>7,3%</a:t>
                      </a:r>
                    </a:p>
                  </a:txBody>
                  <a:tcPr>
                    <a:lnL w="0"/>
                    <a:lnR w="0"/>
                    <a:lnT w="0"/>
                    <a:lnB w="0"/>
                  </a:tcPr>
                </a:tc>
                <a:tc>
                  <a:txBody>
                    <a:bodyPr/>
                    <a:lstStyle/>
                    <a:p>
                      <a:pPr>
                        <a:defRPr sz="1000"/>
                      </a:pPr>
                      <a:r>
                        <a:rPr/>
                        <a:t>1,5%</a:t>
                      </a:r>
                    </a:p>
                  </a:txBody>
                  <a:tcPr>
                    <a:lnL w="0"/>
                    <a:lnR w="0"/>
                    <a:lnT w="0"/>
                    <a:lnB w="0"/>
                  </a:tcPr>
                </a:tc>
                <a:tc>
                  <a:txBody>
                    <a:bodyPr/>
                    <a:lstStyle/>
                    <a:p>
                      <a:pPr>
                        <a:defRPr sz="1000"/>
                      </a:pPr>
                      <a:r>
                        <a:rPr/>
                        <a:t>1517</a:t>
                      </a:r>
                    </a:p>
                  </a:txBody>
                  <a:tcPr>
                    <a:lnL w="0"/>
                    <a:lnR w="0"/>
                    <a:lnT w="0"/>
                    <a:lnB w="0"/>
                  </a:tcPr>
                </a:tc>
              </a:tr>
              <a:tr h="0">
                <a:tc>
                  <a:txBody>
                    <a:bodyPr/>
                    <a:lstStyle/>
                    <a:p>
                      <a:pPr>
                        <a:defRPr sz="1000"/>
                      </a:pPr>
                      <a:r>
                        <a:rPr b="1"/>
                        <a:t>Fallet i oljeprisen vil føre til dype kutt og smertefulle omstillinger.</a:t>
                      </a:r>
                    </a:p>
                  </a:txBody>
                  <a:tcPr>
                    <a:lnL w="0"/>
                    <a:lnR w="0"/>
                    <a:lnT w="0"/>
                    <a:lnB w="0"/>
                  </a:tcPr>
                </a:tc>
                <a:tc>
                  <a:txBody>
                    <a:bodyPr/>
                    <a:lstStyle/>
                    <a:p>
                      <a:pPr>
                        <a:defRPr sz="1000"/>
                      </a:pPr>
                      <a:r>
                        <a:rPr/>
                        <a:t>20,2%</a:t>
                      </a:r>
                    </a:p>
                  </a:txBody>
                  <a:tcPr>
                    <a:lnL w="0"/>
                    <a:lnR w="0"/>
                    <a:lnT w="0"/>
                    <a:lnB w="0"/>
                  </a:tcPr>
                </a:tc>
                <a:tc>
                  <a:txBody>
                    <a:bodyPr/>
                    <a:lstStyle/>
                    <a:p>
                      <a:pPr>
                        <a:defRPr sz="1000"/>
                      </a:pPr>
                      <a:r>
                        <a:rPr/>
                        <a:t>42,9%</a:t>
                      </a:r>
                    </a:p>
                  </a:txBody>
                  <a:tcPr>
                    <a:lnL w="0"/>
                    <a:lnR w="0"/>
                    <a:lnT w="0"/>
                    <a:lnB w="0"/>
                  </a:tcPr>
                </a:tc>
                <a:tc>
                  <a:txBody>
                    <a:bodyPr/>
                    <a:lstStyle/>
                    <a:p>
                      <a:pPr>
                        <a:defRPr sz="1000"/>
                      </a:pPr>
                      <a:r>
                        <a:rPr/>
                        <a:t>20,8%</a:t>
                      </a:r>
                    </a:p>
                  </a:txBody>
                  <a:tcPr>
                    <a:lnL w="0"/>
                    <a:lnR w="0"/>
                    <a:lnT w="0"/>
                    <a:lnB w="0"/>
                  </a:tcPr>
                </a:tc>
                <a:tc>
                  <a:txBody>
                    <a:bodyPr/>
                    <a:lstStyle/>
                    <a:p>
                      <a:pPr>
                        <a:defRPr sz="1000"/>
                      </a:pPr>
                      <a:r>
                        <a:rPr/>
                        <a:t>11,1%</a:t>
                      </a:r>
                    </a:p>
                  </a:txBody>
                  <a:tcPr>
                    <a:lnL w="0"/>
                    <a:lnR w="0"/>
                    <a:lnT w="0"/>
                    <a:lnB w="0"/>
                  </a:tcPr>
                </a:tc>
                <a:tc>
                  <a:txBody>
                    <a:bodyPr/>
                    <a:lstStyle/>
                    <a:p>
                      <a:pPr>
                        <a:defRPr sz="1000"/>
                      </a:pPr>
                      <a:r>
                        <a:rPr/>
                        <a:t>5,1%</a:t>
                      </a:r>
                    </a:p>
                  </a:txBody>
                  <a:tcPr>
                    <a:lnL w="0"/>
                    <a:lnR w="0"/>
                    <a:lnT w="0"/>
                    <a:lnB w="0"/>
                  </a:tcPr>
                </a:tc>
                <a:tc>
                  <a:txBody>
                    <a:bodyPr/>
                    <a:lstStyle/>
                    <a:p>
                      <a:pPr>
                        <a:defRPr sz="1000"/>
                      </a:pPr>
                      <a:r>
                        <a:rPr/>
                        <a:t>1520</a:t>
                      </a:r>
                    </a:p>
                  </a:txBody>
                  <a:tcPr>
                    <a:lnL w="0"/>
                    <a:lnR w="0"/>
                    <a:lnT w="0"/>
                    <a:lnB w="0"/>
                  </a:tcPr>
                </a:tc>
              </a:tr>
              <a:tr h="0">
                <a:tc>
                  <a:txBody>
                    <a:bodyPr/>
                    <a:lstStyle/>
                    <a:p>
                      <a:pPr>
                        <a:defRPr sz="1000"/>
                      </a:pPr>
                      <a:r>
                        <a:rPr b="1"/>
                        <a:t>Fallet i oljeprisen har negativ påvirkning på fremtidsutsiktene for min bedrift.</a:t>
                      </a:r>
                    </a:p>
                  </a:txBody>
                  <a:tcPr>
                    <a:lnL w="0"/>
                    <a:lnR w="0"/>
                    <a:lnT w="0"/>
                    <a:lnB w="0"/>
                  </a:tcPr>
                </a:tc>
                <a:tc>
                  <a:txBody>
                    <a:bodyPr/>
                    <a:lstStyle/>
                    <a:p>
                      <a:pPr>
                        <a:defRPr sz="1000"/>
                      </a:pPr>
                      <a:r>
                        <a:rPr/>
                        <a:t>14,0%</a:t>
                      </a:r>
                    </a:p>
                  </a:txBody>
                  <a:tcPr>
                    <a:lnL w="0"/>
                    <a:lnR w="0"/>
                    <a:lnT w="0"/>
                    <a:lnB w="0"/>
                  </a:tcPr>
                </a:tc>
                <a:tc>
                  <a:txBody>
                    <a:bodyPr/>
                    <a:lstStyle/>
                    <a:p>
                      <a:pPr>
                        <a:defRPr sz="1000"/>
                      </a:pPr>
                      <a:r>
                        <a:rPr/>
                        <a:t>36,6%</a:t>
                      </a:r>
                    </a:p>
                  </a:txBody>
                  <a:tcPr>
                    <a:lnL w="0"/>
                    <a:lnR w="0"/>
                    <a:lnT w="0"/>
                    <a:lnB w="0"/>
                  </a:tcPr>
                </a:tc>
                <a:tc>
                  <a:txBody>
                    <a:bodyPr/>
                    <a:lstStyle/>
                    <a:p>
                      <a:pPr>
                        <a:defRPr sz="1000"/>
                      </a:pPr>
                      <a:r>
                        <a:rPr/>
                        <a:t>25,6%</a:t>
                      </a:r>
                    </a:p>
                  </a:txBody>
                  <a:tcPr>
                    <a:lnL w="0"/>
                    <a:lnR w="0"/>
                    <a:lnT w="0"/>
                    <a:lnB w="0"/>
                  </a:tcPr>
                </a:tc>
                <a:tc>
                  <a:txBody>
                    <a:bodyPr/>
                    <a:lstStyle/>
                    <a:p>
                      <a:pPr>
                        <a:defRPr sz="1000"/>
                      </a:pPr>
                      <a:r>
                        <a:rPr/>
                        <a:t>14,4%</a:t>
                      </a:r>
                    </a:p>
                  </a:txBody>
                  <a:tcPr>
                    <a:lnL w="0"/>
                    <a:lnR w="0"/>
                    <a:lnT w="0"/>
                    <a:lnB w="0"/>
                  </a:tcPr>
                </a:tc>
                <a:tc>
                  <a:txBody>
                    <a:bodyPr/>
                    <a:lstStyle/>
                    <a:p>
                      <a:pPr>
                        <a:defRPr sz="1000"/>
                      </a:pPr>
                      <a:r>
                        <a:rPr/>
                        <a:t>9,5%</a:t>
                      </a:r>
                    </a:p>
                  </a:txBody>
                  <a:tcPr>
                    <a:lnL w="0"/>
                    <a:lnR w="0"/>
                    <a:lnT w="0"/>
                    <a:lnB w="0"/>
                  </a:tcPr>
                </a:tc>
                <a:tc>
                  <a:txBody>
                    <a:bodyPr/>
                    <a:lstStyle/>
                    <a:p>
                      <a:pPr>
                        <a:defRPr sz="1000"/>
                      </a:pPr>
                      <a:r>
                        <a:rPr/>
                        <a:t>1521</a:t>
                      </a:r>
                    </a:p>
                  </a:txBody>
                  <a:tcPr>
                    <a:lnL w="0"/>
                    <a:lnR w="0"/>
                    <a:lnT w="0"/>
                    <a:lnB w="0"/>
                  </a:tcPr>
                </a:tc>
              </a:tr>
              <a:tr h="0">
                <a:tc>
                  <a:txBody>
                    <a:bodyPr/>
                    <a:lstStyle/>
                    <a:p>
                      <a:pPr>
                        <a:defRPr sz="1000"/>
                      </a:pPr>
                      <a:r>
                        <a:rPr b="1"/>
                        <a:t>Fallet i oljeprisen har negativ påvirkning på fremtidsutsiktene til Vestlandet som helhet.</a:t>
                      </a:r>
                    </a:p>
                  </a:txBody>
                  <a:tcPr>
                    <a:lnL w="0"/>
                    <a:lnR w="0"/>
                    <a:lnT w="0"/>
                    <a:lnB w="0"/>
                  </a:tcPr>
                </a:tc>
                <a:tc>
                  <a:txBody>
                    <a:bodyPr/>
                    <a:lstStyle/>
                    <a:p>
                      <a:pPr>
                        <a:defRPr sz="1000"/>
                      </a:pPr>
                      <a:r>
                        <a:rPr/>
                        <a:t>27,6%</a:t>
                      </a:r>
                    </a:p>
                  </a:txBody>
                  <a:tcPr>
                    <a:lnL w="0"/>
                    <a:lnR w="0"/>
                    <a:lnT w="0"/>
                    <a:lnB w="0"/>
                  </a:tcPr>
                </a:tc>
                <a:tc>
                  <a:txBody>
                    <a:bodyPr/>
                    <a:lstStyle/>
                    <a:p>
                      <a:pPr>
                        <a:defRPr sz="1000"/>
                      </a:pPr>
                      <a:r>
                        <a:rPr/>
                        <a:t>49,5%</a:t>
                      </a:r>
                    </a:p>
                  </a:txBody>
                  <a:tcPr>
                    <a:lnL w="0"/>
                    <a:lnR w="0"/>
                    <a:lnT w="0"/>
                    <a:lnB w="0"/>
                  </a:tcPr>
                </a:tc>
                <a:tc>
                  <a:txBody>
                    <a:bodyPr/>
                    <a:lstStyle/>
                    <a:p>
                      <a:pPr>
                        <a:defRPr sz="1000"/>
                      </a:pPr>
                      <a:r>
                        <a:rPr/>
                        <a:t>13,0%</a:t>
                      </a:r>
                    </a:p>
                  </a:txBody>
                  <a:tcPr>
                    <a:lnL w="0"/>
                    <a:lnR w="0"/>
                    <a:lnT w="0"/>
                    <a:lnB w="0"/>
                  </a:tcPr>
                </a:tc>
                <a:tc>
                  <a:txBody>
                    <a:bodyPr/>
                    <a:lstStyle/>
                    <a:p>
                      <a:pPr>
                        <a:defRPr sz="1000"/>
                      </a:pPr>
                      <a:r>
                        <a:rPr/>
                        <a:t>8,0%</a:t>
                      </a:r>
                    </a:p>
                  </a:txBody>
                  <a:tcPr>
                    <a:lnL w="0"/>
                    <a:lnR w="0"/>
                    <a:lnT w="0"/>
                    <a:lnB w="0"/>
                  </a:tcPr>
                </a:tc>
                <a:tc>
                  <a:txBody>
                    <a:bodyPr/>
                    <a:lstStyle/>
                    <a:p>
                      <a:pPr>
                        <a:defRPr sz="1000"/>
                      </a:pPr>
                      <a:r>
                        <a:rPr/>
                        <a:t>2,0%</a:t>
                      </a:r>
                    </a:p>
                  </a:txBody>
                  <a:tcPr>
                    <a:lnL w="0"/>
                    <a:lnR w="0"/>
                    <a:lnT w="0"/>
                    <a:lnB w="0"/>
                  </a:tcPr>
                </a:tc>
                <a:tc>
                  <a:txBody>
                    <a:bodyPr/>
                    <a:lstStyle/>
                    <a:p>
                      <a:pPr>
                        <a:defRPr sz="1000"/>
                      </a:pPr>
                      <a:r>
                        <a:rPr/>
                        <a:t>1526</a:t>
                      </a:r>
                    </a:p>
                  </a:txBody>
                  <a:tcPr>
                    <a:lnL w="0"/>
                    <a:lnR w="0"/>
                    <a:lnT w="0"/>
                    <a:lnB w="0"/>
                  </a:tcPr>
                </a:tc>
              </a:tr>
              <a:tr h="0">
                <a:tc>
                  <a:txBody>
                    <a:bodyPr/>
                    <a:lstStyle/>
                    <a:p>
                      <a:pPr>
                        <a:defRPr sz="1000"/>
                      </a:pPr>
                      <a:r>
                        <a:rPr b="1"/>
                        <a:t>Fallet i oljeprisen er mindre alvorlig for norsk næringsliv enn det media har gitt inntrykk av.</a:t>
                      </a:r>
                    </a:p>
                  </a:txBody>
                  <a:tcPr>
                    <a:lnL w="0"/>
                    <a:lnR w="0"/>
                    <a:lnT w="0"/>
                    <a:lnB w="0"/>
                  </a:tcPr>
                </a:tc>
                <a:tc>
                  <a:txBody>
                    <a:bodyPr/>
                    <a:lstStyle/>
                    <a:p>
                      <a:pPr>
                        <a:defRPr sz="1000"/>
                      </a:pPr>
                      <a:r>
                        <a:rPr/>
                        <a:t>8,8%</a:t>
                      </a:r>
                    </a:p>
                  </a:txBody>
                  <a:tcPr>
                    <a:lnL w="0"/>
                    <a:lnR w="0"/>
                    <a:lnT w="0"/>
                    <a:lnB w="0"/>
                  </a:tcPr>
                </a:tc>
                <a:tc>
                  <a:txBody>
                    <a:bodyPr/>
                    <a:lstStyle/>
                    <a:p>
                      <a:pPr>
                        <a:defRPr sz="1000"/>
                      </a:pPr>
                      <a:r>
                        <a:rPr/>
                        <a:t>37,8%</a:t>
                      </a:r>
                    </a:p>
                  </a:txBody>
                  <a:tcPr>
                    <a:lnL w="0"/>
                    <a:lnR w="0"/>
                    <a:lnT w="0"/>
                    <a:lnB w="0"/>
                  </a:tcPr>
                </a:tc>
                <a:tc>
                  <a:txBody>
                    <a:bodyPr/>
                    <a:lstStyle/>
                    <a:p>
                      <a:pPr>
                        <a:defRPr sz="1000"/>
                      </a:pPr>
                      <a:r>
                        <a:rPr/>
                        <a:t>21,2%</a:t>
                      </a:r>
                    </a:p>
                  </a:txBody>
                  <a:tcPr>
                    <a:lnL w="0"/>
                    <a:lnR w="0"/>
                    <a:lnT w="0"/>
                    <a:lnB w="0"/>
                  </a:tcPr>
                </a:tc>
                <a:tc>
                  <a:txBody>
                    <a:bodyPr/>
                    <a:lstStyle/>
                    <a:p>
                      <a:pPr>
                        <a:defRPr sz="1000"/>
                      </a:pPr>
                      <a:r>
                        <a:rPr/>
                        <a:t>21,2%</a:t>
                      </a:r>
                    </a:p>
                  </a:txBody>
                  <a:tcPr>
                    <a:lnL w="0"/>
                    <a:lnR w="0"/>
                    <a:lnT w="0"/>
                    <a:lnB w="0"/>
                  </a:tcPr>
                </a:tc>
                <a:tc>
                  <a:txBody>
                    <a:bodyPr/>
                    <a:lstStyle/>
                    <a:p>
                      <a:pPr>
                        <a:defRPr sz="1000"/>
                      </a:pPr>
                      <a:r>
                        <a:rPr/>
                        <a:t>11,0%</a:t>
                      </a:r>
                    </a:p>
                  </a:txBody>
                  <a:tcPr>
                    <a:lnL w="0"/>
                    <a:lnR w="0"/>
                    <a:lnT w="0"/>
                    <a:lnB w="0"/>
                  </a:tcPr>
                </a:tc>
                <a:tc>
                  <a:txBody>
                    <a:bodyPr/>
                    <a:lstStyle/>
                    <a:p>
                      <a:pPr>
                        <a:defRPr sz="1000"/>
                      </a:pPr>
                      <a:r>
                        <a:rPr/>
                        <a:t>1527</a:t>
                      </a:r>
                    </a:p>
                  </a:txBody>
                  <a:tcPr>
                    <a:lnL w="0"/>
                    <a:lnR w="0"/>
                    <a:lnT w="0"/>
                    <a:lnB w="0"/>
                  </a:tcPr>
                </a:tc>
              </a:tr>
            </a:tbl>
          </a:graphicData>
        </a:graphic>
      </p:graphicFrame>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lstStyle/>
          <a:p>
            <a:r>
              <a:rPr lang="en-US"/>
              <a:t>20. Fallet i oljeprisen vil føre til en omstilling.</a:t>
            </a:r>
          </a:p>
        </p:txBody>
      </p:sp>
      <p:sp>
        <p:nvSpPr>
          <p:cNvPr id="5" name="RepTitle"/>
          <p:cNvSpPr>
            <a:spLocks noGrp="1"/>
          </p:cNvSpPr>
          <p:nvPr>
            <p:ph sz="quarter" idx="14" hasCustomPrompt="1"/>
          </p:nvPr>
        </p:nvSpPr>
        <p:spPr/>
        <p:txBody>
          <a:bodyPr/>
          <a:lstStyle/>
          <a:p>
            <a:r>
              <a:rPr lang="en-US"/>
              <a:t>Undersøkelse Vestlandet 2015(3)</a:t>
            </a:r>
          </a:p>
        </p:txBody>
      </p:sp>
      <p:graphicFrame>
        <p:nvGraphicFramePr>
          <p:cNvPr id="6" name="ChartObject"/>
          <p:cNvGraphicFramePr>
            <a:graphicFrameLocks noGrp="1"/>
          </p:cNvGraphicFramePr>
          <p:nvPr>
            <p:ph sz="quarter" idx="10"/>
            <p:extLst>
              <p:ext uri="{D42A27DB-BD31-4B8C-83A1-F6EECF244321}">
                <p14:modId xmlns:p14="http://schemas.microsoft.com/office/powerpoint/2010/main" val="443649261"/>
              </p:ext>
            </p:extLst>
          </p:nvPr>
        </p:nvGraphicFramePr>
        <p:xfrm>
          <a:off x="1" y="908050"/>
          <a:ext cx="8675688" cy="594995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lstStyle/>
          <a:p>
            <a:r>
              <a:rPr lang="en-US"/>
              <a:t>20. Fallet i oljeprisen vil føre til en omstilling.</a:t>
            </a:r>
          </a:p>
        </p:txBody>
      </p:sp>
      <p:sp>
        <p:nvSpPr>
          <p:cNvPr id="5" name="RepTitle"/>
          <p:cNvSpPr>
            <a:spLocks noGrp="1"/>
          </p:cNvSpPr>
          <p:nvPr>
            <p:ph sz="quarter" idx="14" hasCustomPrompt="1"/>
          </p:nvPr>
        </p:nvSpPr>
        <p:spPr/>
        <p:txBody>
          <a:bodyPr/>
          <a:lstStyle/>
          <a:p>
            <a:r>
              <a:rPr lang="en-US"/>
              <a:t>Undersøkelse Vestlandet 2015(3)</a:t>
            </a:r>
          </a:p>
        </p:txBody>
      </p:sp>
      <p:sp>
        <p:nvSpPr>
          <p:cNvPr id="6" name="MetaFoot"/>
          <p:cNvSpPr>
            <a:spLocks noGrp="1"/>
          </p:cNvSpPr>
          <p:nvPr>
            <p:ph sz="quarter" idx="15"/>
          </p:nvPr>
        </p:nvSpPr>
        <p:spPr/>
        <p:txBody>
          <a:bodyPr/>
          <a:lstStyle/>
          <a:p>
            <a:endParaRPr lang="en-US"/>
          </a:p>
        </p:txBody>
      </p:sp>
      <p:graphicFrame>
        <p:nvGraphicFramePr>
          <p:cNvPr id="7" name="New Table"/>
          <p:cNvGraphicFramePr>
            <a:graphicFrameLocks noGrp="1"/>
          </p:cNvGraphicFramePr>
          <p:nvPr>
            <p:ph sz="quarter" idx="10"/>
          </p:nvPr>
        </p:nvGraphicFramePr>
        <p:xfrm>
          <a:off x="468313" y="908050"/>
          <a:ext cx="8207374" cy="1767840"/>
        </p:xfrm>
        <a:graphic>
          <a:graphicData uri="http://schemas.openxmlformats.org/drawingml/2006/table">
            <a:tbl>
              <a:tblPr bandRow="1">
                <a:tableStyleId>{5C22544A-7EE6-4342-B048-85BDC9FD1C3A}</a:tableStyleId>
              </a:tblPr>
              <a:tblGrid>
                <a:gridCol w="1172482"/>
                <a:gridCol w="1172482"/>
                <a:gridCol w="1172482"/>
                <a:gridCol w="1172482"/>
                <a:gridCol w="1172482"/>
                <a:gridCol w="1172482"/>
                <a:gridCol w="1172482"/>
              </a:tblGrid>
              <a:tr h="0">
                <a:tc>
                  <a:txBody>
                    <a:bodyPr/>
                    <a:lstStyle/>
                    <a:p>
                      <a:pPr>
                        <a:defRPr sz="1000"/>
                      </a:pPr>
                      <a:endParaRPr/>
                    </a:p>
                  </a:txBody>
                  <a:tcPr>
                    <a:lnL w="0"/>
                    <a:lnR w="0"/>
                    <a:lnT w="0"/>
                    <a:lnB w="12700">
                      <a:solidFill>
                        <a:srgbClr val="B4B4B4"/>
                      </a:solidFill>
                    </a:lnB>
                    <a:solidFill>
                      <a:prstClr val="black">
                        <a:lumOff val="100000"/>
                        <a:lumOff val="100000"/>
                      </a:prstClr>
                    </a:solidFill>
                  </a:tcPr>
                </a:tc>
                <a:tc>
                  <a:txBody>
                    <a:bodyPr/>
                    <a:lstStyle/>
                    <a:p>
                      <a:pPr>
                        <a:defRPr sz="1000"/>
                      </a:pPr>
                      <a:r>
                        <a:rPr b="1"/>
                        <a:t>Helt enig</a:t>
                      </a:r>
                    </a:p>
                  </a:txBody>
                  <a:tcPr>
                    <a:lnL w="0"/>
                    <a:lnR w="0"/>
                    <a:lnT w="0"/>
                    <a:lnB w="12700">
                      <a:solidFill>
                        <a:srgbClr val="B4B4B4"/>
                      </a:solidFill>
                    </a:lnB>
                    <a:solidFill>
                      <a:prstClr val="black">
                        <a:lumOff val="100000"/>
                        <a:lumOff val="100000"/>
                      </a:prstClr>
                    </a:solidFill>
                  </a:tcPr>
                </a:tc>
                <a:tc>
                  <a:txBody>
                    <a:bodyPr/>
                    <a:lstStyle/>
                    <a:p>
                      <a:pPr>
                        <a:defRPr sz="1000"/>
                      </a:pPr>
                      <a:r>
                        <a:rPr b="1"/>
                        <a:t>Litt enig</a:t>
                      </a:r>
                    </a:p>
                  </a:txBody>
                  <a:tcPr>
                    <a:lnL w="0"/>
                    <a:lnR w="0"/>
                    <a:lnT w="0"/>
                    <a:lnB w="12700">
                      <a:solidFill>
                        <a:srgbClr val="B4B4B4"/>
                      </a:solidFill>
                    </a:lnB>
                    <a:solidFill>
                      <a:prstClr val="black">
                        <a:lumOff val="100000"/>
                        <a:lumOff val="100000"/>
                      </a:prstClr>
                    </a:solidFill>
                  </a:tcPr>
                </a:tc>
                <a:tc>
                  <a:txBody>
                    <a:bodyPr/>
                    <a:lstStyle/>
                    <a:p>
                      <a:pPr>
                        <a:defRPr sz="1000"/>
                      </a:pPr>
                      <a:r>
                        <a:rPr b="1"/>
                        <a:t>Nøytral</a:t>
                      </a:r>
                    </a:p>
                  </a:txBody>
                  <a:tcPr>
                    <a:lnL w="0"/>
                    <a:lnR w="0"/>
                    <a:lnT w="0"/>
                    <a:lnB w="12700">
                      <a:solidFill>
                        <a:srgbClr val="B4B4B4"/>
                      </a:solidFill>
                    </a:lnB>
                    <a:solidFill>
                      <a:prstClr val="black">
                        <a:lumOff val="100000"/>
                        <a:lumOff val="100000"/>
                      </a:prstClr>
                    </a:solidFill>
                  </a:tcPr>
                </a:tc>
                <a:tc>
                  <a:txBody>
                    <a:bodyPr/>
                    <a:lstStyle/>
                    <a:p>
                      <a:pPr>
                        <a:defRPr sz="1000"/>
                      </a:pPr>
                      <a:r>
                        <a:rPr b="1"/>
                        <a:t>Litt uenig</a:t>
                      </a:r>
                    </a:p>
                  </a:txBody>
                  <a:tcPr>
                    <a:lnL w="0"/>
                    <a:lnR w="0"/>
                    <a:lnT w="0"/>
                    <a:lnB w="12700">
                      <a:solidFill>
                        <a:srgbClr val="B4B4B4"/>
                      </a:solidFill>
                    </a:lnB>
                    <a:solidFill>
                      <a:prstClr val="black">
                        <a:lumOff val="100000"/>
                        <a:lumOff val="100000"/>
                      </a:prstClr>
                    </a:solidFill>
                  </a:tcPr>
                </a:tc>
                <a:tc>
                  <a:txBody>
                    <a:bodyPr/>
                    <a:lstStyle/>
                    <a:p>
                      <a:pPr>
                        <a:defRPr sz="1000"/>
                      </a:pPr>
                      <a:r>
                        <a:rPr b="1"/>
                        <a:t>Helt uenig</a:t>
                      </a:r>
                    </a:p>
                  </a:txBody>
                  <a:tcPr>
                    <a:lnL w="0"/>
                    <a:lnR w="0"/>
                    <a:lnT w="0"/>
                    <a:lnB w="12700">
                      <a:solidFill>
                        <a:srgbClr val="B4B4B4"/>
                      </a:solidFill>
                    </a:lnB>
                    <a:solidFill>
                      <a:prstClr val="black">
                        <a:lumOff val="100000"/>
                        <a:lumOff val="100000"/>
                      </a:prstClr>
                    </a:solidFill>
                  </a:tcPr>
                </a:tc>
                <a:tc>
                  <a:txBody>
                    <a:bodyPr/>
                    <a:lstStyle/>
                    <a:p>
                      <a:pPr>
                        <a:defRPr sz="1000"/>
                      </a:pPr>
                      <a:r>
                        <a:rPr b="1"/>
                        <a:t>N</a:t>
                      </a:r>
                    </a:p>
                  </a:txBody>
                  <a:tcPr>
                    <a:lnL w="0"/>
                    <a:lnR w="0"/>
                    <a:lnT w="0"/>
                    <a:lnB w="12700">
                      <a:solidFill>
                        <a:srgbClr val="B4B4B4"/>
                      </a:solidFill>
                    </a:lnB>
                    <a:solidFill>
                      <a:prstClr val="black">
                        <a:lumOff val="100000"/>
                        <a:lumOff val="100000"/>
                      </a:prstClr>
                    </a:solidFill>
                  </a:tcPr>
                </a:tc>
              </a:tr>
              <a:tr h="0">
                <a:tc>
                  <a:txBody>
                    <a:bodyPr/>
                    <a:lstStyle/>
                    <a:p>
                      <a:pPr>
                        <a:defRPr sz="1000"/>
                      </a:pPr>
                      <a:r>
                        <a:rPr b="1"/>
                        <a:t>Fallet i oljeprisen vil føre til en omstilling.</a:t>
                      </a:r>
                    </a:p>
                  </a:txBody>
                  <a:tcPr>
                    <a:lnL w="0"/>
                    <a:lnR w="0"/>
                    <a:lnT w="12700">
                      <a:solidFill>
                        <a:srgbClr val="B4B4B4"/>
                      </a:solidFill>
                    </a:lnT>
                    <a:lnB w="0"/>
                  </a:tcPr>
                </a:tc>
                <a:tc>
                  <a:txBody>
                    <a:bodyPr/>
                    <a:lstStyle/>
                    <a:p>
                      <a:pPr>
                        <a:defRPr sz="1000"/>
                      </a:pPr>
                      <a:r>
                        <a:rPr/>
                        <a:t>47,1%</a:t>
                      </a:r>
                    </a:p>
                  </a:txBody>
                  <a:tcPr>
                    <a:lnL w="0"/>
                    <a:lnR w="0"/>
                    <a:lnT w="12700">
                      <a:solidFill>
                        <a:srgbClr val="B4B4B4"/>
                      </a:solidFill>
                    </a:lnT>
                    <a:lnB w="0"/>
                  </a:tcPr>
                </a:tc>
                <a:tc>
                  <a:txBody>
                    <a:bodyPr/>
                    <a:lstStyle/>
                    <a:p>
                      <a:pPr>
                        <a:defRPr sz="1000"/>
                      </a:pPr>
                      <a:r>
                        <a:rPr/>
                        <a:t>34,1%</a:t>
                      </a:r>
                    </a:p>
                  </a:txBody>
                  <a:tcPr>
                    <a:lnL w="0"/>
                    <a:lnR w="0"/>
                    <a:lnT w="12700">
                      <a:solidFill>
                        <a:srgbClr val="B4B4B4"/>
                      </a:solidFill>
                    </a:lnT>
                    <a:lnB w="0"/>
                  </a:tcPr>
                </a:tc>
                <a:tc>
                  <a:txBody>
                    <a:bodyPr/>
                    <a:lstStyle/>
                    <a:p>
                      <a:pPr>
                        <a:defRPr sz="1000"/>
                      </a:pPr>
                      <a:r>
                        <a:rPr/>
                        <a:t>13,8%</a:t>
                      </a:r>
                    </a:p>
                  </a:txBody>
                  <a:tcPr>
                    <a:lnL w="0"/>
                    <a:lnR w="0"/>
                    <a:lnT w="12700">
                      <a:solidFill>
                        <a:srgbClr val="B4B4B4"/>
                      </a:solidFill>
                    </a:lnT>
                    <a:lnB w="0"/>
                  </a:tcPr>
                </a:tc>
                <a:tc>
                  <a:txBody>
                    <a:bodyPr/>
                    <a:lstStyle/>
                    <a:p>
                      <a:pPr>
                        <a:defRPr sz="1000"/>
                      </a:pPr>
                      <a:r>
                        <a:rPr/>
                        <a:t>2,6%</a:t>
                      </a:r>
                    </a:p>
                  </a:txBody>
                  <a:tcPr>
                    <a:lnL w="0"/>
                    <a:lnR w="0"/>
                    <a:lnT w="12700">
                      <a:solidFill>
                        <a:srgbClr val="B4B4B4"/>
                      </a:solidFill>
                    </a:lnT>
                    <a:lnB w="0"/>
                  </a:tcPr>
                </a:tc>
                <a:tc>
                  <a:txBody>
                    <a:bodyPr/>
                    <a:lstStyle/>
                    <a:p>
                      <a:pPr>
                        <a:defRPr sz="1000"/>
                      </a:pPr>
                      <a:r>
                        <a:rPr/>
                        <a:t>2,4%</a:t>
                      </a:r>
                    </a:p>
                  </a:txBody>
                  <a:tcPr>
                    <a:lnL w="0"/>
                    <a:lnR w="0"/>
                    <a:lnT w="12700">
                      <a:solidFill>
                        <a:srgbClr val="B4B4B4"/>
                      </a:solidFill>
                    </a:lnT>
                    <a:lnB w="0"/>
                  </a:tcPr>
                </a:tc>
                <a:tc>
                  <a:txBody>
                    <a:bodyPr/>
                    <a:lstStyle/>
                    <a:p>
                      <a:pPr>
                        <a:defRPr sz="1000"/>
                      </a:pPr>
                      <a:r>
                        <a:rPr/>
                        <a:t>1529</a:t>
                      </a:r>
                    </a:p>
                  </a:txBody>
                  <a:tcPr>
                    <a:lnL w="0"/>
                    <a:lnR w="0"/>
                    <a:lnT w="12700">
                      <a:solidFill>
                        <a:srgbClr val="B4B4B4"/>
                      </a:solidFill>
                    </a:lnT>
                    <a:lnB w="0"/>
                  </a:tcPr>
                </a:tc>
              </a:tr>
              <a:tr h="0">
                <a:tc>
                  <a:txBody>
                    <a:bodyPr/>
                    <a:lstStyle/>
                    <a:p>
                      <a:pPr>
                        <a:defRPr sz="1000"/>
                      </a:pPr>
                      <a:r>
                        <a:rPr b="1"/>
                        <a:t>Bergen </a:t>
                      </a:r>
                    </a:p>
                  </a:txBody>
                  <a:tcPr>
                    <a:lnL w="0"/>
                    <a:lnR w="0"/>
                    <a:lnT w="0"/>
                    <a:lnB w="0"/>
                  </a:tcPr>
                </a:tc>
                <a:tc>
                  <a:txBody>
                    <a:bodyPr/>
                    <a:lstStyle/>
                    <a:p>
                      <a:pPr>
                        <a:defRPr sz="1000"/>
                      </a:pPr>
                      <a:r>
                        <a:rPr/>
                        <a:t>49,7%</a:t>
                      </a:r>
                    </a:p>
                  </a:txBody>
                  <a:tcPr>
                    <a:lnL w="0"/>
                    <a:lnR w="0"/>
                    <a:lnT w="0"/>
                    <a:lnB w="0"/>
                  </a:tcPr>
                </a:tc>
                <a:tc>
                  <a:txBody>
                    <a:bodyPr/>
                    <a:lstStyle/>
                    <a:p>
                      <a:pPr>
                        <a:defRPr sz="1000"/>
                      </a:pPr>
                      <a:r>
                        <a:rPr/>
                        <a:t>30,9%</a:t>
                      </a:r>
                    </a:p>
                  </a:txBody>
                  <a:tcPr>
                    <a:lnL w="0"/>
                    <a:lnR w="0"/>
                    <a:lnT w="0"/>
                    <a:lnB w="0"/>
                  </a:tcPr>
                </a:tc>
                <a:tc>
                  <a:txBody>
                    <a:bodyPr/>
                    <a:lstStyle/>
                    <a:p>
                      <a:pPr>
                        <a:defRPr sz="1000"/>
                      </a:pPr>
                      <a:r>
                        <a:rPr/>
                        <a:t>15,0%</a:t>
                      </a:r>
                    </a:p>
                  </a:txBody>
                  <a:tcPr>
                    <a:lnL w="0"/>
                    <a:lnR w="0"/>
                    <a:lnT w="0"/>
                    <a:lnB w="0"/>
                  </a:tcPr>
                </a:tc>
                <a:tc>
                  <a:txBody>
                    <a:bodyPr/>
                    <a:lstStyle/>
                    <a:p>
                      <a:pPr>
                        <a:defRPr sz="1000"/>
                      </a:pPr>
                      <a:r>
                        <a:rPr/>
                        <a:t>2,9%</a:t>
                      </a:r>
                    </a:p>
                  </a:txBody>
                  <a:tcPr>
                    <a:lnL w="0"/>
                    <a:lnR w="0"/>
                    <a:lnT w="0"/>
                    <a:lnB w="0"/>
                  </a:tcPr>
                </a:tc>
                <a:tc>
                  <a:txBody>
                    <a:bodyPr/>
                    <a:lstStyle/>
                    <a:p>
                      <a:pPr>
                        <a:defRPr sz="1000"/>
                      </a:pPr>
                      <a:r>
                        <a:rPr/>
                        <a:t>1,5%</a:t>
                      </a:r>
                    </a:p>
                  </a:txBody>
                  <a:tcPr>
                    <a:lnL w="0"/>
                    <a:lnR w="0"/>
                    <a:lnT w="0"/>
                    <a:lnB w="0"/>
                  </a:tcPr>
                </a:tc>
                <a:tc>
                  <a:txBody>
                    <a:bodyPr/>
                    <a:lstStyle/>
                    <a:p>
                      <a:pPr>
                        <a:defRPr sz="1000"/>
                      </a:pPr>
                      <a:r>
                        <a:rPr/>
                        <a:t>586</a:t>
                      </a:r>
                    </a:p>
                  </a:txBody>
                  <a:tcPr>
                    <a:lnL w="0"/>
                    <a:lnR w="0"/>
                    <a:lnT w="0"/>
                    <a:lnB w="0"/>
                  </a:tcPr>
                </a:tc>
              </a:tr>
              <a:tr h="0">
                <a:tc>
                  <a:txBody>
                    <a:bodyPr/>
                    <a:lstStyle/>
                    <a:p>
                      <a:pPr>
                        <a:defRPr sz="1000"/>
                      </a:pPr>
                      <a:r>
                        <a:rPr b="1"/>
                        <a:t>Haugesund</a:t>
                      </a:r>
                    </a:p>
                  </a:txBody>
                  <a:tcPr>
                    <a:lnL w="0"/>
                    <a:lnR w="0"/>
                    <a:lnT w="0"/>
                    <a:lnB w="0"/>
                  </a:tcPr>
                </a:tc>
                <a:tc>
                  <a:txBody>
                    <a:bodyPr/>
                    <a:lstStyle/>
                    <a:p>
                      <a:pPr>
                        <a:defRPr sz="1000"/>
                      </a:pPr>
                      <a:r>
                        <a:rPr/>
                        <a:t>36,1%</a:t>
                      </a:r>
                    </a:p>
                  </a:txBody>
                  <a:tcPr>
                    <a:lnL w="0"/>
                    <a:lnR w="0"/>
                    <a:lnT w="0"/>
                    <a:lnB w="0"/>
                  </a:tcPr>
                </a:tc>
                <a:tc>
                  <a:txBody>
                    <a:bodyPr/>
                    <a:lstStyle/>
                    <a:p>
                      <a:pPr>
                        <a:defRPr sz="1000"/>
                      </a:pPr>
                      <a:r>
                        <a:rPr/>
                        <a:t>48,1%</a:t>
                      </a:r>
                    </a:p>
                  </a:txBody>
                  <a:tcPr>
                    <a:lnL w="0"/>
                    <a:lnR w="0"/>
                    <a:lnT w="0"/>
                    <a:lnB w="0"/>
                  </a:tcPr>
                </a:tc>
                <a:tc>
                  <a:txBody>
                    <a:bodyPr/>
                    <a:lstStyle/>
                    <a:p>
                      <a:pPr>
                        <a:defRPr sz="1000"/>
                      </a:pPr>
                      <a:r>
                        <a:rPr/>
                        <a:t>9,8%</a:t>
                      </a:r>
                    </a:p>
                  </a:txBody>
                  <a:tcPr>
                    <a:lnL w="0"/>
                    <a:lnR w="0"/>
                    <a:lnT w="0"/>
                    <a:lnB w="0"/>
                  </a:tcPr>
                </a:tc>
                <a:tc>
                  <a:txBody>
                    <a:bodyPr/>
                    <a:lstStyle/>
                    <a:p>
                      <a:pPr>
                        <a:defRPr sz="1000"/>
                      </a:pPr>
                      <a:r>
                        <a:rPr/>
                        <a:t>3,0%</a:t>
                      </a:r>
                    </a:p>
                  </a:txBody>
                  <a:tcPr>
                    <a:lnL w="0"/>
                    <a:lnR w="0"/>
                    <a:lnT w="0"/>
                    <a:lnB w="0"/>
                  </a:tcPr>
                </a:tc>
                <a:tc>
                  <a:txBody>
                    <a:bodyPr/>
                    <a:lstStyle/>
                    <a:p>
                      <a:pPr>
                        <a:defRPr sz="1000"/>
                      </a:pPr>
                      <a:r>
                        <a:rPr/>
                        <a:t>3,0%</a:t>
                      </a:r>
                    </a:p>
                  </a:txBody>
                  <a:tcPr>
                    <a:lnL w="0"/>
                    <a:lnR w="0"/>
                    <a:lnT w="0"/>
                    <a:lnB w="0"/>
                  </a:tcPr>
                </a:tc>
                <a:tc>
                  <a:txBody>
                    <a:bodyPr/>
                    <a:lstStyle/>
                    <a:p>
                      <a:pPr>
                        <a:defRPr sz="1000"/>
                      </a:pPr>
                      <a:r>
                        <a:rPr/>
                        <a:t>133</a:t>
                      </a:r>
                    </a:p>
                  </a:txBody>
                  <a:tcPr>
                    <a:lnL w="0"/>
                    <a:lnR w="0"/>
                    <a:lnT w="0"/>
                    <a:lnB w="0"/>
                  </a:tcPr>
                </a:tc>
              </a:tr>
              <a:tr h="0">
                <a:tc>
                  <a:txBody>
                    <a:bodyPr/>
                    <a:lstStyle/>
                    <a:p>
                      <a:pPr>
                        <a:defRPr sz="1000"/>
                      </a:pPr>
                      <a:r>
                        <a:rPr b="1"/>
                        <a:t>Stavanger</a:t>
                      </a:r>
                    </a:p>
                  </a:txBody>
                  <a:tcPr>
                    <a:lnL w="0"/>
                    <a:lnR w="0"/>
                    <a:lnT w="0"/>
                    <a:lnB w="0"/>
                  </a:tcPr>
                </a:tc>
                <a:tc>
                  <a:txBody>
                    <a:bodyPr/>
                    <a:lstStyle/>
                    <a:p>
                      <a:pPr>
                        <a:defRPr sz="1000"/>
                      </a:pPr>
                      <a:r>
                        <a:rPr/>
                        <a:t>50,4%</a:t>
                      </a:r>
                    </a:p>
                  </a:txBody>
                  <a:tcPr>
                    <a:lnL w="0"/>
                    <a:lnR w="0"/>
                    <a:lnT w="0"/>
                    <a:lnB w="0"/>
                  </a:tcPr>
                </a:tc>
                <a:tc>
                  <a:txBody>
                    <a:bodyPr/>
                    <a:lstStyle/>
                    <a:p>
                      <a:pPr>
                        <a:defRPr sz="1000"/>
                      </a:pPr>
                      <a:r>
                        <a:rPr/>
                        <a:t>33,9%</a:t>
                      </a:r>
                    </a:p>
                  </a:txBody>
                  <a:tcPr>
                    <a:lnL w="0"/>
                    <a:lnR w="0"/>
                    <a:lnT w="0"/>
                    <a:lnB w="0"/>
                  </a:tcPr>
                </a:tc>
                <a:tc>
                  <a:txBody>
                    <a:bodyPr/>
                    <a:lstStyle/>
                    <a:p>
                      <a:pPr>
                        <a:defRPr sz="1000"/>
                      </a:pPr>
                      <a:r>
                        <a:rPr/>
                        <a:t>11,3%</a:t>
                      </a:r>
                    </a:p>
                  </a:txBody>
                  <a:tcPr>
                    <a:lnL w="0"/>
                    <a:lnR w="0"/>
                    <a:lnT w="0"/>
                    <a:lnB w="0"/>
                  </a:tcPr>
                </a:tc>
                <a:tc>
                  <a:txBody>
                    <a:bodyPr/>
                    <a:lstStyle/>
                    <a:p>
                      <a:pPr>
                        <a:defRPr sz="1000"/>
                      </a:pPr>
                      <a:r>
                        <a:rPr/>
                        <a:t>2,1%</a:t>
                      </a:r>
                    </a:p>
                  </a:txBody>
                  <a:tcPr>
                    <a:lnL w="0"/>
                    <a:lnR w="0"/>
                    <a:lnT w="0"/>
                    <a:lnB w="0"/>
                  </a:tcPr>
                </a:tc>
                <a:tc>
                  <a:txBody>
                    <a:bodyPr/>
                    <a:lstStyle/>
                    <a:p>
                      <a:pPr>
                        <a:defRPr sz="1000"/>
                      </a:pPr>
                      <a:r>
                        <a:rPr/>
                        <a:t>2,4%</a:t>
                      </a:r>
                    </a:p>
                  </a:txBody>
                  <a:tcPr>
                    <a:lnL w="0"/>
                    <a:lnR w="0"/>
                    <a:lnT w="0"/>
                    <a:lnB w="0"/>
                  </a:tcPr>
                </a:tc>
                <a:tc>
                  <a:txBody>
                    <a:bodyPr/>
                    <a:lstStyle/>
                    <a:p>
                      <a:pPr>
                        <a:defRPr sz="1000"/>
                      </a:pPr>
                      <a:r>
                        <a:rPr/>
                        <a:t>675</a:t>
                      </a:r>
                    </a:p>
                  </a:txBody>
                  <a:tcPr>
                    <a:lnL w="0"/>
                    <a:lnR w="0"/>
                    <a:lnT w="0"/>
                    <a:lnB w="0"/>
                  </a:tcPr>
                </a:tc>
              </a:tr>
              <a:tr h="0">
                <a:tc>
                  <a:txBody>
                    <a:bodyPr/>
                    <a:lstStyle/>
                    <a:p>
                      <a:pPr>
                        <a:defRPr sz="1000"/>
                      </a:pPr>
                      <a:r>
                        <a:rPr b="1"/>
                        <a:t>Stord</a:t>
                      </a:r>
                    </a:p>
                  </a:txBody>
                  <a:tcPr>
                    <a:lnL w="0"/>
                    <a:lnR w="0"/>
                    <a:lnT w="0"/>
                    <a:lnB w="0"/>
                  </a:tcPr>
                </a:tc>
                <a:tc>
                  <a:txBody>
                    <a:bodyPr/>
                    <a:lstStyle/>
                    <a:p>
                      <a:pPr>
                        <a:defRPr sz="1000"/>
                      </a:pPr>
                      <a:r>
                        <a:rPr/>
                        <a:t>45,0%</a:t>
                      </a:r>
                    </a:p>
                  </a:txBody>
                  <a:tcPr>
                    <a:lnL w="0"/>
                    <a:lnR w="0"/>
                    <a:lnT w="0"/>
                    <a:lnB w="0"/>
                  </a:tcPr>
                </a:tc>
                <a:tc>
                  <a:txBody>
                    <a:bodyPr/>
                    <a:lstStyle/>
                    <a:p>
                      <a:pPr>
                        <a:defRPr sz="1000"/>
                      </a:pPr>
                      <a:r>
                        <a:rPr/>
                        <a:t>37,5%</a:t>
                      </a:r>
                    </a:p>
                  </a:txBody>
                  <a:tcPr>
                    <a:lnL w="0"/>
                    <a:lnR w="0"/>
                    <a:lnT w="0"/>
                    <a:lnB w="0"/>
                  </a:tcPr>
                </a:tc>
                <a:tc>
                  <a:txBody>
                    <a:bodyPr/>
                    <a:lstStyle/>
                    <a:p>
                      <a:pPr>
                        <a:defRPr sz="1000"/>
                      </a:pPr>
                      <a:r>
                        <a:rPr/>
                        <a:t>15,0%</a:t>
                      </a:r>
                    </a:p>
                  </a:txBody>
                  <a:tcPr>
                    <a:lnL w="0"/>
                    <a:lnR w="0"/>
                    <a:lnT w="0"/>
                    <a:lnB w="0"/>
                  </a:tcPr>
                </a:tc>
                <a:tc>
                  <a:txBody>
                    <a:bodyPr/>
                    <a:lstStyle/>
                    <a:p>
                      <a:pPr>
                        <a:defRPr sz="1000"/>
                      </a:pPr>
                      <a:r>
                        <a:rPr/>
                        <a:t>0,0%</a:t>
                      </a:r>
                    </a:p>
                  </a:txBody>
                  <a:tcPr>
                    <a:lnL w="0"/>
                    <a:lnR w="0"/>
                    <a:lnT w="0"/>
                    <a:lnB w="0"/>
                  </a:tcPr>
                </a:tc>
                <a:tc>
                  <a:txBody>
                    <a:bodyPr/>
                    <a:lstStyle/>
                    <a:p>
                      <a:pPr>
                        <a:defRPr sz="1000"/>
                      </a:pPr>
                      <a:r>
                        <a:rPr/>
                        <a:t>2,5%</a:t>
                      </a:r>
                    </a:p>
                  </a:txBody>
                  <a:tcPr>
                    <a:lnL w="0"/>
                    <a:lnR w="0"/>
                    <a:lnT w="0"/>
                    <a:lnB w="0"/>
                  </a:tcPr>
                </a:tc>
                <a:tc>
                  <a:txBody>
                    <a:bodyPr/>
                    <a:lstStyle/>
                    <a:p>
                      <a:pPr>
                        <a:defRPr sz="1000"/>
                      </a:pPr>
                      <a:r>
                        <a:rPr/>
                        <a:t>40</a:t>
                      </a:r>
                    </a:p>
                  </a:txBody>
                  <a:tcPr>
                    <a:lnL w="0"/>
                    <a:lnR w="0"/>
                    <a:lnT w="0"/>
                    <a:lnB w="0"/>
                  </a:tcPr>
                </a:tc>
              </a:tr>
            </a:tbl>
          </a:graphicData>
        </a:graphic>
      </p:graphicFrame>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lstStyle/>
          <a:p>
            <a:r>
              <a:rPr lang="en-US"/>
              <a:t>21. Fallet i oljeprisen er en naturlig justering ned fra et høyt nivå.</a:t>
            </a:r>
          </a:p>
        </p:txBody>
      </p:sp>
      <p:sp>
        <p:nvSpPr>
          <p:cNvPr id="5" name="RepTitle"/>
          <p:cNvSpPr>
            <a:spLocks noGrp="1"/>
          </p:cNvSpPr>
          <p:nvPr>
            <p:ph sz="quarter" idx="14" hasCustomPrompt="1"/>
          </p:nvPr>
        </p:nvSpPr>
        <p:spPr/>
        <p:txBody>
          <a:bodyPr/>
          <a:lstStyle/>
          <a:p>
            <a:r>
              <a:rPr lang="en-US"/>
              <a:t>Undersøkelse Vestlandet 2015(3)</a:t>
            </a:r>
          </a:p>
        </p:txBody>
      </p:sp>
      <p:graphicFrame>
        <p:nvGraphicFramePr>
          <p:cNvPr id="6" name="ChartObject"/>
          <p:cNvGraphicFramePr>
            <a:graphicFrameLocks noGrp="1"/>
          </p:cNvGraphicFramePr>
          <p:nvPr>
            <p:ph sz="quarter" idx="10"/>
            <p:extLst>
              <p:ext uri="{D42A27DB-BD31-4B8C-83A1-F6EECF244321}">
                <p14:modId xmlns:p14="http://schemas.microsoft.com/office/powerpoint/2010/main" val="6117765"/>
              </p:ext>
            </p:extLst>
          </p:nvPr>
        </p:nvGraphicFramePr>
        <p:xfrm>
          <a:off x="1" y="908050"/>
          <a:ext cx="8675688" cy="594995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lstStyle/>
          <a:p>
            <a:r>
              <a:rPr lang="en-US"/>
              <a:t>21. Fallet i oljeprisen er en naturlig justering ned fra et høyt nivå.</a:t>
            </a:r>
          </a:p>
        </p:txBody>
      </p:sp>
      <p:sp>
        <p:nvSpPr>
          <p:cNvPr id="5" name="RepTitle"/>
          <p:cNvSpPr>
            <a:spLocks noGrp="1"/>
          </p:cNvSpPr>
          <p:nvPr>
            <p:ph sz="quarter" idx="14" hasCustomPrompt="1"/>
          </p:nvPr>
        </p:nvSpPr>
        <p:spPr/>
        <p:txBody>
          <a:bodyPr/>
          <a:lstStyle/>
          <a:p>
            <a:r>
              <a:rPr lang="en-US"/>
              <a:t>Undersøkelse Vestlandet 2015(3)</a:t>
            </a:r>
          </a:p>
        </p:txBody>
      </p:sp>
      <p:sp>
        <p:nvSpPr>
          <p:cNvPr id="6" name="MetaFoot"/>
          <p:cNvSpPr>
            <a:spLocks noGrp="1"/>
          </p:cNvSpPr>
          <p:nvPr>
            <p:ph sz="quarter" idx="15"/>
          </p:nvPr>
        </p:nvSpPr>
        <p:spPr/>
        <p:txBody>
          <a:bodyPr/>
          <a:lstStyle/>
          <a:p>
            <a:endParaRPr lang="en-US"/>
          </a:p>
        </p:txBody>
      </p:sp>
      <p:graphicFrame>
        <p:nvGraphicFramePr>
          <p:cNvPr id="7" name="New Table"/>
          <p:cNvGraphicFramePr>
            <a:graphicFrameLocks noGrp="1"/>
          </p:cNvGraphicFramePr>
          <p:nvPr>
            <p:ph sz="quarter" idx="10"/>
          </p:nvPr>
        </p:nvGraphicFramePr>
        <p:xfrm>
          <a:off x="468313" y="908050"/>
          <a:ext cx="8207374" cy="1920240"/>
        </p:xfrm>
        <a:graphic>
          <a:graphicData uri="http://schemas.openxmlformats.org/drawingml/2006/table">
            <a:tbl>
              <a:tblPr bandRow="1">
                <a:tableStyleId>{5C22544A-7EE6-4342-B048-85BDC9FD1C3A}</a:tableStyleId>
              </a:tblPr>
              <a:tblGrid>
                <a:gridCol w="1172482"/>
                <a:gridCol w="1172482"/>
                <a:gridCol w="1172482"/>
                <a:gridCol w="1172482"/>
                <a:gridCol w="1172482"/>
                <a:gridCol w="1172482"/>
                <a:gridCol w="1172482"/>
              </a:tblGrid>
              <a:tr h="0">
                <a:tc>
                  <a:txBody>
                    <a:bodyPr/>
                    <a:lstStyle/>
                    <a:p>
                      <a:pPr>
                        <a:defRPr sz="1000"/>
                      </a:pPr>
                      <a:endParaRPr/>
                    </a:p>
                  </a:txBody>
                  <a:tcPr>
                    <a:lnL w="0"/>
                    <a:lnR w="0"/>
                    <a:lnT w="0"/>
                    <a:lnB w="12700">
                      <a:solidFill>
                        <a:srgbClr val="B4B4B4"/>
                      </a:solidFill>
                    </a:lnB>
                    <a:solidFill>
                      <a:prstClr val="black">
                        <a:lumOff val="100000"/>
                        <a:lumOff val="100000"/>
                      </a:prstClr>
                    </a:solidFill>
                  </a:tcPr>
                </a:tc>
                <a:tc>
                  <a:txBody>
                    <a:bodyPr/>
                    <a:lstStyle/>
                    <a:p>
                      <a:pPr>
                        <a:defRPr sz="1000"/>
                      </a:pPr>
                      <a:r>
                        <a:rPr b="1"/>
                        <a:t>Helt enig</a:t>
                      </a:r>
                    </a:p>
                  </a:txBody>
                  <a:tcPr>
                    <a:lnL w="0"/>
                    <a:lnR w="0"/>
                    <a:lnT w="0"/>
                    <a:lnB w="12700">
                      <a:solidFill>
                        <a:srgbClr val="B4B4B4"/>
                      </a:solidFill>
                    </a:lnB>
                    <a:solidFill>
                      <a:prstClr val="black">
                        <a:lumOff val="100000"/>
                        <a:lumOff val="100000"/>
                      </a:prstClr>
                    </a:solidFill>
                  </a:tcPr>
                </a:tc>
                <a:tc>
                  <a:txBody>
                    <a:bodyPr/>
                    <a:lstStyle/>
                    <a:p>
                      <a:pPr>
                        <a:defRPr sz="1000"/>
                      </a:pPr>
                      <a:r>
                        <a:rPr b="1"/>
                        <a:t>Litt enig</a:t>
                      </a:r>
                    </a:p>
                  </a:txBody>
                  <a:tcPr>
                    <a:lnL w="0"/>
                    <a:lnR w="0"/>
                    <a:lnT w="0"/>
                    <a:lnB w="12700">
                      <a:solidFill>
                        <a:srgbClr val="B4B4B4"/>
                      </a:solidFill>
                    </a:lnB>
                    <a:solidFill>
                      <a:prstClr val="black">
                        <a:lumOff val="100000"/>
                        <a:lumOff val="100000"/>
                      </a:prstClr>
                    </a:solidFill>
                  </a:tcPr>
                </a:tc>
                <a:tc>
                  <a:txBody>
                    <a:bodyPr/>
                    <a:lstStyle/>
                    <a:p>
                      <a:pPr>
                        <a:defRPr sz="1000"/>
                      </a:pPr>
                      <a:r>
                        <a:rPr b="1"/>
                        <a:t>Nøytral</a:t>
                      </a:r>
                    </a:p>
                  </a:txBody>
                  <a:tcPr>
                    <a:lnL w="0"/>
                    <a:lnR w="0"/>
                    <a:lnT w="0"/>
                    <a:lnB w="12700">
                      <a:solidFill>
                        <a:srgbClr val="B4B4B4"/>
                      </a:solidFill>
                    </a:lnB>
                    <a:solidFill>
                      <a:prstClr val="black">
                        <a:lumOff val="100000"/>
                        <a:lumOff val="100000"/>
                      </a:prstClr>
                    </a:solidFill>
                  </a:tcPr>
                </a:tc>
                <a:tc>
                  <a:txBody>
                    <a:bodyPr/>
                    <a:lstStyle/>
                    <a:p>
                      <a:pPr>
                        <a:defRPr sz="1000"/>
                      </a:pPr>
                      <a:r>
                        <a:rPr b="1"/>
                        <a:t>Litt uenig</a:t>
                      </a:r>
                    </a:p>
                  </a:txBody>
                  <a:tcPr>
                    <a:lnL w="0"/>
                    <a:lnR w="0"/>
                    <a:lnT w="0"/>
                    <a:lnB w="12700">
                      <a:solidFill>
                        <a:srgbClr val="B4B4B4"/>
                      </a:solidFill>
                    </a:lnB>
                    <a:solidFill>
                      <a:prstClr val="black">
                        <a:lumOff val="100000"/>
                        <a:lumOff val="100000"/>
                      </a:prstClr>
                    </a:solidFill>
                  </a:tcPr>
                </a:tc>
                <a:tc>
                  <a:txBody>
                    <a:bodyPr/>
                    <a:lstStyle/>
                    <a:p>
                      <a:pPr>
                        <a:defRPr sz="1000"/>
                      </a:pPr>
                      <a:r>
                        <a:rPr b="1"/>
                        <a:t>Helt uenig</a:t>
                      </a:r>
                    </a:p>
                  </a:txBody>
                  <a:tcPr>
                    <a:lnL w="0"/>
                    <a:lnR w="0"/>
                    <a:lnT w="0"/>
                    <a:lnB w="12700">
                      <a:solidFill>
                        <a:srgbClr val="B4B4B4"/>
                      </a:solidFill>
                    </a:lnB>
                    <a:solidFill>
                      <a:prstClr val="black">
                        <a:lumOff val="100000"/>
                        <a:lumOff val="100000"/>
                      </a:prstClr>
                    </a:solidFill>
                  </a:tcPr>
                </a:tc>
                <a:tc>
                  <a:txBody>
                    <a:bodyPr/>
                    <a:lstStyle/>
                    <a:p>
                      <a:pPr>
                        <a:defRPr sz="1000"/>
                      </a:pPr>
                      <a:r>
                        <a:rPr b="1"/>
                        <a:t>N</a:t>
                      </a:r>
                    </a:p>
                  </a:txBody>
                  <a:tcPr>
                    <a:lnL w="0"/>
                    <a:lnR w="0"/>
                    <a:lnT w="0"/>
                    <a:lnB w="12700">
                      <a:solidFill>
                        <a:srgbClr val="B4B4B4"/>
                      </a:solidFill>
                    </a:lnB>
                    <a:solidFill>
                      <a:prstClr val="black">
                        <a:lumOff val="100000"/>
                        <a:lumOff val="100000"/>
                      </a:prstClr>
                    </a:solidFill>
                  </a:tcPr>
                </a:tc>
              </a:tr>
              <a:tr h="0">
                <a:tc>
                  <a:txBody>
                    <a:bodyPr/>
                    <a:lstStyle/>
                    <a:p>
                      <a:pPr>
                        <a:defRPr sz="1000"/>
                      </a:pPr>
                      <a:r>
                        <a:rPr b="1"/>
                        <a:t>Fallet i oljeprisen er en naturlig justering ned fra et høyt nivå.</a:t>
                      </a:r>
                    </a:p>
                  </a:txBody>
                  <a:tcPr>
                    <a:lnL w="0"/>
                    <a:lnR w="0"/>
                    <a:lnT w="12700">
                      <a:solidFill>
                        <a:srgbClr val="B4B4B4"/>
                      </a:solidFill>
                    </a:lnT>
                    <a:lnB w="0"/>
                  </a:tcPr>
                </a:tc>
                <a:tc>
                  <a:txBody>
                    <a:bodyPr/>
                    <a:lstStyle/>
                    <a:p>
                      <a:pPr>
                        <a:defRPr sz="1000"/>
                      </a:pPr>
                      <a:r>
                        <a:rPr/>
                        <a:t>23,7%</a:t>
                      </a:r>
                    </a:p>
                  </a:txBody>
                  <a:tcPr>
                    <a:lnL w="0"/>
                    <a:lnR w="0"/>
                    <a:lnT w="12700">
                      <a:solidFill>
                        <a:srgbClr val="B4B4B4"/>
                      </a:solidFill>
                    </a:lnT>
                    <a:lnB w="0"/>
                  </a:tcPr>
                </a:tc>
                <a:tc>
                  <a:txBody>
                    <a:bodyPr/>
                    <a:lstStyle/>
                    <a:p>
                      <a:pPr>
                        <a:defRPr sz="1000"/>
                      </a:pPr>
                      <a:r>
                        <a:rPr/>
                        <a:t>45,9%</a:t>
                      </a:r>
                    </a:p>
                  </a:txBody>
                  <a:tcPr>
                    <a:lnL w="0"/>
                    <a:lnR w="0"/>
                    <a:lnT w="12700">
                      <a:solidFill>
                        <a:srgbClr val="B4B4B4"/>
                      </a:solidFill>
                    </a:lnT>
                    <a:lnB w="0"/>
                  </a:tcPr>
                </a:tc>
                <a:tc>
                  <a:txBody>
                    <a:bodyPr/>
                    <a:lstStyle/>
                    <a:p>
                      <a:pPr>
                        <a:defRPr sz="1000"/>
                      </a:pPr>
                      <a:r>
                        <a:rPr/>
                        <a:t>21,7%</a:t>
                      </a:r>
                    </a:p>
                  </a:txBody>
                  <a:tcPr>
                    <a:lnL w="0"/>
                    <a:lnR w="0"/>
                    <a:lnT w="12700">
                      <a:solidFill>
                        <a:srgbClr val="B4B4B4"/>
                      </a:solidFill>
                    </a:lnT>
                    <a:lnB w="0"/>
                  </a:tcPr>
                </a:tc>
                <a:tc>
                  <a:txBody>
                    <a:bodyPr/>
                    <a:lstStyle/>
                    <a:p>
                      <a:pPr>
                        <a:defRPr sz="1000"/>
                      </a:pPr>
                      <a:r>
                        <a:rPr/>
                        <a:t>7,3%</a:t>
                      </a:r>
                    </a:p>
                  </a:txBody>
                  <a:tcPr>
                    <a:lnL w="0"/>
                    <a:lnR w="0"/>
                    <a:lnT w="12700">
                      <a:solidFill>
                        <a:srgbClr val="B4B4B4"/>
                      </a:solidFill>
                    </a:lnT>
                    <a:lnB w="0"/>
                  </a:tcPr>
                </a:tc>
                <a:tc>
                  <a:txBody>
                    <a:bodyPr/>
                    <a:lstStyle/>
                    <a:p>
                      <a:pPr>
                        <a:defRPr sz="1000"/>
                      </a:pPr>
                      <a:r>
                        <a:rPr/>
                        <a:t>1,5%</a:t>
                      </a:r>
                    </a:p>
                  </a:txBody>
                  <a:tcPr>
                    <a:lnL w="0"/>
                    <a:lnR w="0"/>
                    <a:lnT w="12700">
                      <a:solidFill>
                        <a:srgbClr val="B4B4B4"/>
                      </a:solidFill>
                    </a:lnT>
                    <a:lnB w="0"/>
                  </a:tcPr>
                </a:tc>
                <a:tc>
                  <a:txBody>
                    <a:bodyPr/>
                    <a:lstStyle/>
                    <a:p>
                      <a:pPr>
                        <a:defRPr sz="1000"/>
                      </a:pPr>
                      <a:r>
                        <a:rPr/>
                        <a:t>1517</a:t>
                      </a:r>
                    </a:p>
                  </a:txBody>
                  <a:tcPr>
                    <a:lnL w="0"/>
                    <a:lnR w="0"/>
                    <a:lnT w="12700">
                      <a:solidFill>
                        <a:srgbClr val="B4B4B4"/>
                      </a:solidFill>
                    </a:lnT>
                    <a:lnB w="0"/>
                  </a:tcPr>
                </a:tc>
              </a:tr>
              <a:tr h="0">
                <a:tc>
                  <a:txBody>
                    <a:bodyPr/>
                    <a:lstStyle/>
                    <a:p>
                      <a:pPr>
                        <a:defRPr sz="1000"/>
                      </a:pPr>
                      <a:r>
                        <a:rPr b="1"/>
                        <a:t>Bergen </a:t>
                      </a:r>
                    </a:p>
                  </a:txBody>
                  <a:tcPr>
                    <a:lnL w="0"/>
                    <a:lnR w="0"/>
                    <a:lnT w="0"/>
                    <a:lnB w="0"/>
                  </a:tcPr>
                </a:tc>
                <a:tc>
                  <a:txBody>
                    <a:bodyPr/>
                    <a:lstStyle/>
                    <a:p>
                      <a:pPr>
                        <a:defRPr sz="1000"/>
                      </a:pPr>
                      <a:r>
                        <a:rPr/>
                        <a:t>22,0%</a:t>
                      </a:r>
                    </a:p>
                  </a:txBody>
                  <a:tcPr>
                    <a:lnL w="0"/>
                    <a:lnR w="0"/>
                    <a:lnT w="0"/>
                    <a:lnB w="0"/>
                  </a:tcPr>
                </a:tc>
                <a:tc>
                  <a:txBody>
                    <a:bodyPr/>
                    <a:lstStyle/>
                    <a:p>
                      <a:pPr>
                        <a:defRPr sz="1000"/>
                      </a:pPr>
                      <a:r>
                        <a:rPr/>
                        <a:t>49,2%</a:t>
                      </a:r>
                    </a:p>
                  </a:txBody>
                  <a:tcPr>
                    <a:lnL w="0"/>
                    <a:lnR w="0"/>
                    <a:lnT w="0"/>
                    <a:lnB w="0"/>
                  </a:tcPr>
                </a:tc>
                <a:tc>
                  <a:txBody>
                    <a:bodyPr/>
                    <a:lstStyle/>
                    <a:p>
                      <a:pPr>
                        <a:defRPr sz="1000"/>
                      </a:pPr>
                      <a:r>
                        <a:rPr/>
                        <a:t>20,8%</a:t>
                      </a:r>
                    </a:p>
                  </a:txBody>
                  <a:tcPr>
                    <a:lnL w="0"/>
                    <a:lnR w="0"/>
                    <a:lnT w="0"/>
                    <a:lnB w="0"/>
                  </a:tcPr>
                </a:tc>
                <a:tc>
                  <a:txBody>
                    <a:bodyPr/>
                    <a:lstStyle/>
                    <a:p>
                      <a:pPr>
                        <a:defRPr sz="1000"/>
                      </a:pPr>
                      <a:r>
                        <a:rPr/>
                        <a:t>7,1%</a:t>
                      </a:r>
                    </a:p>
                  </a:txBody>
                  <a:tcPr>
                    <a:lnL w="0"/>
                    <a:lnR w="0"/>
                    <a:lnT w="0"/>
                    <a:lnB w="0"/>
                  </a:tcPr>
                </a:tc>
                <a:tc>
                  <a:txBody>
                    <a:bodyPr/>
                    <a:lstStyle/>
                    <a:p>
                      <a:pPr>
                        <a:defRPr sz="1000"/>
                      </a:pPr>
                      <a:r>
                        <a:rPr/>
                        <a:t>0,9%</a:t>
                      </a:r>
                    </a:p>
                  </a:txBody>
                  <a:tcPr>
                    <a:lnL w="0"/>
                    <a:lnR w="0"/>
                    <a:lnT w="0"/>
                    <a:lnB w="0"/>
                  </a:tcPr>
                </a:tc>
                <a:tc>
                  <a:txBody>
                    <a:bodyPr/>
                    <a:lstStyle/>
                    <a:p>
                      <a:pPr>
                        <a:defRPr sz="1000"/>
                      </a:pPr>
                      <a:r>
                        <a:rPr/>
                        <a:t>581</a:t>
                      </a:r>
                    </a:p>
                  </a:txBody>
                  <a:tcPr>
                    <a:lnL w="0"/>
                    <a:lnR w="0"/>
                    <a:lnT w="0"/>
                    <a:lnB w="0"/>
                  </a:tcPr>
                </a:tc>
              </a:tr>
              <a:tr h="0">
                <a:tc>
                  <a:txBody>
                    <a:bodyPr/>
                    <a:lstStyle/>
                    <a:p>
                      <a:pPr>
                        <a:defRPr sz="1000"/>
                      </a:pPr>
                      <a:r>
                        <a:rPr b="1"/>
                        <a:t>Haugesund</a:t>
                      </a:r>
                    </a:p>
                  </a:txBody>
                  <a:tcPr>
                    <a:lnL w="0"/>
                    <a:lnR w="0"/>
                    <a:lnT w="0"/>
                    <a:lnB w="0"/>
                  </a:tcPr>
                </a:tc>
                <a:tc>
                  <a:txBody>
                    <a:bodyPr/>
                    <a:lstStyle/>
                    <a:p>
                      <a:pPr>
                        <a:defRPr sz="1000"/>
                      </a:pPr>
                      <a:r>
                        <a:rPr/>
                        <a:t>28,0%</a:t>
                      </a:r>
                    </a:p>
                  </a:txBody>
                  <a:tcPr>
                    <a:lnL w="0"/>
                    <a:lnR w="0"/>
                    <a:lnT w="0"/>
                    <a:lnB w="0"/>
                  </a:tcPr>
                </a:tc>
                <a:tc>
                  <a:txBody>
                    <a:bodyPr/>
                    <a:lstStyle/>
                    <a:p>
                      <a:pPr>
                        <a:defRPr sz="1000"/>
                      </a:pPr>
                      <a:r>
                        <a:rPr/>
                        <a:t>41,7%</a:t>
                      </a:r>
                    </a:p>
                  </a:txBody>
                  <a:tcPr>
                    <a:lnL w="0"/>
                    <a:lnR w="0"/>
                    <a:lnT w="0"/>
                    <a:lnB w="0"/>
                  </a:tcPr>
                </a:tc>
                <a:tc>
                  <a:txBody>
                    <a:bodyPr/>
                    <a:lstStyle/>
                    <a:p>
                      <a:pPr>
                        <a:defRPr sz="1000"/>
                      </a:pPr>
                      <a:r>
                        <a:rPr/>
                        <a:t>24,2%</a:t>
                      </a:r>
                    </a:p>
                  </a:txBody>
                  <a:tcPr>
                    <a:lnL w="0"/>
                    <a:lnR w="0"/>
                    <a:lnT w="0"/>
                    <a:lnB w="0"/>
                  </a:tcPr>
                </a:tc>
                <a:tc>
                  <a:txBody>
                    <a:bodyPr/>
                    <a:lstStyle/>
                    <a:p>
                      <a:pPr>
                        <a:defRPr sz="1000"/>
                      </a:pPr>
                      <a:r>
                        <a:rPr/>
                        <a:t>4,5%</a:t>
                      </a:r>
                    </a:p>
                  </a:txBody>
                  <a:tcPr>
                    <a:lnL w="0"/>
                    <a:lnR w="0"/>
                    <a:lnT w="0"/>
                    <a:lnB w="0"/>
                  </a:tcPr>
                </a:tc>
                <a:tc>
                  <a:txBody>
                    <a:bodyPr/>
                    <a:lstStyle/>
                    <a:p>
                      <a:pPr>
                        <a:defRPr sz="1000"/>
                      </a:pPr>
                      <a:r>
                        <a:rPr/>
                        <a:t>1,5%</a:t>
                      </a:r>
                    </a:p>
                  </a:txBody>
                  <a:tcPr>
                    <a:lnL w="0"/>
                    <a:lnR w="0"/>
                    <a:lnT w="0"/>
                    <a:lnB w="0"/>
                  </a:tcPr>
                </a:tc>
                <a:tc>
                  <a:txBody>
                    <a:bodyPr/>
                    <a:lstStyle/>
                    <a:p>
                      <a:pPr>
                        <a:defRPr sz="1000"/>
                      </a:pPr>
                      <a:r>
                        <a:rPr/>
                        <a:t>132</a:t>
                      </a:r>
                    </a:p>
                  </a:txBody>
                  <a:tcPr>
                    <a:lnL w="0"/>
                    <a:lnR w="0"/>
                    <a:lnT w="0"/>
                    <a:lnB w="0"/>
                  </a:tcPr>
                </a:tc>
              </a:tr>
              <a:tr h="0">
                <a:tc>
                  <a:txBody>
                    <a:bodyPr/>
                    <a:lstStyle/>
                    <a:p>
                      <a:pPr>
                        <a:defRPr sz="1000"/>
                      </a:pPr>
                      <a:r>
                        <a:rPr b="1"/>
                        <a:t>Stavanger</a:t>
                      </a:r>
                    </a:p>
                  </a:txBody>
                  <a:tcPr>
                    <a:lnL w="0"/>
                    <a:lnR w="0"/>
                    <a:lnT w="0"/>
                    <a:lnB w="0"/>
                  </a:tcPr>
                </a:tc>
                <a:tc>
                  <a:txBody>
                    <a:bodyPr/>
                    <a:lstStyle/>
                    <a:p>
                      <a:pPr>
                        <a:defRPr sz="1000"/>
                      </a:pPr>
                      <a:r>
                        <a:rPr/>
                        <a:t>24,5%</a:t>
                      </a:r>
                    </a:p>
                  </a:txBody>
                  <a:tcPr>
                    <a:lnL w="0"/>
                    <a:lnR w="0"/>
                    <a:lnT w="0"/>
                    <a:lnB w="0"/>
                  </a:tcPr>
                </a:tc>
                <a:tc>
                  <a:txBody>
                    <a:bodyPr/>
                    <a:lstStyle/>
                    <a:p>
                      <a:pPr>
                        <a:defRPr sz="1000"/>
                      </a:pPr>
                      <a:r>
                        <a:rPr/>
                        <a:t>45,4%</a:t>
                      </a:r>
                    </a:p>
                  </a:txBody>
                  <a:tcPr>
                    <a:lnL w="0"/>
                    <a:lnR w="0"/>
                    <a:lnT w="0"/>
                    <a:lnB w="0"/>
                  </a:tcPr>
                </a:tc>
                <a:tc>
                  <a:txBody>
                    <a:bodyPr/>
                    <a:lstStyle/>
                    <a:p>
                      <a:pPr>
                        <a:defRPr sz="1000"/>
                      </a:pPr>
                      <a:r>
                        <a:rPr/>
                        <a:t>20,3%</a:t>
                      </a:r>
                    </a:p>
                  </a:txBody>
                  <a:tcPr>
                    <a:lnL w="0"/>
                    <a:lnR w="0"/>
                    <a:lnT w="0"/>
                    <a:lnB w="0"/>
                  </a:tcPr>
                </a:tc>
                <a:tc>
                  <a:txBody>
                    <a:bodyPr/>
                    <a:lstStyle/>
                    <a:p>
                      <a:pPr>
                        <a:defRPr sz="1000"/>
                      </a:pPr>
                      <a:r>
                        <a:rPr/>
                        <a:t>8,4%</a:t>
                      </a:r>
                    </a:p>
                  </a:txBody>
                  <a:tcPr>
                    <a:lnL w="0"/>
                    <a:lnR w="0"/>
                    <a:lnT w="0"/>
                    <a:lnB w="0"/>
                  </a:tcPr>
                </a:tc>
                <a:tc>
                  <a:txBody>
                    <a:bodyPr/>
                    <a:lstStyle/>
                    <a:p>
                      <a:pPr>
                        <a:defRPr sz="1000"/>
                      </a:pPr>
                      <a:r>
                        <a:rPr/>
                        <a:t>1,5%</a:t>
                      </a:r>
                    </a:p>
                  </a:txBody>
                  <a:tcPr>
                    <a:lnL w="0"/>
                    <a:lnR w="0"/>
                    <a:lnT w="0"/>
                    <a:lnB w="0"/>
                  </a:tcPr>
                </a:tc>
                <a:tc>
                  <a:txBody>
                    <a:bodyPr/>
                    <a:lstStyle/>
                    <a:p>
                      <a:pPr>
                        <a:defRPr sz="1000"/>
                      </a:pPr>
                      <a:r>
                        <a:rPr/>
                        <a:t>670</a:t>
                      </a:r>
                    </a:p>
                  </a:txBody>
                  <a:tcPr>
                    <a:lnL w="0"/>
                    <a:lnR w="0"/>
                    <a:lnT w="0"/>
                    <a:lnB w="0"/>
                  </a:tcPr>
                </a:tc>
              </a:tr>
              <a:tr h="0">
                <a:tc>
                  <a:txBody>
                    <a:bodyPr/>
                    <a:lstStyle/>
                    <a:p>
                      <a:pPr>
                        <a:defRPr sz="1000"/>
                      </a:pPr>
                      <a:r>
                        <a:rPr b="1"/>
                        <a:t>Stord</a:t>
                      </a:r>
                    </a:p>
                  </a:txBody>
                  <a:tcPr>
                    <a:lnL w="0"/>
                    <a:lnR w="0"/>
                    <a:lnT w="0"/>
                    <a:lnB w="0"/>
                  </a:tcPr>
                </a:tc>
                <a:tc>
                  <a:txBody>
                    <a:bodyPr/>
                    <a:lstStyle/>
                    <a:p>
                      <a:pPr>
                        <a:defRPr sz="1000"/>
                      </a:pPr>
                      <a:r>
                        <a:rPr/>
                        <a:t>25,6%</a:t>
                      </a:r>
                    </a:p>
                  </a:txBody>
                  <a:tcPr>
                    <a:lnL w="0"/>
                    <a:lnR w="0"/>
                    <a:lnT w="0"/>
                    <a:lnB w="0"/>
                  </a:tcPr>
                </a:tc>
                <a:tc>
                  <a:txBody>
                    <a:bodyPr/>
                    <a:lstStyle/>
                    <a:p>
                      <a:pPr>
                        <a:defRPr sz="1000"/>
                      </a:pPr>
                      <a:r>
                        <a:rPr/>
                        <a:t>41,0%</a:t>
                      </a:r>
                    </a:p>
                  </a:txBody>
                  <a:tcPr>
                    <a:lnL w="0"/>
                    <a:lnR w="0"/>
                    <a:lnT w="0"/>
                    <a:lnB w="0"/>
                  </a:tcPr>
                </a:tc>
                <a:tc>
                  <a:txBody>
                    <a:bodyPr/>
                    <a:lstStyle/>
                    <a:p>
                      <a:pPr>
                        <a:defRPr sz="1000"/>
                      </a:pPr>
                      <a:r>
                        <a:rPr/>
                        <a:t>30,8%</a:t>
                      </a:r>
                    </a:p>
                  </a:txBody>
                  <a:tcPr>
                    <a:lnL w="0"/>
                    <a:lnR w="0"/>
                    <a:lnT w="0"/>
                    <a:lnB w="0"/>
                  </a:tcPr>
                </a:tc>
                <a:tc>
                  <a:txBody>
                    <a:bodyPr/>
                    <a:lstStyle/>
                    <a:p>
                      <a:pPr>
                        <a:defRPr sz="1000"/>
                      </a:pPr>
                      <a:r>
                        <a:rPr/>
                        <a:t>2,6%</a:t>
                      </a:r>
                    </a:p>
                  </a:txBody>
                  <a:tcPr>
                    <a:lnL w="0"/>
                    <a:lnR w="0"/>
                    <a:lnT w="0"/>
                    <a:lnB w="0"/>
                  </a:tcPr>
                </a:tc>
                <a:tc>
                  <a:txBody>
                    <a:bodyPr/>
                    <a:lstStyle/>
                    <a:p>
                      <a:pPr>
                        <a:defRPr sz="1000"/>
                      </a:pPr>
                      <a:r>
                        <a:rPr/>
                        <a:t>0,0%</a:t>
                      </a:r>
                    </a:p>
                  </a:txBody>
                  <a:tcPr>
                    <a:lnL w="0"/>
                    <a:lnR w="0"/>
                    <a:lnT w="0"/>
                    <a:lnB w="0"/>
                  </a:tcPr>
                </a:tc>
                <a:tc>
                  <a:txBody>
                    <a:bodyPr/>
                    <a:lstStyle/>
                    <a:p>
                      <a:pPr>
                        <a:defRPr sz="1000"/>
                      </a:pPr>
                      <a:r>
                        <a:rPr/>
                        <a:t>39</a:t>
                      </a:r>
                    </a:p>
                  </a:txBody>
                  <a:tcPr>
                    <a:lnL w="0"/>
                    <a:lnR w="0"/>
                    <a:lnT w="0"/>
                    <a:lnB w="0"/>
                  </a:tcPr>
                </a:tc>
              </a:tr>
            </a:tbl>
          </a:graphicData>
        </a:graphic>
      </p:graphicFrame>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lstStyle/>
          <a:p>
            <a:r>
              <a:rPr lang="en-US"/>
              <a:t>22. Fallet i oljeprisen vil føre til dype kutt og smertefulle omstillinger.</a:t>
            </a:r>
          </a:p>
        </p:txBody>
      </p:sp>
      <p:sp>
        <p:nvSpPr>
          <p:cNvPr id="5" name="RepTitle"/>
          <p:cNvSpPr>
            <a:spLocks noGrp="1"/>
          </p:cNvSpPr>
          <p:nvPr>
            <p:ph sz="quarter" idx="14" hasCustomPrompt="1"/>
          </p:nvPr>
        </p:nvSpPr>
        <p:spPr/>
        <p:txBody>
          <a:bodyPr/>
          <a:lstStyle/>
          <a:p>
            <a:r>
              <a:rPr lang="en-US"/>
              <a:t>Undersøkelse Vestlandet 2015(3)</a:t>
            </a:r>
          </a:p>
        </p:txBody>
      </p:sp>
      <p:graphicFrame>
        <p:nvGraphicFramePr>
          <p:cNvPr id="6" name="ChartObject"/>
          <p:cNvGraphicFramePr>
            <a:graphicFrameLocks noGrp="1"/>
          </p:cNvGraphicFramePr>
          <p:nvPr>
            <p:ph sz="quarter" idx="10"/>
            <p:extLst>
              <p:ext uri="{D42A27DB-BD31-4B8C-83A1-F6EECF244321}">
                <p14:modId xmlns:p14="http://schemas.microsoft.com/office/powerpoint/2010/main" val="2364573959"/>
              </p:ext>
            </p:extLst>
          </p:nvPr>
        </p:nvGraphicFramePr>
        <p:xfrm>
          <a:off x="1" y="908050"/>
          <a:ext cx="8675688" cy="594995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lstStyle/>
          <a:p>
            <a:r>
              <a:rPr lang="en-US"/>
              <a:t>22. Fallet i oljeprisen vil føre til dype kutt og smertefulle omstillinger.</a:t>
            </a:r>
          </a:p>
        </p:txBody>
      </p:sp>
      <p:sp>
        <p:nvSpPr>
          <p:cNvPr id="5" name="RepTitle"/>
          <p:cNvSpPr>
            <a:spLocks noGrp="1"/>
          </p:cNvSpPr>
          <p:nvPr>
            <p:ph sz="quarter" idx="14" hasCustomPrompt="1"/>
          </p:nvPr>
        </p:nvSpPr>
        <p:spPr/>
        <p:txBody>
          <a:bodyPr/>
          <a:lstStyle/>
          <a:p>
            <a:r>
              <a:rPr lang="en-US"/>
              <a:t>Undersøkelse Vestlandet 2015(3)</a:t>
            </a:r>
          </a:p>
        </p:txBody>
      </p:sp>
      <p:sp>
        <p:nvSpPr>
          <p:cNvPr id="6" name="MetaFoot"/>
          <p:cNvSpPr>
            <a:spLocks noGrp="1"/>
          </p:cNvSpPr>
          <p:nvPr>
            <p:ph sz="quarter" idx="15"/>
          </p:nvPr>
        </p:nvSpPr>
        <p:spPr/>
        <p:txBody>
          <a:bodyPr/>
          <a:lstStyle/>
          <a:p>
            <a:endParaRPr lang="en-US"/>
          </a:p>
        </p:txBody>
      </p:sp>
      <p:graphicFrame>
        <p:nvGraphicFramePr>
          <p:cNvPr id="7" name="New Table"/>
          <p:cNvGraphicFramePr>
            <a:graphicFrameLocks noGrp="1"/>
          </p:cNvGraphicFramePr>
          <p:nvPr>
            <p:ph sz="quarter" idx="10"/>
          </p:nvPr>
        </p:nvGraphicFramePr>
        <p:xfrm>
          <a:off x="468313" y="908050"/>
          <a:ext cx="8207374" cy="2072640"/>
        </p:xfrm>
        <a:graphic>
          <a:graphicData uri="http://schemas.openxmlformats.org/drawingml/2006/table">
            <a:tbl>
              <a:tblPr bandRow="1">
                <a:tableStyleId>{5C22544A-7EE6-4342-B048-85BDC9FD1C3A}</a:tableStyleId>
              </a:tblPr>
              <a:tblGrid>
                <a:gridCol w="1172482"/>
                <a:gridCol w="1172482"/>
                <a:gridCol w="1172482"/>
                <a:gridCol w="1172482"/>
                <a:gridCol w="1172482"/>
                <a:gridCol w="1172482"/>
                <a:gridCol w="1172482"/>
              </a:tblGrid>
              <a:tr h="0">
                <a:tc>
                  <a:txBody>
                    <a:bodyPr/>
                    <a:lstStyle/>
                    <a:p>
                      <a:pPr>
                        <a:defRPr sz="1000"/>
                      </a:pPr>
                      <a:endParaRPr/>
                    </a:p>
                  </a:txBody>
                  <a:tcPr>
                    <a:lnL w="0"/>
                    <a:lnR w="0"/>
                    <a:lnT w="0"/>
                    <a:lnB w="12700">
                      <a:solidFill>
                        <a:srgbClr val="B4B4B4"/>
                      </a:solidFill>
                    </a:lnB>
                    <a:solidFill>
                      <a:prstClr val="black">
                        <a:lumOff val="100000"/>
                        <a:lumOff val="100000"/>
                      </a:prstClr>
                    </a:solidFill>
                  </a:tcPr>
                </a:tc>
                <a:tc>
                  <a:txBody>
                    <a:bodyPr/>
                    <a:lstStyle/>
                    <a:p>
                      <a:pPr>
                        <a:defRPr sz="1000"/>
                      </a:pPr>
                      <a:r>
                        <a:rPr b="1"/>
                        <a:t>Helt enig</a:t>
                      </a:r>
                    </a:p>
                  </a:txBody>
                  <a:tcPr>
                    <a:lnL w="0"/>
                    <a:lnR w="0"/>
                    <a:lnT w="0"/>
                    <a:lnB w="12700">
                      <a:solidFill>
                        <a:srgbClr val="B4B4B4"/>
                      </a:solidFill>
                    </a:lnB>
                    <a:solidFill>
                      <a:prstClr val="black">
                        <a:lumOff val="100000"/>
                        <a:lumOff val="100000"/>
                      </a:prstClr>
                    </a:solidFill>
                  </a:tcPr>
                </a:tc>
                <a:tc>
                  <a:txBody>
                    <a:bodyPr/>
                    <a:lstStyle/>
                    <a:p>
                      <a:pPr>
                        <a:defRPr sz="1000"/>
                      </a:pPr>
                      <a:r>
                        <a:rPr b="1"/>
                        <a:t>Litt enig</a:t>
                      </a:r>
                    </a:p>
                  </a:txBody>
                  <a:tcPr>
                    <a:lnL w="0"/>
                    <a:lnR w="0"/>
                    <a:lnT w="0"/>
                    <a:lnB w="12700">
                      <a:solidFill>
                        <a:srgbClr val="B4B4B4"/>
                      </a:solidFill>
                    </a:lnB>
                    <a:solidFill>
                      <a:prstClr val="black">
                        <a:lumOff val="100000"/>
                        <a:lumOff val="100000"/>
                      </a:prstClr>
                    </a:solidFill>
                  </a:tcPr>
                </a:tc>
                <a:tc>
                  <a:txBody>
                    <a:bodyPr/>
                    <a:lstStyle/>
                    <a:p>
                      <a:pPr>
                        <a:defRPr sz="1000"/>
                      </a:pPr>
                      <a:r>
                        <a:rPr b="1"/>
                        <a:t>Nøytral</a:t>
                      </a:r>
                    </a:p>
                  </a:txBody>
                  <a:tcPr>
                    <a:lnL w="0"/>
                    <a:lnR w="0"/>
                    <a:lnT w="0"/>
                    <a:lnB w="12700">
                      <a:solidFill>
                        <a:srgbClr val="B4B4B4"/>
                      </a:solidFill>
                    </a:lnB>
                    <a:solidFill>
                      <a:prstClr val="black">
                        <a:lumOff val="100000"/>
                        <a:lumOff val="100000"/>
                      </a:prstClr>
                    </a:solidFill>
                  </a:tcPr>
                </a:tc>
                <a:tc>
                  <a:txBody>
                    <a:bodyPr/>
                    <a:lstStyle/>
                    <a:p>
                      <a:pPr>
                        <a:defRPr sz="1000"/>
                      </a:pPr>
                      <a:r>
                        <a:rPr b="1"/>
                        <a:t>Litt uenig</a:t>
                      </a:r>
                    </a:p>
                  </a:txBody>
                  <a:tcPr>
                    <a:lnL w="0"/>
                    <a:lnR w="0"/>
                    <a:lnT w="0"/>
                    <a:lnB w="12700">
                      <a:solidFill>
                        <a:srgbClr val="B4B4B4"/>
                      </a:solidFill>
                    </a:lnB>
                    <a:solidFill>
                      <a:prstClr val="black">
                        <a:lumOff val="100000"/>
                        <a:lumOff val="100000"/>
                      </a:prstClr>
                    </a:solidFill>
                  </a:tcPr>
                </a:tc>
                <a:tc>
                  <a:txBody>
                    <a:bodyPr/>
                    <a:lstStyle/>
                    <a:p>
                      <a:pPr>
                        <a:defRPr sz="1000"/>
                      </a:pPr>
                      <a:r>
                        <a:rPr b="1"/>
                        <a:t>Helt uenig</a:t>
                      </a:r>
                    </a:p>
                  </a:txBody>
                  <a:tcPr>
                    <a:lnL w="0"/>
                    <a:lnR w="0"/>
                    <a:lnT w="0"/>
                    <a:lnB w="12700">
                      <a:solidFill>
                        <a:srgbClr val="B4B4B4"/>
                      </a:solidFill>
                    </a:lnB>
                    <a:solidFill>
                      <a:prstClr val="black">
                        <a:lumOff val="100000"/>
                        <a:lumOff val="100000"/>
                      </a:prstClr>
                    </a:solidFill>
                  </a:tcPr>
                </a:tc>
                <a:tc>
                  <a:txBody>
                    <a:bodyPr/>
                    <a:lstStyle/>
                    <a:p>
                      <a:pPr>
                        <a:defRPr sz="1000"/>
                      </a:pPr>
                      <a:r>
                        <a:rPr b="1"/>
                        <a:t>N</a:t>
                      </a:r>
                    </a:p>
                  </a:txBody>
                  <a:tcPr>
                    <a:lnL w="0"/>
                    <a:lnR w="0"/>
                    <a:lnT w="0"/>
                    <a:lnB w="12700">
                      <a:solidFill>
                        <a:srgbClr val="B4B4B4"/>
                      </a:solidFill>
                    </a:lnB>
                    <a:solidFill>
                      <a:prstClr val="black">
                        <a:lumOff val="100000"/>
                        <a:lumOff val="100000"/>
                      </a:prstClr>
                    </a:solidFill>
                  </a:tcPr>
                </a:tc>
              </a:tr>
              <a:tr h="0">
                <a:tc>
                  <a:txBody>
                    <a:bodyPr/>
                    <a:lstStyle/>
                    <a:p>
                      <a:pPr>
                        <a:defRPr sz="1000"/>
                      </a:pPr>
                      <a:r>
                        <a:rPr b="1"/>
                        <a:t>Fallet i oljeprisen vil føre til dype kutt og smertefulle omstillinger.</a:t>
                      </a:r>
                    </a:p>
                  </a:txBody>
                  <a:tcPr>
                    <a:lnL w="0"/>
                    <a:lnR w="0"/>
                    <a:lnT w="12700">
                      <a:solidFill>
                        <a:srgbClr val="B4B4B4"/>
                      </a:solidFill>
                    </a:lnT>
                    <a:lnB w="0"/>
                  </a:tcPr>
                </a:tc>
                <a:tc>
                  <a:txBody>
                    <a:bodyPr/>
                    <a:lstStyle/>
                    <a:p>
                      <a:pPr>
                        <a:defRPr sz="1000"/>
                      </a:pPr>
                      <a:r>
                        <a:rPr/>
                        <a:t>20,2%</a:t>
                      </a:r>
                    </a:p>
                  </a:txBody>
                  <a:tcPr>
                    <a:lnL w="0"/>
                    <a:lnR w="0"/>
                    <a:lnT w="12700">
                      <a:solidFill>
                        <a:srgbClr val="B4B4B4"/>
                      </a:solidFill>
                    </a:lnT>
                    <a:lnB w="0"/>
                  </a:tcPr>
                </a:tc>
                <a:tc>
                  <a:txBody>
                    <a:bodyPr/>
                    <a:lstStyle/>
                    <a:p>
                      <a:pPr>
                        <a:defRPr sz="1000"/>
                      </a:pPr>
                      <a:r>
                        <a:rPr/>
                        <a:t>42,9%</a:t>
                      </a:r>
                    </a:p>
                  </a:txBody>
                  <a:tcPr>
                    <a:lnL w="0"/>
                    <a:lnR w="0"/>
                    <a:lnT w="12700">
                      <a:solidFill>
                        <a:srgbClr val="B4B4B4"/>
                      </a:solidFill>
                    </a:lnT>
                    <a:lnB w="0"/>
                  </a:tcPr>
                </a:tc>
                <a:tc>
                  <a:txBody>
                    <a:bodyPr/>
                    <a:lstStyle/>
                    <a:p>
                      <a:pPr>
                        <a:defRPr sz="1000"/>
                      </a:pPr>
                      <a:r>
                        <a:rPr/>
                        <a:t>20,8%</a:t>
                      </a:r>
                    </a:p>
                  </a:txBody>
                  <a:tcPr>
                    <a:lnL w="0"/>
                    <a:lnR w="0"/>
                    <a:lnT w="12700">
                      <a:solidFill>
                        <a:srgbClr val="B4B4B4"/>
                      </a:solidFill>
                    </a:lnT>
                    <a:lnB w="0"/>
                  </a:tcPr>
                </a:tc>
                <a:tc>
                  <a:txBody>
                    <a:bodyPr/>
                    <a:lstStyle/>
                    <a:p>
                      <a:pPr>
                        <a:defRPr sz="1000"/>
                      </a:pPr>
                      <a:r>
                        <a:rPr/>
                        <a:t>11,1%</a:t>
                      </a:r>
                    </a:p>
                  </a:txBody>
                  <a:tcPr>
                    <a:lnL w="0"/>
                    <a:lnR w="0"/>
                    <a:lnT w="12700">
                      <a:solidFill>
                        <a:srgbClr val="B4B4B4"/>
                      </a:solidFill>
                    </a:lnT>
                    <a:lnB w="0"/>
                  </a:tcPr>
                </a:tc>
                <a:tc>
                  <a:txBody>
                    <a:bodyPr/>
                    <a:lstStyle/>
                    <a:p>
                      <a:pPr>
                        <a:defRPr sz="1000"/>
                      </a:pPr>
                      <a:r>
                        <a:rPr/>
                        <a:t>5,1%</a:t>
                      </a:r>
                    </a:p>
                  </a:txBody>
                  <a:tcPr>
                    <a:lnL w="0"/>
                    <a:lnR w="0"/>
                    <a:lnT w="12700">
                      <a:solidFill>
                        <a:srgbClr val="B4B4B4"/>
                      </a:solidFill>
                    </a:lnT>
                    <a:lnB w="0"/>
                  </a:tcPr>
                </a:tc>
                <a:tc>
                  <a:txBody>
                    <a:bodyPr/>
                    <a:lstStyle/>
                    <a:p>
                      <a:pPr>
                        <a:defRPr sz="1000"/>
                      </a:pPr>
                      <a:r>
                        <a:rPr/>
                        <a:t>1520</a:t>
                      </a:r>
                    </a:p>
                  </a:txBody>
                  <a:tcPr>
                    <a:lnL w="0"/>
                    <a:lnR w="0"/>
                    <a:lnT w="12700">
                      <a:solidFill>
                        <a:srgbClr val="B4B4B4"/>
                      </a:solidFill>
                    </a:lnT>
                    <a:lnB w="0"/>
                  </a:tcPr>
                </a:tc>
              </a:tr>
              <a:tr h="0">
                <a:tc>
                  <a:txBody>
                    <a:bodyPr/>
                    <a:lstStyle/>
                    <a:p>
                      <a:pPr>
                        <a:defRPr sz="1000"/>
                      </a:pPr>
                      <a:r>
                        <a:rPr b="1"/>
                        <a:t>Bergen </a:t>
                      </a:r>
                    </a:p>
                  </a:txBody>
                  <a:tcPr>
                    <a:lnL w="0"/>
                    <a:lnR w="0"/>
                    <a:lnT w="0"/>
                    <a:lnB w="0"/>
                  </a:tcPr>
                </a:tc>
                <a:tc>
                  <a:txBody>
                    <a:bodyPr/>
                    <a:lstStyle/>
                    <a:p>
                      <a:pPr>
                        <a:defRPr sz="1000"/>
                      </a:pPr>
                      <a:r>
                        <a:rPr/>
                        <a:t>22,2%</a:t>
                      </a:r>
                    </a:p>
                  </a:txBody>
                  <a:tcPr>
                    <a:lnL w="0"/>
                    <a:lnR w="0"/>
                    <a:lnT w="0"/>
                    <a:lnB w="0"/>
                  </a:tcPr>
                </a:tc>
                <a:tc>
                  <a:txBody>
                    <a:bodyPr/>
                    <a:lstStyle/>
                    <a:p>
                      <a:pPr>
                        <a:defRPr sz="1000"/>
                      </a:pPr>
                      <a:r>
                        <a:rPr/>
                        <a:t>41,2%</a:t>
                      </a:r>
                    </a:p>
                  </a:txBody>
                  <a:tcPr>
                    <a:lnL w="0"/>
                    <a:lnR w="0"/>
                    <a:lnT w="0"/>
                    <a:lnB w="0"/>
                  </a:tcPr>
                </a:tc>
                <a:tc>
                  <a:txBody>
                    <a:bodyPr/>
                    <a:lstStyle/>
                    <a:p>
                      <a:pPr>
                        <a:defRPr sz="1000"/>
                      </a:pPr>
                      <a:r>
                        <a:rPr/>
                        <a:t>22,2%</a:t>
                      </a:r>
                    </a:p>
                  </a:txBody>
                  <a:tcPr>
                    <a:lnL w="0"/>
                    <a:lnR w="0"/>
                    <a:lnT w="0"/>
                    <a:lnB w="0"/>
                  </a:tcPr>
                </a:tc>
                <a:tc>
                  <a:txBody>
                    <a:bodyPr/>
                    <a:lstStyle/>
                    <a:p>
                      <a:pPr>
                        <a:defRPr sz="1000"/>
                      </a:pPr>
                      <a:r>
                        <a:rPr/>
                        <a:t>10,5%</a:t>
                      </a:r>
                    </a:p>
                  </a:txBody>
                  <a:tcPr>
                    <a:lnL w="0"/>
                    <a:lnR w="0"/>
                    <a:lnT w="0"/>
                    <a:lnB w="0"/>
                  </a:tcPr>
                </a:tc>
                <a:tc>
                  <a:txBody>
                    <a:bodyPr/>
                    <a:lstStyle/>
                    <a:p>
                      <a:pPr>
                        <a:defRPr sz="1000"/>
                      </a:pPr>
                      <a:r>
                        <a:rPr/>
                        <a:t>4,0%</a:t>
                      </a:r>
                    </a:p>
                  </a:txBody>
                  <a:tcPr>
                    <a:lnL w="0"/>
                    <a:lnR w="0"/>
                    <a:lnT w="0"/>
                    <a:lnB w="0"/>
                  </a:tcPr>
                </a:tc>
                <a:tc>
                  <a:txBody>
                    <a:bodyPr/>
                    <a:lstStyle/>
                    <a:p>
                      <a:pPr>
                        <a:defRPr sz="1000"/>
                      </a:pPr>
                      <a:r>
                        <a:rPr/>
                        <a:t>582</a:t>
                      </a:r>
                    </a:p>
                  </a:txBody>
                  <a:tcPr>
                    <a:lnL w="0"/>
                    <a:lnR w="0"/>
                    <a:lnT w="0"/>
                    <a:lnB w="0"/>
                  </a:tcPr>
                </a:tc>
              </a:tr>
              <a:tr h="0">
                <a:tc>
                  <a:txBody>
                    <a:bodyPr/>
                    <a:lstStyle/>
                    <a:p>
                      <a:pPr>
                        <a:defRPr sz="1000"/>
                      </a:pPr>
                      <a:r>
                        <a:rPr b="1"/>
                        <a:t>Haugesund</a:t>
                      </a:r>
                    </a:p>
                  </a:txBody>
                  <a:tcPr>
                    <a:lnL w="0"/>
                    <a:lnR w="0"/>
                    <a:lnT w="0"/>
                    <a:lnB w="0"/>
                  </a:tcPr>
                </a:tc>
                <a:tc>
                  <a:txBody>
                    <a:bodyPr/>
                    <a:lstStyle/>
                    <a:p>
                      <a:pPr>
                        <a:defRPr sz="1000"/>
                      </a:pPr>
                      <a:r>
                        <a:rPr/>
                        <a:t>11,3%</a:t>
                      </a:r>
                    </a:p>
                  </a:txBody>
                  <a:tcPr>
                    <a:lnL w="0"/>
                    <a:lnR w="0"/>
                    <a:lnT w="0"/>
                    <a:lnB w="0"/>
                  </a:tcPr>
                </a:tc>
                <a:tc>
                  <a:txBody>
                    <a:bodyPr/>
                    <a:lstStyle/>
                    <a:p>
                      <a:pPr>
                        <a:defRPr sz="1000"/>
                      </a:pPr>
                      <a:r>
                        <a:rPr/>
                        <a:t>39,8%</a:t>
                      </a:r>
                    </a:p>
                  </a:txBody>
                  <a:tcPr>
                    <a:lnL w="0"/>
                    <a:lnR w="0"/>
                    <a:lnT w="0"/>
                    <a:lnB w="0"/>
                  </a:tcPr>
                </a:tc>
                <a:tc>
                  <a:txBody>
                    <a:bodyPr/>
                    <a:lstStyle/>
                    <a:p>
                      <a:pPr>
                        <a:defRPr sz="1000"/>
                      </a:pPr>
                      <a:r>
                        <a:rPr/>
                        <a:t>24,1%</a:t>
                      </a:r>
                    </a:p>
                  </a:txBody>
                  <a:tcPr>
                    <a:lnL w="0"/>
                    <a:lnR w="0"/>
                    <a:lnT w="0"/>
                    <a:lnB w="0"/>
                  </a:tcPr>
                </a:tc>
                <a:tc>
                  <a:txBody>
                    <a:bodyPr/>
                    <a:lstStyle/>
                    <a:p>
                      <a:pPr>
                        <a:defRPr sz="1000"/>
                      </a:pPr>
                      <a:r>
                        <a:rPr/>
                        <a:t>19,5%</a:t>
                      </a:r>
                    </a:p>
                  </a:txBody>
                  <a:tcPr>
                    <a:lnL w="0"/>
                    <a:lnR w="0"/>
                    <a:lnT w="0"/>
                    <a:lnB w="0"/>
                  </a:tcPr>
                </a:tc>
                <a:tc>
                  <a:txBody>
                    <a:bodyPr/>
                    <a:lstStyle/>
                    <a:p>
                      <a:pPr>
                        <a:defRPr sz="1000"/>
                      </a:pPr>
                      <a:r>
                        <a:rPr/>
                        <a:t>5,3%</a:t>
                      </a:r>
                    </a:p>
                  </a:txBody>
                  <a:tcPr>
                    <a:lnL w="0"/>
                    <a:lnR w="0"/>
                    <a:lnT w="0"/>
                    <a:lnB w="0"/>
                  </a:tcPr>
                </a:tc>
                <a:tc>
                  <a:txBody>
                    <a:bodyPr/>
                    <a:lstStyle/>
                    <a:p>
                      <a:pPr>
                        <a:defRPr sz="1000"/>
                      </a:pPr>
                      <a:r>
                        <a:rPr/>
                        <a:t>133</a:t>
                      </a:r>
                    </a:p>
                  </a:txBody>
                  <a:tcPr>
                    <a:lnL w="0"/>
                    <a:lnR w="0"/>
                    <a:lnT w="0"/>
                    <a:lnB w="0"/>
                  </a:tcPr>
                </a:tc>
              </a:tr>
              <a:tr h="0">
                <a:tc>
                  <a:txBody>
                    <a:bodyPr/>
                    <a:lstStyle/>
                    <a:p>
                      <a:pPr>
                        <a:defRPr sz="1000"/>
                      </a:pPr>
                      <a:r>
                        <a:rPr b="1"/>
                        <a:t>Stavanger</a:t>
                      </a:r>
                    </a:p>
                  </a:txBody>
                  <a:tcPr>
                    <a:lnL w="0"/>
                    <a:lnR w="0"/>
                    <a:lnT w="0"/>
                    <a:lnB w="0"/>
                  </a:tcPr>
                </a:tc>
                <a:tc>
                  <a:txBody>
                    <a:bodyPr/>
                    <a:lstStyle/>
                    <a:p>
                      <a:pPr>
                        <a:defRPr sz="1000"/>
                      </a:pPr>
                      <a:r>
                        <a:rPr/>
                        <a:t>22,1%</a:t>
                      </a:r>
                    </a:p>
                  </a:txBody>
                  <a:tcPr>
                    <a:lnL w="0"/>
                    <a:lnR w="0"/>
                    <a:lnT w="0"/>
                    <a:lnB w="0"/>
                  </a:tcPr>
                </a:tc>
                <a:tc>
                  <a:txBody>
                    <a:bodyPr/>
                    <a:lstStyle/>
                    <a:p>
                      <a:pPr>
                        <a:defRPr sz="1000"/>
                      </a:pPr>
                      <a:r>
                        <a:rPr/>
                        <a:t>44,2%</a:t>
                      </a:r>
                    </a:p>
                  </a:txBody>
                  <a:tcPr>
                    <a:lnL w="0"/>
                    <a:lnR w="0"/>
                    <a:lnT w="0"/>
                    <a:lnB w="0"/>
                  </a:tcPr>
                </a:tc>
                <a:tc>
                  <a:txBody>
                    <a:bodyPr/>
                    <a:lstStyle/>
                    <a:p>
                      <a:pPr>
                        <a:defRPr sz="1000"/>
                      </a:pPr>
                      <a:r>
                        <a:rPr/>
                        <a:t>18,2%</a:t>
                      </a:r>
                    </a:p>
                  </a:txBody>
                  <a:tcPr>
                    <a:lnL w="0"/>
                    <a:lnR w="0"/>
                    <a:lnT w="0"/>
                    <a:lnB w="0"/>
                  </a:tcPr>
                </a:tc>
                <a:tc>
                  <a:txBody>
                    <a:bodyPr/>
                    <a:lstStyle/>
                    <a:p>
                      <a:pPr>
                        <a:defRPr sz="1000"/>
                      </a:pPr>
                      <a:r>
                        <a:rPr/>
                        <a:t>9,9%</a:t>
                      </a:r>
                    </a:p>
                  </a:txBody>
                  <a:tcPr>
                    <a:lnL w="0"/>
                    <a:lnR w="0"/>
                    <a:lnT w="0"/>
                    <a:lnB w="0"/>
                  </a:tcPr>
                </a:tc>
                <a:tc>
                  <a:txBody>
                    <a:bodyPr/>
                    <a:lstStyle/>
                    <a:p>
                      <a:pPr>
                        <a:defRPr sz="1000"/>
                      </a:pPr>
                      <a:r>
                        <a:rPr/>
                        <a:t>5,5%</a:t>
                      </a:r>
                    </a:p>
                  </a:txBody>
                  <a:tcPr>
                    <a:lnL w="0"/>
                    <a:lnR w="0"/>
                    <a:lnT w="0"/>
                    <a:lnB w="0"/>
                  </a:tcPr>
                </a:tc>
                <a:tc>
                  <a:txBody>
                    <a:bodyPr/>
                    <a:lstStyle/>
                    <a:p>
                      <a:pPr>
                        <a:defRPr sz="1000"/>
                      </a:pPr>
                      <a:r>
                        <a:rPr/>
                        <a:t>674</a:t>
                      </a:r>
                    </a:p>
                  </a:txBody>
                  <a:tcPr>
                    <a:lnL w="0"/>
                    <a:lnR w="0"/>
                    <a:lnT w="0"/>
                    <a:lnB w="0"/>
                  </a:tcPr>
                </a:tc>
              </a:tr>
              <a:tr h="0">
                <a:tc>
                  <a:txBody>
                    <a:bodyPr/>
                    <a:lstStyle/>
                    <a:p>
                      <a:pPr>
                        <a:defRPr sz="1000"/>
                      </a:pPr>
                      <a:r>
                        <a:rPr b="1"/>
                        <a:t>Stord</a:t>
                      </a:r>
                    </a:p>
                  </a:txBody>
                  <a:tcPr>
                    <a:lnL w="0"/>
                    <a:lnR w="0"/>
                    <a:lnT w="0"/>
                    <a:lnB w="0"/>
                  </a:tcPr>
                </a:tc>
                <a:tc>
                  <a:txBody>
                    <a:bodyPr/>
                    <a:lstStyle/>
                    <a:p>
                      <a:pPr>
                        <a:defRPr sz="1000"/>
                      </a:pPr>
                      <a:r>
                        <a:rPr/>
                        <a:t>15,0%</a:t>
                      </a:r>
                    </a:p>
                  </a:txBody>
                  <a:tcPr>
                    <a:lnL w="0"/>
                    <a:lnR w="0"/>
                    <a:lnT w="0"/>
                    <a:lnB w="0"/>
                  </a:tcPr>
                </a:tc>
                <a:tc>
                  <a:txBody>
                    <a:bodyPr/>
                    <a:lstStyle/>
                    <a:p>
                      <a:pPr>
                        <a:defRPr sz="1000"/>
                      </a:pPr>
                      <a:r>
                        <a:rPr/>
                        <a:t>47,5%</a:t>
                      </a:r>
                    </a:p>
                  </a:txBody>
                  <a:tcPr>
                    <a:lnL w="0"/>
                    <a:lnR w="0"/>
                    <a:lnT w="0"/>
                    <a:lnB w="0"/>
                  </a:tcPr>
                </a:tc>
                <a:tc>
                  <a:txBody>
                    <a:bodyPr/>
                    <a:lstStyle/>
                    <a:p>
                      <a:pPr>
                        <a:defRPr sz="1000"/>
                      </a:pPr>
                      <a:r>
                        <a:rPr/>
                        <a:t>20,0%</a:t>
                      </a:r>
                    </a:p>
                  </a:txBody>
                  <a:tcPr>
                    <a:lnL w="0"/>
                    <a:lnR w="0"/>
                    <a:lnT w="0"/>
                    <a:lnB w="0"/>
                  </a:tcPr>
                </a:tc>
                <a:tc>
                  <a:txBody>
                    <a:bodyPr/>
                    <a:lstStyle/>
                    <a:p>
                      <a:pPr>
                        <a:defRPr sz="1000"/>
                      </a:pPr>
                      <a:r>
                        <a:rPr/>
                        <a:t>12,5%</a:t>
                      </a:r>
                    </a:p>
                  </a:txBody>
                  <a:tcPr>
                    <a:lnL w="0"/>
                    <a:lnR w="0"/>
                    <a:lnT w="0"/>
                    <a:lnB w="0"/>
                  </a:tcPr>
                </a:tc>
                <a:tc>
                  <a:txBody>
                    <a:bodyPr/>
                    <a:lstStyle/>
                    <a:p>
                      <a:pPr>
                        <a:defRPr sz="1000"/>
                      </a:pPr>
                      <a:r>
                        <a:rPr/>
                        <a:t>5,0%</a:t>
                      </a:r>
                    </a:p>
                  </a:txBody>
                  <a:tcPr>
                    <a:lnL w="0"/>
                    <a:lnR w="0"/>
                    <a:lnT w="0"/>
                    <a:lnB w="0"/>
                  </a:tcPr>
                </a:tc>
                <a:tc>
                  <a:txBody>
                    <a:bodyPr/>
                    <a:lstStyle/>
                    <a:p>
                      <a:pPr>
                        <a:defRPr sz="1000"/>
                      </a:pPr>
                      <a:r>
                        <a:rPr/>
                        <a:t>40</a:t>
                      </a:r>
                    </a:p>
                  </a:txBody>
                  <a:tcPr>
                    <a:lnL w="0"/>
                    <a:lnR w="0"/>
                    <a:lnT w="0"/>
                    <a:lnB w="0"/>
                  </a:tcPr>
                </a:tc>
              </a:tr>
            </a:tbl>
          </a:graphicData>
        </a:graphic>
      </p:graphicFrame>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lstStyle/>
          <a:p>
            <a:r>
              <a:rPr lang="en-US"/>
              <a:t>23. Fallet i oljeprisen har negativ påvirkning på fremtidsutsiktene for min bedrift.</a:t>
            </a:r>
          </a:p>
        </p:txBody>
      </p:sp>
      <p:sp>
        <p:nvSpPr>
          <p:cNvPr id="5" name="RepTitle"/>
          <p:cNvSpPr>
            <a:spLocks noGrp="1"/>
          </p:cNvSpPr>
          <p:nvPr>
            <p:ph sz="quarter" idx="14" hasCustomPrompt="1"/>
          </p:nvPr>
        </p:nvSpPr>
        <p:spPr/>
        <p:txBody>
          <a:bodyPr/>
          <a:lstStyle/>
          <a:p>
            <a:r>
              <a:rPr lang="en-US"/>
              <a:t>Undersøkelse Vestlandet 2015(3)</a:t>
            </a:r>
          </a:p>
        </p:txBody>
      </p:sp>
      <p:graphicFrame>
        <p:nvGraphicFramePr>
          <p:cNvPr id="6" name="ChartObject"/>
          <p:cNvGraphicFramePr>
            <a:graphicFrameLocks noGrp="1"/>
          </p:cNvGraphicFramePr>
          <p:nvPr>
            <p:ph sz="quarter" idx="10"/>
            <p:extLst>
              <p:ext uri="{D42A27DB-BD31-4B8C-83A1-F6EECF244321}">
                <p14:modId xmlns:p14="http://schemas.microsoft.com/office/powerpoint/2010/main" val="1952560073"/>
              </p:ext>
            </p:extLst>
          </p:nvPr>
        </p:nvGraphicFramePr>
        <p:xfrm>
          <a:off x="1" y="908050"/>
          <a:ext cx="8675688" cy="594995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lstStyle/>
          <a:p>
            <a:r>
              <a:rPr lang="en-US"/>
              <a:t>23. Fallet i oljeprisen har negativ påvirkning på fremtidsutsiktene for min bedrift.</a:t>
            </a:r>
          </a:p>
        </p:txBody>
      </p:sp>
      <p:sp>
        <p:nvSpPr>
          <p:cNvPr id="5" name="RepTitle"/>
          <p:cNvSpPr>
            <a:spLocks noGrp="1"/>
          </p:cNvSpPr>
          <p:nvPr>
            <p:ph sz="quarter" idx="14" hasCustomPrompt="1"/>
          </p:nvPr>
        </p:nvSpPr>
        <p:spPr/>
        <p:txBody>
          <a:bodyPr/>
          <a:lstStyle/>
          <a:p>
            <a:r>
              <a:rPr lang="en-US"/>
              <a:t>Undersøkelse Vestlandet 2015(3)</a:t>
            </a:r>
          </a:p>
        </p:txBody>
      </p:sp>
      <p:sp>
        <p:nvSpPr>
          <p:cNvPr id="6" name="MetaFoot"/>
          <p:cNvSpPr>
            <a:spLocks noGrp="1"/>
          </p:cNvSpPr>
          <p:nvPr>
            <p:ph sz="quarter" idx="15"/>
          </p:nvPr>
        </p:nvSpPr>
        <p:spPr/>
        <p:txBody>
          <a:bodyPr/>
          <a:lstStyle/>
          <a:p>
            <a:endParaRPr lang="en-US"/>
          </a:p>
        </p:txBody>
      </p:sp>
      <p:graphicFrame>
        <p:nvGraphicFramePr>
          <p:cNvPr id="7" name="New Table"/>
          <p:cNvGraphicFramePr>
            <a:graphicFrameLocks noGrp="1"/>
          </p:cNvGraphicFramePr>
          <p:nvPr>
            <p:ph sz="quarter" idx="10"/>
          </p:nvPr>
        </p:nvGraphicFramePr>
        <p:xfrm>
          <a:off x="468313" y="908050"/>
          <a:ext cx="8207374" cy="2072640"/>
        </p:xfrm>
        <a:graphic>
          <a:graphicData uri="http://schemas.openxmlformats.org/drawingml/2006/table">
            <a:tbl>
              <a:tblPr bandRow="1">
                <a:tableStyleId>{5C22544A-7EE6-4342-B048-85BDC9FD1C3A}</a:tableStyleId>
              </a:tblPr>
              <a:tblGrid>
                <a:gridCol w="1172482"/>
                <a:gridCol w="1172482"/>
                <a:gridCol w="1172482"/>
                <a:gridCol w="1172482"/>
                <a:gridCol w="1172482"/>
                <a:gridCol w="1172482"/>
                <a:gridCol w="1172482"/>
              </a:tblGrid>
              <a:tr h="0">
                <a:tc>
                  <a:txBody>
                    <a:bodyPr/>
                    <a:lstStyle/>
                    <a:p>
                      <a:pPr>
                        <a:defRPr sz="1000"/>
                      </a:pPr>
                      <a:endParaRPr/>
                    </a:p>
                  </a:txBody>
                  <a:tcPr>
                    <a:lnL w="0"/>
                    <a:lnR w="0"/>
                    <a:lnT w="0"/>
                    <a:lnB w="12700">
                      <a:solidFill>
                        <a:srgbClr val="B4B4B4"/>
                      </a:solidFill>
                    </a:lnB>
                    <a:solidFill>
                      <a:prstClr val="black">
                        <a:lumOff val="100000"/>
                        <a:lumOff val="100000"/>
                      </a:prstClr>
                    </a:solidFill>
                  </a:tcPr>
                </a:tc>
                <a:tc>
                  <a:txBody>
                    <a:bodyPr/>
                    <a:lstStyle/>
                    <a:p>
                      <a:pPr>
                        <a:defRPr sz="1000"/>
                      </a:pPr>
                      <a:r>
                        <a:rPr b="1"/>
                        <a:t>Helt enig</a:t>
                      </a:r>
                    </a:p>
                  </a:txBody>
                  <a:tcPr>
                    <a:lnL w="0"/>
                    <a:lnR w="0"/>
                    <a:lnT w="0"/>
                    <a:lnB w="12700">
                      <a:solidFill>
                        <a:srgbClr val="B4B4B4"/>
                      </a:solidFill>
                    </a:lnB>
                    <a:solidFill>
                      <a:prstClr val="black">
                        <a:lumOff val="100000"/>
                        <a:lumOff val="100000"/>
                      </a:prstClr>
                    </a:solidFill>
                  </a:tcPr>
                </a:tc>
                <a:tc>
                  <a:txBody>
                    <a:bodyPr/>
                    <a:lstStyle/>
                    <a:p>
                      <a:pPr>
                        <a:defRPr sz="1000"/>
                      </a:pPr>
                      <a:r>
                        <a:rPr b="1"/>
                        <a:t>Litt enig</a:t>
                      </a:r>
                    </a:p>
                  </a:txBody>
                  <a:tcPr>
                    <a:lnL w="0"/>
                    <a:lnR w="0"/>
                    <a:lnT w="0"/>
                    <a:lnB w="12700">
                      <a:solidFill>
                        <a:srgbClr val="B4B4B4"/>
                      </a:solidFill>
                    </a:lnB>
                    <a:solidFill>
                      <a:prstClr val="black">
                        <a:lumOff val="100000"/>
                        <a:lumOff val="100000"/>
                      </a:prstClr>
                    </a:solidFill>
                  </a:tcPr>
                </a:tc>
                <a:tc>
                  <a:txBody>
                    <a:bodyPr/>
                    <a:lstStyle/>
                    <a:p>
                      <a:pPr>
                        <a:defRPr sz="1000"/>
                      </a:pPr>
                      <a:r>
                        <a:rPr b="1"/>
                        <a:t>Nøytral</a:t>
                      </a:r>
                    </a:p>
                  </a:txBody>
                  <a:tcPr>
                    <a:lnL w="0"/>
                    <a:lnR w="0"/>
                    <a:lnT w="0"/>
                    <a:lnB w="12700">
                      <a:solidFill>
                        <a:srgbClr val="B4B4B4"/>
                      </a:solidFill>
                    </a:lnB>
                    <a:solidFill>
                      <a:prstClr val="black">
                        <a:lumOff val="100000"/>
                        <a:lumOff val="100000"/>
                      </a:prstClr>
                    </a:solidFill>
                  </a:tcPr>
                </a:tc>
                <a:tc>
                  <a:txBody>
                    <a:bodyPr/>
                    <a:lstStyle/>
                    <a:p>
                      <a:pPr>
                        <a:defRPr sz="1000"/>
                      </a:pPr>
                      <a:r>
                        <a:rPr b="1"/>
                        <a:t>Litt uenig</a:t>
                      </a:r>
                    </a:p>
                  </a:txBody>
                  <a:tcPr>
                    <a:lnL w="0"/>
                    <a:lnR w="0"/>
                    <a:lnT w="0"/>
                    <a:lnB w="12700">
                      <a:solidFill>
                        <a:srgbClr val="B4B4B4"/>
                      </a:solidFill>
                    </a:lnB>
                    <a:solidFill>
                      <a:prstClr val="black">
                        <a:lumOff val="100000"/>
                        <a:lumOff val="100000"/>
                      </a:prstClr>
                    </a:solidFill>
                  </a:tcPr>
                </a:tc>
                <a:tc>
                  <a:txBody>
                    <a:bodyPr/>
                    <a:lstStyle/>
                    <a:p>
                      <a:pPr>
                        <a:defRPr sz="1000"/>
                      </a:pPr>
                      <a:r>
                        <a:rPr b="1"/>
                        <a:t>Helt uenig</a:t>
                      </a:r>
                    </a:p>
                  </a:txBody>
                  <a:tcPr>
                    <a:lnL w="0"/>
                    <a:lnR w="0"/>
                    <a:lnT w="0"/>
                    <a:lnB w="12700">
                      <a:solidFill>
                        <a:srgbClr val="B4B4B4"/>
                      </a:solidFill>
                    </a:lnB>
                    <a:solidFill>
                      <a:prstClr val="black">
                        <a:lumOff val="100000"/>
                        <a:lumOff val="100000"/>
                      </a:prstClr>
                    </a:solidFill>
                  </a:tcPr>
                </a:tc>
                <a:tc>
                  <a:txBody>
                    <a:bodyPr/>
                    <a:lstStyle/>
                    <a:p>
                      <a:pPr>
                        <a:defRPr sz="1000"/>
                      </a:pPr>
                      <a:r>
                        <a:rPr b="1"/>
                        <a:t>N</a:t>
                      </a:r>
                    </a:p>
                  </a:txBody>
                  <a:tcPr>
                    <a:lnL w="0"/>
                    <a:lnR w="0"/>
                    <a:lnT w="0"/>
                    <a:lnB w="12700">
                      <a:solidFill>
                        <a:srgbClr val="B4B4B4"/>
                      </a:solidFill>
                    </a:lnB>
                    <a:solidFill>
                      <a:prstClr val="black">
                        <a:lumOff val="100000"/>
                        <a:lumOff val="100000"/>
                      </a:prstClr>
                    </a:solidFill>
                  </a:tcPr>
                </a:tc>
              </a:tr>
              <a:tr h="0">
                <a:tc>
                  <a:txBody>
                    <a:bodyPr/>
                    <a:lstStyle/>
                    <a:p>
                      <a:pPr>
                        <a:defRPr sz="1000"/>
                      </a:pPr>
                      <a:r>
                        <a:rPr b="1"/>
                        <a:t>Fallet i oljeprisen har negativ påvirkning på fremtidsutsiktene for min bedrift.</a:t>
                      </a:r>
                    </a:p>
                  </a:txBody>
                  <a:tcPr>
                    <a:lnL w="0"/>
                    <a:lnR w="0"/>
                    <a:lnT w="12700">
                      <a:solidFill>
                        <a:srgbClr val="B4B4B4"/>
                      </a:solidFill>
                    </a:lnT>
                    <a:lnB w="0"/>
                  </a:tcPr>
                </a:tc>
                <a:tc>
                  <a:txBody>
                    <a:bodyPr/>
                    <a:lstStyle/>
                    <a:p>
                      <a:pPr>
                        <a:defRPr sz="1000"/>
                      </a:pPr>
                      <a:r>
                        <a:rPr/>
                        <a:t>14,0%</a:t>
                      </a:r>
                    </a:p>
                  </a:txBody>
                  <a:tcPr>
                    <a:lnL w="0"/>
                    <a:lnR w="0"/>
                    <a:lnT w="12700">
                      <a:solidFill>
                        <a:srgbClr val="B4B4B4"/>
                      </a:solidFill>
                    </a:lnT>
                    <a:lnB w="0"/>
                  </a:tcPr>
                </a:tc>
                <a:tc>
                  <a:txBody>
                    <a:bodyPr/>
                    <a:lstStyle/>
                    <a:p>
                      <a:pPr>
                        <a:defRPr sz="1000"/>
                      </a:pPr>
                      <a:r>
                        <a:rPr/>
                        <a:t>36,6%</a:t>
                      </a:r>
                    </a:p>
                  </a:txBody>
                  <a:tcPr>
                    <a:lnL w="0"/>
                    <a:lnR w="0"/>
                    <a:lnT w="12700">
                      <a:solidFill>
                        <a:srgbClr val="B4B4B4"/>
                      </a:solidFill>
                    </a:lnT>
                    <a:lnB w="0"/>
                  </a:tcPr>
                </a:tc>
                <a:tc>
                  <a:txBody>
                    <a:bodyPr/>
                    <a:lstStyle/>
                    <a:p>
                      <a:pPr>
                        <a:defRPr sz="1000"/>
                      </a:pPr>
                      <a:r>
                        <a:rPr/>
                        <a:t>25,6%</a:t>
                      </a:r>
                    </a:p>
                  </a:txBody>
                  <a:tcPr>
                    <a:lnL w="0"/>
                    <a:lnR w="0"/>
                    <a:lnT w="12700">
                      <a:solidFill>
                        <a:srgbClr val="B4B4B4"/>
                      </a:solidFill>
                    </a:lnT>
                    <a:lnB w="0"/>
                  </a:tcPr>
                </a:tc>
                <a:tc>
                  <a:txBody>
                    <a:bodyPr/>
                    <a:lstStyle/>
                    <a:p>
                      <a:pPr>
                        <a:defRPr sz="1000"/>
                      </a:pPr>
                      <a:r>
                        <a:rPr/>
                        <a:t>14,4%</a:t>
                      </a:r>
                    </a:p>
                  </a:txBody>
                  <a:tcPr>
                    <a:lnL w="0"/>
                    <a:lnR w="0"/>
                    <a:lnT w="12700">
                      <a:solidFill>
                        <a:srgbClr val="B4B4B4"/>
                      </a:solidFill>
                    </a:lnT>
                    <a:lnB w="0"/>
                  </a:tcPr>
                </a:tc>
                <a:tc>
                  <a:txBody>
                    <a:bodyPr/>
                    <a:lstStyle/>
                    <a:p>
                      <a:pPr>
                        <a:defRPr sz="1000"/>
                      </a:pPr>
                      <a:r>
                        <a:rPr/>
                        <a:t>9,5%</a:t>
                      </a:r>
                    </a:p>
                  </a:txBody>
                  <a:tcPr>
                    <a:lnL w="0"/>
                    <a:lnR w="0"/>
                    <a:lnT w="12700">
                      <a:solidFill>
                        <a:srgbClr val="B4B4B4"/>
                      </a:solidFill>
                    </a:lnT>
                    <a:lnB w="0"/>
                  </a:tcPr>
                </a:tc>
                <a:tc>
                  <a:txBody>
                    <a:bodyPr/>
                    <a:lstStyle/>
                    <a:p>
                      <a:pPr>
                        <a:defRPr sz="1000"/>
                      </a:pPr>
                      <a:r>
                        <a:rPr/>
                        <a:t>1521</a:t>
                      </a:r>
                    </a:p>
                  </a:txBody>
                  <a:tcPr>
                    <a:lnL w="0"/>
                    <a:lnR w="0"/>
                    <a:lnT w="12700">
                      <a:solidFill>
                        <a:srgbClr val="B4B4B4"/>
                      </a:solidFill>
                    </a:lnT>
                    <a:lnB w="0"/>
                  </a:tcPr>
                </a:tc>
              </a:tr>
              <a:tr h="0">
                <a:tc>
                  <a:txBody>
                    <a:bodyPr/>
                    <a:lstStyle/>
                    <a:p>
                      <a:pPr>
                        <a:defRPr sz="1000"/>
                      </a:pPr>
                      <a:r>
                        <a:rPr b="1"/>
                        <a:t>Bergen </a:t>
                      </a:r>
                    </a:p>
                  </a:txBody>
                  <a:tcPr>
                    <a:lnL w="0"/>
                    <a:lnR w="0"/>
                    <a:lnT w="0"/>
                    <a:lnB w="0"/>
                  </a:tcPr>
                </a:tc>
                <a:tc>
                  <a:txBody>
                    <a:bodyPr/>
                    <a:lstStyle/>
                    <a:p>
                      <a:pPr>
                        <a:defRPr sz="1000"/>
                      </a:pPr>
                      <a:r>
                        <a:rPr/>
                        <a:t>11,5%</a:t>
                      </a:r>
                    </a:p>
                  </a:txBody>
                  <a:tcPr>
                    <a:lnL w="0"/>
                    <a:lnR w="0"/>
                    <a:lnT w="0"/>
                    <a:lnB w="0"/>
                  </a:tcPr>
                </a:tc>
                <a:tc>
                  <a:txBody>
                    <a:bodyPr/>
                    <a:lstStyle/>
                    <a:p>
                      <a:pPr>
                        <a:defRPr sz="1000"/>
                      </a:pPr>
                      <a:r>
                        <a:rPr/>
                        <a:t>35,1%</a:t>
                      </a:r>
                    </a:p>
                  </a:txBody>
                  <a:tcPr>
                    <a:lnL w="0"/>
                    <a:lnR w="0"/>
                    <a:lnT w="0"/>
                    <a:lnB w="0"/>
                  </a:tcPr>
                </a:tc>
                <a:tc>
                  <a:txBody>
                    <a:bodyPr/>
                    <a:lstStyle/>
                    <a:p>
                      <a:pPr>
                        <a:defRPr sz="1000"/>
                      </a:pPr>
                      <a:r>
                        <a:rPr/>
                        <a:t>29,6%</a:t>
                      </a:r>
                    </a:p>
                  </a:txBody>
                  <a:tcPr>
                    <a:lnL w="0"/>
                    <a:lnR w="0"/>
                    <a:lnT w="0"/>
                    <a:lnB w="0"/>
                  </a:tcPr>
                </a:tc>
                <a:tc>
                  <a:txBody>
                    <a:bodyPr/>
                    <a:lstStyle/>
                    <a:p>
                      <a:pPr>
                        <a:defRPr sz="1000"/>
                      </a:pPr>
                      <a:r>
                        <a:rPr/>
                        <a:t>14,0%</a:t>
                      </a:r>
                    </a:p>
                  </a:txBody>
                  <a:tcPr>
                    <a:lnL w="0"/>
                    <a:lnR w="0"/>
                    <a:lnT w="0"/>
                    <a:lnB w="0"/>
                  </a:tcPr>
                </a:tc>
                <a:tc>
                  <a:txBody>
                    <a:bodyPr/>
                    <a:lstStyle/>
                    <a:p>
                      <a:pPr>
                        <a:defRPr sz="1000"/>
                      </a:pPr>
                      <a:r>
                        <a:rPr/>
                        <a:t>9,8%</a:t>
                      </a:r>
                    </a:p>
                  </a:txBody>
                  <a:tcPr>
                    <a:lnL w="0"/>
                    <a:lnR w="0"/>
                    <a:lnT w="0"/>
                    <a:lnB w="0"/>
                  </a:tcPr>
                </a:tc>
                <a:tc>
                  <a:txBody>
                    <a:bodyPr/>
                    <a:lstStyle/>
                    <a:p>
                      <a:pPr>
                        <a:defRPr sz="1000"/>
                      </a:pPr>
                      <a:r>
                        <a:rPr/>
                        <a:t>584</a:t>
                      </a:r>
                    </a:p>
                  </a:txBody>
                  <a:tcPr>
                    <a:lnL w="0"/>
                    <a:lnR w="0"/>
                    <a:lnT w="0"/>
                    <a:lnB w="0"/>
                  </a:tcPr>
                </a:tc>
              </a:tr>
              <a:tr h="0">
                <a:tc>
                  <a:txBody>
                    <a:bodyPr/>
                    <a:lstStyle/>
                    <a:p>
                      <a:pPr>
                        <a:defRPr sz="1000"/>
                      </a:pPr>
                      <a:r>
                        <a:rPr b="1"/>
                        <a:t>Haugesund</a:t>
                      </a:r>
                    </a:p>
                  </a:txBody>
                  <a:tcPr>
                    <a:lnL w="0"/>
                    <a:lnR w="0"/>
                    <a:lnT w="0"/>
                    <a:lnB w="0"/>
                  </a:tcPr>
                </a:tc>
                <a:tc>
                  <a:txBody>
                    <a:bodyPr/>
                    <a:lstStyle/>
                    <a:p>
                      <a:pPr>
                        <a:defRPr sz="1000"/>
                      </a:pPr>
                      <a:r>
                        <a:rPr/>
                        <a:t>10,6%</a:t>
                      </a:r>
                    </a:p>
                  </a:txBody>
                  <a:tcPr>
                    <a:lnL w="0"/>
                    <a:lnR w="0"/>
                    <a:lnT w="0"/>
                    <a:lnB w="0"/>
                  </a:tcPr>
                </a:tc>
                <a:tc>
                  <a:txBody>
                    <a:bodyPr/>
                    <a:lstStyle/>
                    <a:p>
                      <a:pPr>
                        <a:defRPr sz="1000"/>
                      </a:pPr>
                      <a:r>
                        <a:rPr/>
                        <a:t>34,8%</a:t>
                      </a:r>
                    </a:p>
                  </a:txBody>
                  <a:tcPr>
                    <a:lnL w="0"/>
                    <a:lnR w="0"/>
                    <a:lnT w="0"/>
                    <a:lnB w="0"/>
                  </a:tcPr>
                </a:tc>
                <a:tc>
                  <a:txBody>
                    <a:bodyPr/>
                    <a:lstStyle/>
                    <a:p>
                      <a:pPr>
                        <a:defRPr sz="1000"/>
                      </a:pPr>
                      <a:r>
                        <a:rPr/>
                        <a:t>24,2%</a:t>
                      </a:r>
                    </a:p>
                  </a:txBody>
                  <a:tcPr>
                    <a:lnL w="0"/>
                    <a:lnR w="0"/>
                    <a:lnT w="0"/>
                    <a:lnB w="0"/>
                  </a:tcPr>
                </a:tc>
                <a:tc>
                  <a:txBody>
                    <a:bodyPr/>
                    <a:lstStyle/>
                    <a:p>
                      <a:pPr>
                        <a:defRPr sz="1000"/>
                      </a:pPr>
                      <a:r>
                        <a:rPr/>
                        <a:t>19,7%</a:t>
                      </a:r>
                    </a:p>
                  </a:txBody>
                  <a:tcPr>
                    <a:lnL w="0"/>
                    <a:lnR w="0"/>
                    <a:lnT w="0"/>
                    <a:lnB w="0"/>
                  </a:tcPr>
                </a:tc>
                <a:tc>
                  <a:txBody>
                    <a:bodyPr/>
                    <a:lstStyle/>
                    <a:p>
                      <a:pPr>
                        <a:defRPr sz="1000"/>
                      </a:pPr>
                      <a:r>
                        <a:rPr/>
                        <a:t>10,6%</a:t>
                      </a:r>
                    </a:p>
                  </a:txBody>
                  <a:tcPr>
                    <a:lnL w="0"/>
                    <a:lnR w="0"/>
                    <a:lnT w="0"/>
                    <a:lnB w="0"/>
                  </a:tcPr>
                </a:tc>
                <a:tc>
                  <a:txBody>
                    <a:bodyPr/>
                    <a:lstStyle/>
                    <a:p>
                      <a:pPr>
                        <a:defRPr sz="1000"/>
                      </a:pPr>
                      <a:r>
                        <a:rPr/>
                        <a:t>132</a:t>
                      </a:r>
                    </a:p>
                  </a:txBody>
                  <a:tcPr>
                    <a:lnL w="0"/>
                    <a:lnR w="0"/>
                    <a:lnT w="0"/>
                    <a:lnB w="0"/>
                  </a:tcPr>
                </a:tc>
              </a:tr>
              <a:tr h="0">
                <a:tc>
                  <a:txBody>
                    <a:bodyPr/>
                    <a:lstStyle/>
                    <a:p>
                      <a:pPr>
                        <a:defRPr sz="1000"/>
                      </a:pPr>
                      <a:r>
                        <a:rPr b="1"/>
                        <a:t>Stavanger</a:t>
                      </a:r>
                    </a:p>
                  </a:txBody>
                  <a:tcPr>
                    <a:lnL w="0"/>
                    <a:lnR w="0"/>
                    <a:lnT w="0"/>
                    <a:lnB w="0"/>
                  </a:tcPr>
                </a:tc>
                <a:tc>
                  <a:txBody>
                    <a:bodyPr/>
                    <a:lstStyle/>
                    <a:p>
                      <a:pPr>
                        <a:defRPr sz="1000"/>
                      </a:pPr>
                      <a:r>
                        <a:rPr/>
                        <a:t>17,4%</a:t>
                      </a:r>
                    </a:p>
                  </a:txBody>
                  <a:tcPr>
                    <a:lnL w="0"/>
                    <a:lnR w="0"/>
                    <a:lnT w="0"/>
                    <a:lnB w="0"/>
                  </a:tcPr>
                </a:tc>
                <a:tc>
                  <a:txBody>
                    <a:bodyPr/>
                    <a:lstStyle/>
                    <a:p>
                      <a:pPr>
                        <a:defRPr sz="1000"/>
                      </a:pPr>
                      <a:r>
                        <a:rPr/>
                        <a:t>40,2%</a:t>
                      </a:r>
                    </a:p>
                  </a:txBody>
                  <a:tcPr>
                    <a:lnL w="0"/>
                    <a:lnR w="0"/>
                    <a:lnT w="0"/>
                    <a:lnB w="0"/>
                  </a:tcPr>
                </a:tc>
                <a:tc>
                  <a:txBody>
                    <a:bodyPr/>
                    <a:lstStyle/>
                    <a:p>
                      <a:pPr>
                        <a:defRPr sz="1000"/>
                      </a:pPr>
                      <a:r>
                        <a:rPr/>
                        <a:t>20,9%</a:t>
                      </a:r>
                    </a:p>
                  </a:txBody>
                  <a:tcPr>
                    <a:lnL w="0"/>
                    <a:lnR w="0"/>
                    <a:lnT w="0"/>
                    <a:lnB w="0"/>
                  </a:tcPr>
                </a:tc>
                <a:tc>
                  <a:txBody>
                    <a:bodyPr/>
                    <a:lstStyle/>
                    <a:p>
                      <a:pPr>
                        <a:defRPr sz="1000"/>
                      </a:pPr>
                      <a:r>
                        <a:rPr/>
                        <a:t>13,0%</a:t>
                      </a:r>
                    </a:p>
                  </a:txBody>
                  <a:tcPr>
                    <a:lnL w="0"/>
                    <a:lnR w="0"/>
                    <a:lnT w="0"/>
                    <a:lnB w="0"/>
                  </a:tcPr>
                </a:tc>
                <a:tc>
                  <a:txBody>
                    <a:bodyPr/>
                    <a:lstStyle/>
                    <a:p>
                      <a:pPr>
                        <a:defRPr sz="1000"/>
                      </a:pPr>
                      <a:r>
                        <a:rPr/>
                        <a:t>8,5%</a:t>
                      </a:r>
                    </a:p>
                  </a:txBody>
                  <a:tcPr>
                    <a:lnL w="0"/>
                    <a:lnR w="0"/>
                    <a:lnT w="0"/>
                    <a:lnB w="0"/>
                  </a:tcPr>
                </a:tc>
                <a:tc>
                  <a:txBody>
                    <a:bodyPr/>
                    <a:lstStyle/>
                    <a:p>
                      <a:pPr>
                        <a:defRPr sz="1000"/>
                      </a:pPr>
                      <a:r>
                        <a:rPr/>
                        <a:t>671</a:t>
                      </a:r>
                    </a:p>
                  </a:txBody>
                  <a:tcPr>
                    <a:lnL w="0"/>
                    <a:lnR w="0"/>
                    <a:lnT w="0"/>
                    <a:lnB w="0"/>
                  </a:tcPr>
                </a:tc>
              </a:tr>
              <a:tr h="0">
                <a:tc>
                  <a:txBody>
                    <a:bodyPr/>
                    <a:lstStyle/>
                    <a:p>
                      <a:pPr>
                        <a:defRPr sz="1000"/>
                      </a:pPr>
                      <a:r>
                        <a:rPr b="1"/>
                        <a:t>Stord</a:t>
                      </a:r>
                    </a:p>
                  </a:txBody>
                  <a:tcPr>
                    <a:lnL w="0"/>
                    <a:lnR w="0"/>
                    <a:lnT w="0"/>
                    <a:lnB w="0"/>
                  </a:tcPr>
                </a:tc>
                <a:tc>
                  <a:txBody>
                    <a:bodyPr/>
                    <a:lstStyle/>
                    <a:p>
                      <a:pPr>
                        <a:defRPr sz="1000"/>
                      </a:pPr>
                      <a:r>
                        <a:rPr/>
                        <a:t>20,0%</a:t>
                      </a:r>
                    </a:p>
                  </a:txBody>
                  <a:tcPr>
                    <a:lnL w="0"/>
                    <a:lnR w="0"/>
                    <a:lnT w="0"/>
                    <a:lnB w="0"/>
                  </a:tcPr>
                </a:tc>
                <a:tc>
                  <a:txBody>
                    <a:bodyPr/>
                    <a:lstStyle/>
                    <a:p>
                      <a:pPr>
                        <a:defRPr sz="1000"/>
                      </a:pPr>
                      <a:r>
                        <a:rPr/>
                        <a:t>32,5%</a:t>
                      </a:r>
                    </a:p>
                  </a:txBody>
                  <a:tcPr>
                    <a:lnL w="0"/>
                    <a:lnR w="0"/>
                    <a:lnT w="0"/>
                    <a:lnB w="0"/>
                  </a:tcPr>
                </a:tc>
                <a:tc>
                  <a:txBody>
                    <a:bodyPr/>
                    <a:lstStyle/>
                    <a:p>
                      <a:pPr>
                        <a:defRPr sz="1000"/>
                      </a:pPr>
                      <a:r>
                        <a:rPr/>
                        <a:t>25,0%</a:t>
                      </a:r>
                    </a:p>
                  </a:txBody>
                  <a:tcPr>
                    <a:lnL w="0"/>
                    <a:lnR w="0"/>
                    <a:lnT w="0"/>
                    <a:lnB w="0"/>
                  </a:tcPr>
                </a:tc>
                <a:tc>
                  <a:txBody>
                    <a:bodyPr/>
                    <a:lstStyle/>
                    <a:p>
                      <a:pPr>
                        <a:defRPr sz="1000"/>
                      </a:pPr>
                      <a:r>
                        <a:rPr/>
                        <a:t>12,5%</a:t>
                      </a:r>
                    </a:p>
                  </a:txBody>
                  <a:tcPr>
                    <a:lnL w="0"/>
                    <a:lnR w="0"/>
                    <a:lnT w="0"/>
                    <a:lnB w="0"/>
                  </a:tcPr>
                </a:tc>
                <a:tc>
                  <a:txBody>
                    <a:bodyPr/>
                    <a:lstStyle/>
                    <a:p>
                      <a:pPr>
                        <a:defRPr sz="1000"/>
                      </a:pPr>
                      <a:r>
                        <a:rPr/>
                        <a:t>10,0%</a:t>
                      </a:r>
                    </a:p>
                  </a:txBody>
                  <a:tcPr>
                    <a:lnL w="0"/>
                    <a:lnR w="0"/>
                    <a:lnT w="0"/>
                    <a:lnB w="0"/>
                  </a:tcPr>
                </a:tc>
                <a:tc>
                  <a:txBody>
                    <a:bodyPr/>
                    <a:lstStyle/>
                    <a:p>
                      <a:pPr>
                        <a:defRPr sz="1000"/>
                      </a:pPr>
                      <a:r>
                        <a:rPr/>
                        <a:t>40</a:t>
                      </a:r>
                    </a:p>
                  </a:txBody>
                  <a:tcPr>
                    <a:lnL w="0"/>
                    <a:lnR w="0"/>
                    <a:lnT w="0"/>
                    <a:lnB w="0"/>
                  </a:tcPr>
                </a:tc>
              </a:tr>
            </a:tbl>
          </a:graphicData>
        </a:graphic>
      </p:graphicFrame>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lstStyle/>
          <a:p>
            <a:r>
              <a:rPr lang="en-US"/>
              <a:t>24. Fallet i oljeprisen har negativ påvirkning på fremtidsutsiktene til Vestlandet som helhet.</a:t>
            </a:r>
          </a:p>
        </p:txBody>
      </p:sp>
      <p:sp>
        <p:nvSpPr>
          <p:cNvPr id="5" name="RepTitle"/>
          <p:cNvSpPr>
            <a:spLocks noGrp="1"/>
          </p:cNvSpPr>
          <p:nvPr>
            <p:ph sz="quarter" idx="14" hasCustomPrompt="1"/>
          </p:nvPr>
        </p:nvSpPr>
        <p:spPr/>
        <p:txBody>
          <a:bodyPr/>
          <a:lstStyle/>
          <a:p>
            <a:r>
              <a:rPr lang="en-US"/>
              <a:t>Undersøkelse Vestlandet 2015(3)</a:t>
            </a:r>
          </a:p>
        </p:txBody>
      </p:sp>
      <p:graphicFrame>
        <p:nvGraphicFramePr>
          <p:cNvPr id="6" name="ChartObject"/>
          <p:cNvGraphicFramePr>
            <a:graphicFrameLocks noGrp="1"/>
          </p:cNvGraphicFramePr>
          <p:nvPr>
            <p:ph sz="quarter" idx="10"/>
            <p:extLst>
              <p:ext uri="{D42A27DB-BD31-4B8C-83A1-F6EECF244321}">
                <p14:modId xmlns:p14="http://schemas.microsoft.com/office/powerpoint/2010/main" val="1547907184"/>
              </p:ext>
            </p:extLst>
          </p:nvPr>
        </p:nvGraphicFramePr>
        <p:xfrm>
          <a:off x="1" y="908050"/>
          <a:ext cx="8675688" cy="594995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lstStyle/>
          <a:p>
            <a:r>
              <a:rPr lang="en-US"/>
              <a:t>24. Fallet i oljeprisen har negativ påvirkning på fremtidsutsiktene til Vestlandet som helhet.</a:t>
            </a:r>
          </a:p>
        </p:txBody>
      </p:sp>
      <p:sp>
        <p:nvSpPr>
          <p:cNvPr id="5" name="RepTitle"/>
          <p:cNvSpPr>
            <a:spLocks noGrp="1"/>
          </p:cNvSpPr>
          <p:nvPr>
            <p:ph sz="quarter" idx="14" hasCustomPrompt="1"/>
          </p:nvPr>
        </p:nvSpPr>
        <p:spPr/>
        <p:txBody>
          <a:bodyPr/>
          <a:lstStyle/>
          <a:p>
            <a:r>
              <a:rPr lang="en-US"/>
              <a:t>Undersøkelse Vestlandet 2015(3)</a:t>
            </a:r>
          </a:p>
        </p:txBody>
      </p:sp>
      <p:sp>
        <p:nvSpPr>
          <p:cNvPr id="6" name="MetaFoot"/>
          <p:cNvSpPr>
            <a:spLocks noGrp="1"/>
          </p:cNvSpPr>
          <p:nvPr>
            <p:ph sz="quarter" idx="15"/>
          </p:nvPr>
        </p:nvSpPr>
        <p:spPr/>
        <p:txBody>
          <a:bodyPr/>
          <a:lstStyle/>
          <a:p>
            <a:endParaRPr lang="en-US"/>
          </a:p>
        </p:txBody>
      </p:sp>
      <p:graphicFrame>
        <p:nvGraphicFramePr>
          <p:cNvPr id="7" name="New Table"/>
          <p:cNvGraphicFramePr>
            <a:graphicFrameLocks noGrp="1"/>
          </p:cNvGraphicFramePr>
          <p:nvPr>
            <p:ph sz="quarter" idx="10"/>
          </p:nvPr>
        </p:nvGraphicFramePr>
        <p:xfrm>
          <a:off x="468313" y="908050"/>
          <a:ext cx="8207374" cy="2225040"/>
        </p:xfrm>
        <a:graphic>
          <a:graphicData uri="http://schemas.openxmlformats.org/drawingml/2006/table">
            <a:tbl>
              <a:tblPr bandRow="1">
                <a:tableStyleId>{5C22544A-7EE6-4342-B048-85BDC9FD1C3A}</a:tableStyleId>
              </a:tblPr>
              <a:tblGrid>
                <a:gridCol w="1172482"/>
                <a:gridCol w="1172482"/>
                <a:gridCol w="1172482"/>
                <a:gridCol w="1172482"/>
                <a:gridCol w="1172482"/>
                <a:gridCol w="1172482"/>
                <a:gridCol w="1172482"/>
              </a:tblGrid>
              <a:tr h="0">
                <a:tc>
                  <a:txBody>
                    <a:bodyPr/>
                    <a:lstStyle/>
                    <a:p>
                      <a:pPr>
                        <a:defRPr sz="1000"/>
                      </a:pPr>
                      <a:endParaRPr/>
                    </a:p>
                  </a:txBody>
                  <a:tcPr>
                    <a:lnL w="0"/>
                    <a:lnR w="0"/>
                    <a:lnT w="0"/>
                    <a:lnB w="12700">
                      <a:solidFill>
                        <a:srgbClr val="B4B4B4"/>
                      </a:solidFill>
                    </a:lnB>
                    <a:solidFill>
                      <a:prstClr val="black">
                        <a:lumOff val="100000"/>
                        <a:lumOff val="100000"/>
                      </a:prstClr>
                    </a:solidFill>
                  </a:tcPr>
                </a:tc>
                <a:tc>
                  <a:txBody>
                    <a:bodyPr/>
                    <a:lstStyle/>
                    <a:p>
                      <a:pPr>
                        <a:defRPr sz="1000"/>
                      </a:pPr>
                      <a:r>
                        <a:rPr b="1"/>
                        <a:t>Helt enig</a:t>
                      </a:r>
                    </a:p>
                  </a:txBody>
                  <a:tcPr>
                    <a:lnL w="0"/>
                    <a:lnR w="0"/>
                    <a:lnT w="0"/>
                    <a:lnB w="12700">
                      <a:solidFill>
                        <a:srgbClr val="B4B4B4"/>
                      </a:solidFill>
                    </a:lnB>
                    <a:solidFill>
                      <a:prstClr val="black">
                        <a:lumOff val="100000"/>
                        <a:lumOff val="100000"/>
                      </a:prstClr>
                    </a:solidFill>
                  </a:tcPr>
                </a:tc>
                <a:tc>
                  <a:txBody>
                    <a:bodyPr/>
                    <a:lstStyle/>
                    <a:p>
                      <a:pPr>
                        <a:defRPr sz="1000"/>
                      </a:pPr>
                      <a:r>
                        <a:rPr b="1"/>
                        <a:t>Litt enig</a:t>
                      </a:r>
                    </a:p>
                  </a:txBody>
                  <a:tcPr>
                    <a:lnL w="0"/>
                    <a:lnR w="0"/>
                    <a:lnT w="0"/>
                    <a:lnB w="12700">
                      <a:solidFill>
                        <a:srgbClr val="B4B4B4"/>
                      </a:solidFill>
                    </a:lnB>
                    <a:solidFill>
                      <a:prstClr val="black">
                        <a:lumOff val="100000"/>
                        <a:lumOff val="100000"/>
                      </a:prstClr>
                    </a:solidFill>
                  </a:tcPr>
                </a:tc>
                <a:tc>
                  <a:txBody>
                    <a:bodyPr/>
                    <a:lstStyle/>
                    <a:p>
                      <a:pPr>
                        <a:defRPr sz="1000"/>
                      </a:pPr>
                      <a:r>
                        <a:rPr b="1"/>
                        <a:t>Nøytral</a:t>
                      </a:r>
                    </a:p>
                  </a:txBody>
                  <a:tcPr>
                    <a:lnL w="0"/>
                    <a:lnR w="0"/>
                    <a:lnT w="0"/>
                    <a:lnB w="12700">
                      <a:solidFill>
                        <a:srgbClr val="B4B4B4"/>
                      </a:solidFill>
                    </a:lnB>
                    <a:solidFill>
                      <a:prstClr val="black">
                        <a:lumOff val="100000"/>
                        <a:lumOff val="100000"/>
                      </a:prstClr>
                    </a:solidFill>
                  </a:tcPr>
                </a:tc>
                <a:tc>
                  <a:txBody>
                    <a:bodyPr/>
                    <a:lstStyle/>
                    <a:p>
                      <a:pPr>
                        <a:defRPr sz="1000"/>
                      </a:pPr>
                      <a:r>
                        <a:rPr b="1"/>
                        <a:t>Litt uenig</a:t>
                      </a:r>
                    </a:p>
                  </a:txBody>
                  <a:tcPr>
                    <a:lnL w="0"/>
                    <a:lnR w="0"/>
                    <a:lnT w="0"/>
                    <a:lnB w="12700">
                      <a:solidFill>
                        <a:srgbClr val="B4B4B4"/>
                      </a:solidFill>
                    </a:lnB>
                    <a:solidFill>
                      <a:prstClr val="black">
                        <a:lumOff val="100000"/>
                        <a:lumOff val="100000"/>
                      </a:prstClr>
                    </a:solidFill>
                  </a:tcPr>
                </a:tc>
                <a:tc>
                  <a:txBody>
                    <a:bodyPr/>
                    <a:lstStyle/>
                    <a:p>
                      <a:pPr>
                        <a:defRPr sz="1000"/>
                      </a:pPr>
                      <a:r>
                        <a:rPr b="1"/>
                        <a:t>Helt uenig</a:t>
                      </a:r>
                    </a:p>
                  </a:txBody>
                  <a:tcPr>
                    <a:lnL w="0"/>
                    <a:lnR w="0"/>
                    <a:lnT w="0"/>
                    <a:lnB w="12700">
                      <a:solidFill>
                        <a:srgbClr val="B4B4B4"/>
                      </a:solidFill>
                    </a:lnB>
                    <a:solidFill>
                      <a:prstClr val="black">
                        <a:lumOff val="100000"/>
                        <a:lumOff val="100000"/>
                      </a:prstClr>
                    </a:solidFill>
                  </a:tcPr>
                </a:tc>
                <a:tc>
                  <a:txBody>
                    <a:bodyPr/>
                    <a:lstStyle/>
                    <a:p>
                      <a:pPr>
                        <a:defRPr sz="1000"/>
                      </a:pPr>
                      <a:r>
                        <a:rPr b="1"/>
                        <a:t>N</a:t>
                      </a:r>
                    </a:p>
                  </a:txBody>
                  <a:tcPr>
                    <a:lnL w="0"/>
                    <a:lnR w="0"/>
                    <a:lnT w="0"/>
                    <a:lnB w="12700">
                      <a:solidFill>
                        <a:srgbClr val="B4B4B4"/>
                      </a:solidFill>
                    </a:lnB>
                    <a:solidFill>
                      <a:prstClr val="black">
                        <a:lumOff val="100000"/>
                        <a:lumOff val="100000"/>
                      </a:prstClr>
                    </a:solidFill>
                  </a:tcPr>
                </a:tc>
              </a:tr>
              <a:tr h="0">
                <a:tc>
                  <a:txBody>
                    <a:bodyPr/>
                    <a:lstStyle/>
                    <a:p>
                      <a:pPr>
                        <a:defRPr sz="1000"/>
                      </a:pPr>
                      <a:r>
                        <a:rPr b="1"/>
                        <a:t>Fallet i oljeprisen har negativ påvirkning på fremtidsutsiktene til Vestlandet som helhet.</a:t>
                      </a:r>
                    </a:p>
                  </a:txBody>
                  <a:tcPr>
                    <a:lnL w="0"/>
                    <a:lnR w="0"/>
                    <a:lnT w="12700">
                      <a:solidFill>
                        <a:srgbClr val="B4B4B4"/>
                      </a:solidFill>
                    </a:lnT>
                    <a:lnB w="0"/>
                  </a:tcPr>
                </a:tc>
                <a:tc>
                  <a:txBody>
                    <a:bodyPr/>
                    <a:lstStyle/>
                    <a:p>
                      <a:pPr>
                        <a:defRPr sz="1000"/>
                      </a:pPr>
                      <a:r>
                        <a:rPr/>
                        <a:t>27,6%</a:t>
                      </a:r>
                    </a:p>
                  </a:txBody>
                  <a:tcPr>
                    <a:lnL w="0"/>
                    <a:lnR w="0"/>
                    <a:lnT w="12700">
                      <a:solidFill>
                        <a:srgbClr val="B4B4B4"/>
                      </a:solidFill>
                    </a:lnT>
                    <a:lnB w="0"/>
                  </a:tcPr>
                </a:tc>
                <a:tc>
                  <a:txBody>
                    <a:bodyPr/>
                    <a:lstStyle/>
                    <a:p>
                      <a:pPr>
                        <a:defRPr sz="1000"/>
                      </a:pPr>
                      <a:r>
                        <a:rPr/>
                        <a:t>49,5%</a:t>
                      </a:r>
                    </a:p>
                  </a:txBody>
                  <a:tcPr>
                    <a:lnL w="0"/>
                    <a:lnR w="0"/>
                    <a:lnT w="12700">
                      <a:solidFill>
                        <a:srgbClr val="B4B4B4"/>
                      </a:solidFill>
                    </a:lnT>
                    <a:lnB w="0"/>
                  </a:tcPr>
                </a:tc>
                <a:tc>
                  <a:txBody>
                    <a:bodyPr/>
                    <a:lstStyle/>
                    <a:p>
                      <a:pPr>
                        <a:defRPr sz="1000"/>
                      </a:pPr>
                      <a:r>
                        <a:rPr/>
                        <a:t>13,0%</a:t>
                      </a:r>
                    </a:p>
                  </a:txBody>
                  <a:tcPr>
                    <a:lnL w="0"/>
                    <a:lnR w="0"/>
                    <a:lnT w="12700">
                      <a:solidFill>
                        <a:srgbClr val="B4B4B4"/>
                      </a:solidFill>
                    </a:lnT>
                    <a:lnB w="0"/>
                  </a:tcPr>
                </a:tc>
                <a:tc>
                  <a:txBody>
                    <a:bodyPr/>
                    <a:lstStyle/>
                    <a:p>
                      <a:pPr>
                        <a:defRPr sz="1000"/>
                      </a:pPr>
                      <a:r>
                        <a:rPr/>
                        <a:t>8,0%</a:t>
                      </a:r>
                    </a:p>
                  </a:txBody>
                  <a:tcPr>
                    <a:lnL w="0"/>
                    <a:lnR w="0"/>
                    <a:lnT w="12700">
                      <a:solidFill>
                        <a:srgbClr val="B4B4B4"/>
                      </a:solidFill>
                    </a:lnT>
                    <a:lnB w="0"/>
                  </a:tcPr>
                </a:tc>
                <a:tc>
                  <a:txBody>
                    <a:bodyPr/>
                    <a:lstStyle/>
                    <a:p>
                      <a:pPr>
                        <a:defRPr sz="1000"/>
                      </a:pPr>
                      <a:r>
                        <a:rPr/>
                        <a:t>2,0%</a:t>
                      </a:r>
                    </a:p>
                  </a:txBody>
                  <a:tcPr>
                    <a:lnL w="0"/>
                    <a:lnR w="0"/>
                    <a:lnT w="12700">
                      <a:solidFill>
                        <a:srgbClr val="B4B4B4"/>
                      </a:solidFill>
                    </a:lnT>
                    <a:lnB w="0"/>
                  </a:tcPr>
                </a:tc>
                <a:tc>
                  <a:txBody>
                    <a:bodyPr/>
                    <a:lstStyle/>
                    <a:p>
                      <a:pPr>
                        <a:defRPr sz="1000"/>
                      </a:pPr>
                      <a:r>
                        <a:rPr/>
                        <a:t>1526</a:t>
                      </a:r>
                    </a:p>
                  </a:txBody>
                  <a:tcPr>
                    <a:lnL w="0"/>
                    <a:lnR w="0"/>
                    <a:lnT w="12700">
                      <a:solidFill>
                        <a:srgbClr val="B4B4B4"/>
                      </a:solidFill>
                    </a:lnT>
                    <a:lnB w="0"/>
                  </a:tcPr>
                </a:tc>
              </a:tr>
              <a:tr h="0">
                <a:tc>
                  <a:txBody>
                    <a:bodyPr/>
                    <a:lstStyle/>
                    <a:p>
                      <a:pPr>
                        <a:defRPr sz="1000"/>
                      </a:pPr>
                      <a:r>
                        <a:rPr b="1"/>
                        <a:t>Bergen </a:t>
                      </a:r>
                    </a:p>
                  </a:txBody>
                  <a:tcPr>
                    <a:lnL w="0"/>
                    <a:lnR w="0"/>
                    <a:lnT w="0"/>
                    <a:lnB w="0"/>
                  </a:tcPr>
                </a:tc>
                <a:tc>
                  <a:txBody>
                    <a:bodyPr/>
                    <a:lstStyle/>
                    <a:p>
                      <a:pPr>
                        <a:defRPr sz="1000"/>
                      </a:pPr>
                      <a:r>
                        <a:rPr/>
                        <a:t>26,8%</a:t>
                      </a:r>
                    </a:p>
                  </a:txBody>
                  <a:tcPr>
                    <a:lnL w="0"/>
                    <a:lnR w="0"/>
                    <a:lnT w="0"/>
                    <a:lnB w="0"/>
                  </a:tcPr>
                </a:tc>
                <a:tc>
                  <a:txBody>
                    <a:bodyPr/>
                    <a:lstStyle/>
                    <a:p>
                      <a:pPr>
                        <a:defRPr sz="1000"/>
                      </a:pPr>
                      <a:r>
                        <a:rPr/>
                        <a:t>50,8%</a:t>
                      </a:r>
                    </a:p>
                  </a:txBody>
                  <a:tcPr>
                    <a:lnL w="0"/>
                    <a:lnR w="0"/>
                    <a:lnT w="0"/>
                    <a:lnB w="0"/>
                  </a:tcPr>
                </a:tc>
                <a:tc>
                  <a:txBody>
                    <a:bodyPr/>
                    <a:lstStyle/>
                    <a:p>
                      <a:pPr>
                        <a:defRPr sz="1000"/>
                      </a:pPr>
                      <a:r>
                        <a:rPr/>
                        <a:t>14,0%</a:t>
                      </a:r>
                    </a:p>
                  </a:txBody>
                  <a:tcPr>
                    <a:lnL w="0"/>
                    <a:lnR w="0"/>
                    <a:lnT w="0"/>
                    <a:lnB w="0"/>
                  </a:tcPr>
                </a:tc>
                <a:tc>
                  <a:txBody>
                    <a:bodyPr/>
                    <a:lstStyle/>
                    <a:p>
                      <a:pPr>
                        <a:defRPr sz="1000"/>
                      </a:pPr>
                      <a:r>
                        <a:rPr/>
                        <a:t>7,0%</a:t>
                      </a:r>
                    </a:p>
                  </a:txBody>
                  <a:tcPr>
                    <a:lnL w="0"/>
                    <a:lnR w="0"/>
                    <a:lnT w="0"/>
                    <a:lnB w="0"/>
                  </a:tcPr>
                </a:tc>
                <a:tc>
                  <a:txBody>
                    <a:bodyPr/>
                    <a:lstStyle/>
                    <a:p>
                      <a:pPr>
                        <a:defRPr sz="1000"/>
                      </a:pPr>
                      <a:r>
                        <a:rPr/>
                        <a:t>1,4%</a:t>
                      </a:r>
                    </a:p>
                  </a:txBody>
                  <a:tcPr>
                    <a:lnL w="0"/>
                    <a:lnR w="0"/>
                    <a:lnT w="0"/>
                    <a:lnB w="0"/>
                  </a:tcPr>
                </a:tc>
                <a:tc>
                  <a:txBody>
                    <a:bodyPr/>
                    <a:lstStyle/>
                    <a:p>
                      <a:pPr>
                        <a:defRPr sz="1000"/>
                      </a:pPr>
                      <a:r>
                        <a:rPr/>
                        <a:t>585</a:t>
                      </a:r>
                    </a:p>
                  </a:txBody>
                  <a:tcPr>
                    <a:lnL w="0"/>
                    <a:lnR w="0"/>
                    <a:lnT w="0"/>
                    <a:lnB w="0"/>
                  </a:tcPr>
                </a:tc>
              </a:tr>
              <a:tr h="0">
                <a:tc>
                  <a:txBody>
                    <a:bodyPr/>
                    <a:lstStyle/>
                    <a:p>
                      <a:pPr>
                        <a:defRPr sz="1000"/>
                      </a:pPr>
                      <a:r>
                        <a:rPr b="1"/>
                        <a:t>Haugesund</a:t>
                      </a:r>
                    </a:p>
                  </a:txBody>
                  <a:tcPr>
                    <a:lnL w="0"/>
                    <a:lnR w="0"/>
                    <a:lnT w="0"/>
                    <a:lnB w="0"/>
                  </a:tcPr>
                </a:tc>
                <a:tc>
                  <a:txBody>
                    <a:bodyPr/>
                    <a:lstStyle/>
                    <a:p>
                      <a:pPr>
                        <a:defRPr sz="1000"/>
                      </a:pPr>
                      <a:r>
                        <a:rPr/>
                        <a:t>26,3%</a:t>
                      </a:r>
                    </a:p>
                  </a:txBody>
                  <a:tcPr>
                    <a:lnL w="0"/>
                    <a:lnR w="0"/>
                    <a:lnT w="0"/>
                    <a:lnB w="0"/>
                  </a:tcPr>
                </a:tc>
                <a:tc>
                  <a:txBody>
                    <a:bodyPr/>
                    <a:lstStyle/>
                    <a:p>
                      <a:pPr>
                        <a:defRPr sz="1000"/>
                      </a:pPr>
                      <a:r>
                        <a:rPr/>
                        <a:t>51,1%</a:t>
                      </a:r>
                    </a:p>
                  </a:txBody>
                  <a:tcPr>
                    <a:lnL w="0"/>
                    <a:lnR w="0"/>
                    <a:lnT w="0"/>
                    <a:lnB w="0"/>
                  </a:tcPr>
                </a:tc>
                <a:tc>
                  <a:txBody>
                    <a:bodyPr/>
                    <a:lstStyle/>
                    <a:p>
                      <a:pPr>
                        <a:defRPr sz="1000"/>
                      </a:pPr>
                      <a:r>
                        <a:rPr/>
                        <a:t>9,8%</a:t>
                      </a:r>
                    </a:p>
                  </a:txBody>
                  <a:tcPr>
                    <a:lnL w="0"/>
                    <a:lnR w="0"/>
                    <a:lnT w="0"/>
                    <a:lnB w="0"/>
                  </a:tcPr>
                </a:tc>
                <a:tc>
                  <a:txBody>
                    <a:bodyPr/>
                    <a:lstStyle/>
                    <a:p>
                      <a:pPr>
                        <a:defRPr sz="1000"/>
                      </a:pPr>
                      <a:r>
                        <a:rPr/>
                        <a:t>9,8%</a:t>
                      </a:r>
                    </a:p>
                  </a:txBody>
                  <a:tcPr>
                    <a:lnL w="0"/>
                    <a:lnR w="0"/>
                    <a:lnT w="0"/>
                    <a:lnB w="0"/>
                  </a:tcPr>
                </a:tc>
                <a:tc>
                  <a:txBody>
                    <a:bodyPr/>
                    <a:lstStyle/>
                    <a:p>
                      <a:pPr>
                        <a:defRPr sz="1000"/>
                      </a:pPr>
                      <a:r>
                        <a:rPr/>
                        <a:t>3,0%</a:t>
                      </a:r>
                    </a:p>
                  </a:txBody>
                  <a:tcPr>
                    <a:lnL w="0"/>
                    <a:lnR w="0"/>
                    <a:lnT w="0"/>
                    <a:lnB w="0"/>
                  </a:tcPr>
                </a:tc>
                <a:tc>
                  <a:txBody>
                    <a:bodyPr/>
                    <a:lstStyle/>
                    <a:p>
                      <a:pPr>
                        <a:defRPr sz="1000"/>
                      </a:pPr>
                      <a:r>
                        <a:rPr/>
                        <a:t>133</a:t>
                      </a:r>
                    </a:p>
                  </a:txBody>
                  <a:tcPr>
                    <a:lnL w="0"/>
                    <a:lnR w="0"/>
                    <a:lnT w="0"/>
                    <a:lnB w="0"/>
                  </a:tcPr>
                </a:tc>
              </a:tr>
              <a:tr h="0">
                <a:tc>
                  <a:txBody>
                    <a:bodyPr/>
                    <a:lstStyle/>
                    <a:p>
                      <a:pPr>
                        <a:defRPr sz="1000"/>
                      </a:pPr>
                      <a:r>
                        <a:rPr b="1"/>
                        <a:t>Stavanger</a:t>
                      </a:r>
                    </a:p>
                  </a:txBody>
                  <a:tcPr>
                    <a:lnL w="0"/>
                    <a:lnR w="0"/>
                    <a:lnT w="0"/>
                    <a:lnB w="0"/>
                  </a:tcPr>
                </a:tc>
                <a:tc>
                  <a:txBody>
                    <a:bodyPr/>
                    <a:lstStyle/>
                    <a:p>
                      <a:pPr>
                        <a:defRPr sz="1000"/>
                      </a:pPr>
                      <a:r>
                        <a:rPr/>
                        <a:t>27,7%</a:t>
                      </a:r>
                    </a:p>
                  </a:txBody>
                  <a:tcPr>
                    <a:lnL w="0"/>
                    <a:lnR w="0"/>
                    <a:lnT w="0"/>
                    <a:lnB w="0"/>
                  </a:tcPr>
                </a:tc>
                <a:tc>
                  <a:txBody>
                    <a:bodyPr/>
                    <a:lstStyle/>
                    <a:p>
                      <a:pPr>
                        <a:defRPr sz="1000"/>
                      </a:pPr>
                      <a:r>
                        <a:rPr/>
                        <a:t>49,8%</a:t>
                      </a:r>
                    </a:p>
                  </a:txBody>
                  <a:tcPr>
                    <a:lnL w="0"/>
                    <a:lnR w="0"/>
                    <a:lnT w="0"/>
                    <a:lnB w="0"/>
                  </a:tcPr>
                </a:tc>
                <a:tc>
                  <a:txBody>
                    <a:bodyPr/>
                    <a:lstStyle/>
                    <a:p>
                      <a:pPr>
                        <a:defRPr sz="1000"/>
                      </a:pPr>
                      <a:r>
                        <a:rPr/>
                        <a:t>11,4%</a:t>
                      </a:r>
                    </a:p>
                  </a:txBody>
                  <a:tcPr>
                    <a:lnL w="0"/>
                    <a:lnR w="0"/>
                    <a:lnT w="0"/>
                    <a:lnB w="0"/>
                  </a:tcPr>
                </a:tc>
                <a:tc>
                  <a:txBody>
                    <a:bodyPr/>
                    <a:lstStyle/>
                    <a:p>
                      <a:pPr>
                        <a:defRPr sz="1000"/>
                      </a:pPr>
                      <a:r>
                        <a:rPr/>
                        <a:t>8,4%</a:t>
                      </a:r>
                    </a:p>
                  </a:txBody>
                  <a:tcPr>
                    <a:lnL w="0"/>
                    <a:lnR w="0"/>
                    <a:lnT w="0"/>
                    <a:lnB w="0"/>
                  </a:tcPr>
                </a:tc>
                <a:tc>
                  <a:txBody>
                    <a:bodyPr/>
                    <a:lstStyle/>
                    <a:p>
                      <a:pPr>
                        <a:defRPr sz="1000"/>
                      </a:pPr>
                      <a:r>
                        <a:rPr/>
                        <a:t>2,7%</a:t>
                      </a:r>
                    </a:p>
                  </a:txBody>
                  <a:tcPr>
                    <a:lnL w="0"/>
                    <a:lnR w="0"/>
                    <a:lnT w="0"/>
                    <a:lnB w="0"/>
                  </a:tcPr>
                </a:tc>
                <a:tc>
                  <a:txBody>
                    <a:bodyPr/>
                    <a:lstStyle/>
                    <a:p>
                      <a:pPr>
                        <a:defRPr sz="1000"/>
                      </a:pPr>
                      <a:r>
                        <a:rPr/>
                        <a:t>675</a:t>
                      </a:r>
                    </a:p>
                  </a:txBody>
                  <a:tcPr>
                    <a:lnL w="0"/>
                    <a:lnR w="0"/>
                    <a:lnT w="0"/>
                    <a:lnB w="0"/>
                  </a:tcPr>
                </a:tc>
              </a:tr>
              <a:tr h="0">
                <a:tc>
                  <a:txBody>
                    <a:bodyPr/>
                    <a:lstStyle/>
                    <a:p>
                      <a:pPr>
                        <a:defRPr sz="1000"/>
                      </a:pPr>
                      <a:r>
                        <a:rPr b="1"/>
                        <a:t>Stord</a:t>
                      </a:r>
                    </a:p>
                  </a:txBody>
                  <a:tcPr>
                    <a:lnL w="0"/>
                    <a:lnR w="0"/>
                    <a:lnT w="0"/>
                    <a:lnB w="0"/>
                  </a:tcPr>
                </a:tc>
                <a:tc>
                  <a:txBody>
                    <a:bodyPr/>
                    <a:lstStyle/>
                    <a:p>
                      <a:pPr>
                        <a:defRPr sz="1000"/>
                      </a:pPr>
                      <a:r>
                        <a:rPr/>
                        <a:t>31,7%</a:t>
                      </a:r>
                    </a:p>
                  </a:txBody>
                  <a:tcPr>
                    <a:lnL w="0"/>
                    <a:lnR w="0"/>
                    <a:lnT w="0"/>
                    <a:lnB w="0"/>
                  </a:tcPr>
                </a:tc>
                <a:tc>
                  <a:txBody>
                    <a:bodyPr/>
                    <a:lstStyle/>
                    <a:p>
                      <a:pPr>
                        <a:defRPr sz="1000"/>
                      </a:pPr>
                      <a:r>
                        <a:rPr/>
                        <a:t>46,3%</a:t>
                      </a:r>
                    </a:p>
                  </a:txBody>
                  <a:tcPr>
                    <a:lnL w="0"/>
                    <a:lnR w="0"/>
                    <a:lnT w="0"/>
                    <a:lnB w="0"/>
                  </a:tcPr>
                </a:tc>
                <a:tc>
                  <a:txBody>
                    <a:bodyPr/>
                    <a:lstStyle/>
                    <a:p>
                      <a:pPr>
                        <a:defRPr sz="1000"/>
                      </a:pPr>
                      <a:r>
                        <a:rPr/>
                        <a:t>7,3%</a:t>
                      </a:r>
                    </a:p>
                  </a:txBody>
                  <a:tcPr>
                    <a:lnL w="0"/>
                    <a:lnR w="0"/>
                    <a:lnT w="0"/>
                    <a:lnB w="0"/>
                  </a:tcPr>
                </a:tc>
                <a:tc>
                  <a:txBody>
                    <a:bodyPr/>
                    <a:lstStyle/>
                    <a:p>
                      <a:pPr>
                        <a:defRPr sz="1000"/>
                      </a:pPr>
                      <a:r>
                        <a:rPr/>
                        <a:t>12,2%</a:t>
                      </a:r>
                    </a:p>
                  </a:txBody>
                  <a:tcPr>
                    <a:lnL w="0"/>
                    <a:lnR w="0"/>
                    <a:lnT w="0"/>
                    <a:lnB w="0"/>
                  </a:tcPr>
                </a:tc>
                <a:tc>
                  <a:txBody>
                    <a:bodyPr/>
                    <a:lstStyle/>
                    <a:p>
                      <a:pPr>
                        <a:defRPr sz="1000"/>
                      </a:pPr>
                      <a:r>
                        <a:rPr/>
                        <a:t>2,4%</a:t>
                      </a:r>
                    </a:p>
                  </a:txBody>
                  <a:tcPr>
                    <a:lnL w="0"/>
                    <a:lnR w="0"/>
                    <a:lnT w="0"/>
                    <a:lnB w="0"/>
                  </a:tcPr>
                </a:tc>
                <a:tc>
                  <a:txBody>
                    <a:bodyPr/>
                    <a:lstStyle/>
                    <a:p>
                      <a:pPr>
                        <a:defRPr sz="1000"/>
                      </a:pPr>
                      <a:r>
                        <a:rPr/>
                        <a:t>41</a:t>
                      </a:r>
                    </a:p>
                  </a:txBody>
                  <a:tcPr>
                    <a:lnL w="0"/>
                    <a:lnR w="0"/>
                    <a:lnT w="0"/>
                    <a:lnB w="0"/>
                  </a:tcPr>
                </a:tc>
              </a:tr>
            </a:tbl>
          </a:graphicData>
        </a:graphic>
      </p:graphicFrame>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lstStyle/>
          <a:p>
            <a:r>
              <a:rPr lang="en-US"/>
              <a:t>25. Fallet i oljeprisen er mindre alvorlig for norsk næringsliv enn det media har gitt inntrykk av.</a:t>
            </a:r>
          </a:p>
        </p:txBody>
      </p:sp>
      <p:sp>
        <p:nvSpPr>
          <p:cNvPr id="5" name="RepTitle"/>
          <p:cNvSpPr>
            <a:spLocks noGrp="1"/>
          </p:cNvSpPr>
          <p:nvPr>
            <p:ph sz="quarter" idx="14" hasCustomPrompt="1"/>
          </p:nvPr>
        </p:nvSpPr>
        <p:spPr/>
        <p:txBody>
          <a:bodyPr/>
          <a:lstStyle/>
          <a:p>
            <a:r>
              <a:rPr lang="en-US"/>
              <a:t>Undersøkelse Vestlandet 2015(3)</a:t>
            </a:r>
          </a:p>
        </p:txBody>
      </p:sp>
      <p:graphicFrame>
        <p:nvGraphicFramePr>
          <p:cNvPr id="6" name="ChartObject"/>
          <p:cNvGraphicFramePr>
            <a:graphicFrameLocks noGrp="1"/>
          </p:cNvGraphicFramePr>
          <p:nvPr>
            <p:ph sz="quarter" idx="10"/>
            <p:extLst>
              <p:ext uri="{D42A27DB-BD31-4B8C-83A1-F6EECF244321}">
                <p14:modId xmlns:p14="http://schemas.microsoft.com/office/powerpoint/2010/main" val="2159917491"/>
              </p:ext>
            </p:extLst>
          </p:nvPr>
        </p:nvGraphicFramePr>
        <p:xfrm>
          <a:off x="1" y="908050"/>
          <a:ext cx="8675688" cy="594995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lstStyle/>
          <a:p>
            <a:r>
              <a:rPr lang="en-US"/>
              <a:t>25. Fallet i oljeprisen er mindre alvorlig for norsk næringsliv enn det media har gitt inntrykk av.</a:t>
            </a:r>
          </a:p>
        </p:txBody>
      </p:sp>
      <p:sp>
        <p:nvSpPr>
          <p:cNvPr id="5" name="RepTitle"/>
          <p:cNvSpPr>
            <a:spLocks noGrp="1"/>
          </p:cNvSpPr>
          <p:nvPr>
            <p:ph sz="quarter" idx="14" hasCustomPrompt="1"/>
          </p:nvPr>
        </p:nvSpPr>
        <p:spPr/>
        <p:txBody>
          <a:bodyPr/>
          <a:lstStyle/>
          <a:p>
            <a:r>
              <a:rPr lang="en-US"/>
              <a:t>Undersøkelse Vestlandet 2015(3)</a:t>
            </a:r>
          </a:p>
        </p:txBody>
      </p:sp>
      <p:sp>
        <p:nvSpPr>
          <p:cNvPr id="6" name="MetaFoot"/>
          <p:cNvSpPr>
            <a:spLocks noGrp="1"/>
          </p:cNvSpPr>
          <p:nvPr>
            <p:ph sz="quarter" idx="15"/>
          </p:nvPr>
        </p:nvSpPr>
        <p:spPr/>
        <p:txBody>
          <a:bodyPr/>
          <a:lstStyle/>
          <a:p>
            <a:endParaRPr lang="en-US"/>
          </a:p>
        </p:txBody>
      </p:sp>
      <p:graphicFrame>
        <p:nvGraphicFramePr>
          <p:cNvPr id="7" name="New Table"/>
          <p:cNvGraphicFramePr>
            <a:graphicFrameLocks noGrp="1"/>
          </p:cNvGraphicFramePr>
          <p:nvPr>
            <p:ph sz="quarter" idx="10"/>
          </p:nvPr>
        </p:nvGraphicFramePr>
        <p:xfrm>
          <a:off x="468313" y="908050"/>
          <a:ext cx="8207374" cy="2225040"/>
        </p:xfrm>
        <a:graphic>
          <a:graphicData uri="http://schemas.openxmlformats.org/drawingml/2006/table">
            <a:tbl>
              <a:tblPr bandRow="1">
                <a:tableStyleId>{5C22544A-7EE6-4342-B048-85BDC9FD1C3A}</a:tableStyleId>
              </a:tblPr>
              <a:tblGrid>
                <a:gridCol w="1172482"/>
                <a:gridCol w="1172482"/>
                <a:gridCol w="1172482"/>
                <a:gridCol w="1172482"/>
                <a:gridCol w="1172482"/>
                <a:gridCol w="1172482"/>
                <a:gridCol w="1172482"/>
              </a:tblGrid>
              <a:tr h="0">
                <a:tc>
                  <a:txBody>
                    <a:bodyPr/>
                    <a:lstStyle/>
                    <a:p>
                      <a:pPr>
                        <a:defRPr sz="1000"/>
                      </a:pPr>
                      <a:endParaRPr/>
                    </a:p>
                  </a:txBody>
                  <a:tcPr>
                    <a:lnL w="0"/>
                    <a:lnR w="0"/>
                    <a:lnT w="0"/>
                    <a:lnB w="12700">
                      <a:solidFill>
                        <a:srgbClr val="B4B4B4"/>
                      </a:solidFill>
                    </a:lnB>
                    <a:solidFill>
                      <a:prstClr val="black">
                        <a:lumOff val="100000"/>
                        <a:lumOff val="100000"/>
                      </a:prstClr>
                    </a:solidFill>
                  </a:tcPr>
                </a:tc>
                <a:tc>
                  <a:txBody>
                    <a:bodyPr/>
                    <a:lstStyle/>
                    <a:p>
                      <a:pPr>
                        <a:defRPr sz="1000"/>
                      </a:pPr>
                      <a:r>
                        <a:rPr b="1"/>
                        <a:t>Helt enig</a:t>
                      </a:r>
                    </a:p>
                  </a:txBody>
                  <a:tcPr>
                    <a:lnL w="0"/>
                    <a:lnR w="0"/>
                    <a:lnT w="0"/>
                    <a:lnB w="12700">
                      <a:solidFill>
                        <a:srgbClr val="B4B4B4"/>
                      </a:solidFill>
                    </a:lnB>
                    <a:solidFill>
                      <a:prstClr val="black">
                        <a:lumOff val="100000"/>
                        <a:lumOff val="100000"/>
                      </a:prstClr>
                    </a:solidFill>
                  </a:tcPr>
                </a:tc>
                <a:tc>
                  <a:txBody>
                    <a:bodyPr/>
                    <a:lstStyle/>
                    <a:p>
                      <a:pPr>
                        <a:defRPr sz="1000"/>
                      </a:pPr>
                      <a:r>
                        <a:rPr b="1"/>
                        <a:t>Litt enig</a:t>
                      </a:r>
                    </a:p>
                  </a:txBody>
                  <a:tcPr>
                    <a:lnL w="0"/>
                    <a:lnR w="0"/>
                    <a:lnT w="0"/>
                    <a:lnB w="12700">
                      <a:solidFill>
                        <a:srgbClr val="B4B4B4"/>
                      </a:solidFill>
                    </a:lnB>
                    <a:solidFill>
                      <a:prstClr val="black">
                        <a:lumOff val="100000"/>
                        <a:lumOff val="100000"/>
                      </a:prstClr>
                    </a:solidFill>
                  </a:tcPr>
                </a:tc>
                <a:tc>
                  <a:txBody>
                    <a:bodyPr/>
                    <a:lstStyle/>
                    <a:p>
                      <a:pPr>
                        <a:defRPr sz="1000"/>
                      </a:pPr>
                      <a:r>
                        <a:rPr b="1"/>
                        <a:t>Nøytral</a:t>
                      </a:r>
                    </a:p>
                  </a:txBody>
                  <a:tcPr>
                    <a:lnL w="0"/>
                    <a:lnR w="0"/>
                    <a:lnT w="0"/>
                    <a:lnB w="12700">
                      <a:solidFill>
                        <a:srgbClr val="B4B4B4"/>
                      </a:solidFill>
                    </a:lnB>
                    <a:solidFill>
                      <a:prstClr val="black">
                        <a:lumOff val="100000"/>
                        <a:lumOff val="100000"/>
                      </a:prstClr>
                    </a:solidFill>
                  </a:tcPr>
                </a:tc>
                <a:tc>
                  <a:txBody>
                    <a:bodyPr/>
                    <a:lstStyle/>
                    <a:p>
                      <a:pPr>
                        <a:defRPr sz="1000"/>
                      </a:pPr>
                      <a:r>
                        <a:rPr b="1"/>
                        <a:t>Litt uenig</a:t>
                      </a:r>
                    </a:p>
                  </a:txBody>
                  <a:tcPr>
                    <a:lnL w="0"/>
                    <a:lnR w="0"/>
                    <a:lnT w="0"/>
                    <a:lnB w="12700">
                      <a:solidFill>
                        <a:srgbClr val="B4B4B4"/>
                      </a:solidFill>
                    </a:lnB>
                    <a:solidFill>
                      <a:prstClr val="black">
                        <a:lumOff val="100000"/>
                        <a:lumOff val="100000"/>
                      </a:prstClr>
                    </a:solidFill>
                  </a:tcPr>
                </a:tc>
                <a:tc>
                  <a:txBody>
                    <a:bodyPr/>
                    <a:lstStyle/>
                    <a:p>
                      <a:pPr>
                        <a:defRPr sz="1000"/>
                      </a:pPr>
                      <a:r>
                        <a:rPr b="1"/>
                        <a:t>Helt uenig</a:t>
                      </a:r>
                    </a:p>
                  </a:txBody>
                  <a:tcPr>
                    <a:lnL w="0"/>
                    <a:lnR w="0"/>
                    <a:lnT w="0"/>
                    <a:lnB w="12700">
                      <a:solidFill>
                        <a:srgbClr val="B4B4B4"/>
                      </a:solidFill>
                    </a:lnB>
                    <a:solidFill>
                      <a:prstClr val="black">
                        <a:lumOff val="100000"/>
                        <a:lumOff val="100000"/>
                      </a:prstClr>
                    </a:solidFill>
                  </a:tcPr>
                </a:tc>
                <a:tc>
                  <a:txBody>
                    <a:bodyPr/>
                    <a:lstStyle/>
                    <a:p>
                      <a:pPr>
                        <a:defRPr sz="1000"/>
                      </a:pPr>
                      <a:r>
                        <a:rPr b="1"/>
                        <a:t>N</a:t>
                      </a:r>
                    </a:p>
                  </a:txBody>
                  <a:tcPr>
                    <a:lnL w="0"/>
                    <a:lnR w="0"/>
                    <a:lnT w="0"/>
                    <a:lnB w="12700">
                      <a:solidFill>
                        <a:srgbClr val="B4B4B4"/>
                      </a:solidFill>
                    </a:lnB>
                    <a:solidFill>
                      <a:prstClr val="black">
                        <a:lumOff val="100000"/>
                        <a:lumOff val="100000"/>
                      </a:prstClr>
                    </a:solidFill>
                  </a:tcPr>
                </a:tc>
              </a:tr>
              <a:tr h="0">
                <a:tc>
                  <a:txBody>
                    <a:bodyPr/>
                    <a:lstStyle/>
                    <a:p>
                      <a:pPr>
                        <a:defRPr sz="1000"/>
                      </a:pPr>
                      <a:r>
                        <a:rPr b="1"/>
                        <a:t>Fallet i oljeprisen er mindre alvorlig for norsk næringsliv enn det media har gitt inntrykk av.</a:t>
                      </a:r>
                    </a:p>
                  </a:txBody>
                  <a:tcPr>
                    <a:lnL w="0"/>
                    <a:lnR w="0"/>
                    <a:lnT w="12700">
                      <a:solidFill>
                        <a:srgbClr val="B4B4B4"/>
                      </a:solidFill>
                    </a:lnT>
                    <a:lnB w="0"/>
                  </a:tcPr>
                </a:tc>
                <a:tc>
                  <a:txBody>
                    <a:bodyPr/>
                    <a:lstStyle/>
                    <a:p>
                      <a:pPr>
                        <a:defRPr sz="1000"/>
                      </a:pPr>
                      <a:r>
                        <a:rPr/>
                        <a:t>8,8%</a:t>
                      </a:r>
                    </a:p>
                  </a:txBody>
                  <a:tcPr>
                    <a:lnL w="0"/>
                    <a:lnR w="0"/>
                    <a:lnT w="12700">
                      <a:solidFill>
                        <a:srgbClr val="B4B4B4"/>
                      </a:solidFill>
                    </a:lnT>
                    <a:lnB w="0"/>
                  </a:tcPr>
                </a:tc>
                <a:tc>
                  <a:txBody>
                    <a:bodyPr/>
                    <a:lstStyle/>
                    <a:p>
                      <a:pPr>
                        <a:defRPr sz="1000"/>
                      </a:pPr>
                      <a:r>
                        <a:rPr/>
                        <a:t>37,8%</a:t>
                      </a:r>
                    </a:p>
                  </a:txBody>
                  <a:tcPr>
                    <a:lnL w="0"/>
                    <a:lnR w="0"/>
                    <a:lnT w="12700">
                      <a:solidFill>
                        <a:srgbClr val="B4B4B4"/>
                      </a:solidFill>
                    </a:lnT>
                    <a:lnB w="0"/>
                  </a:tcPr>
                </a:tc>
                <a:tc>
                  <a:txBody>
                    <a:bodyPr/>
                    <a:lstStyle/>
                    <a:p>
                      <a:pPr>
                        <a:defRPr sz="1000"/>
                      </a:pPr>
                      <a:r>
                        <a:rPr/>
                        <a:t>21,2%</a:t>
                      </a:r>
                    </a:p>
                  </a:txBody>
                  <a:tcPr>
                    <a:lnL w="0"/>
                    <a:lnR w="0"/>
                    <a:lnT w="12700">
                      <a:solidFill>
                        <a:srgbClr val="B4B4B4"/>
                      </a:solidFill>
                    </a:lnT>
                    <a:lnB w="0"/>
                  </a:tcPr>
                </a:tc>
                <a:tc>
                  <a:txBody>
                    <a:bodyPr/>
                    <a:lstStyle/>
                    <a:p>
                      <a:pPr>
                        <a:defRPr sz="1000"/>
                      </a:pPr>
                      <a:r>
                        <a:rPr/>
                        <a:t>21,2%</a:t>
                      </a:r>
                    </a:p>
                  </a:txBody>
                  <a:tcPr>
                    <a:lnL w="0"/>
                    <a:lnR w="0"/>
                    <a:lnT w="12700">
                      <a:solidFill>
                        <a:srgbClr val="B4B4B4"/>
                      </a:solidFill>
                    </a:lnT>
                    <a:lnB w="0"/>
                  </a:tcPr>
                </a:tc>
                <a:tc>
                  <a:txBody>
                    <a:bodyPr/>
                    <a:lstStyle/>
                    <a:p>
                      <a:pPr>
                        <a:defRPr sz="1000"/>
                      </a:pPr>
                      <a:r>
                        <a:rPr/>
                        <a:t>11,0%</a:t>
                      </a:r>
                    </a:p>
                  </a:txBody>
                  <a:tcPr>
                    <a:lnL w="0"/>
                    <a:lnR w="0"/>
                    <a:lnT w="12700">
                      <a:solidFill>
                        <a:srgbClr val="B4B4B4"/>
                      </a:solidFill>
                    </a:lnT>
                    <a:lnB w="0"/>
                  </a:tcPr>
                </a:tc>
                <a:tc>
                  <a:txBody>
                    <a:bodyPr/>
                    <a:lstStyle/>
                    <a:p>
                      <a:pPr>
                        <a:defRPr sz="1000"/>
                      </a:pPr>
                      <a:r>
                        <a:rPr/>
                        <a:t>1527</a:t>
                      </a:r>
                    </a:p>
                  </a:txBody>
                  <a:tcPr>
                    <a:lnL w="0"/>
                    <a:lnR w="0"/>
                    <a:lnT w="12700">
                      <a:solidFill>
                        <a:srgbClr val="B4B4B4"/>
                      </a:solidFill>
                    </a:lnT>
                    <a:lnB w="0"/>
                  </a:tcPr>
                </a:tc>
              </a:tr>
              <a:tr h="0">
                <a:tc>
                  <a:txBody>
                    <a:bodyPr/>
                    <a:lstStyle/>
                    <a:p>
                      <a:pPr>
                        <a:defRPr sz="1000"/>
                      </a:pPr>
                      <a:r>
                        <a:rPr b="1"/>
                        <a:t>Bergen </a:t>
                      </a:r>
                    </a:p>
                  </a:txBody>
                  <a:tcPr>
                    <a:lnL w="0"/>
                    <a:lnR w="0"/>
                    <a:lnT w="0"/>
                    <a:lnB w="0"/>
                  </a:tcPr>
                </a:tc>
                <a:tc>
                  <a:txBody>
                    <a:bodyPr/>
                    <a:lstStyle/>
                    <a:p>
                      <a:pPr>
                        <a:defRPr sz="1000"/>
                      </a:pPr>
                      <a:r>
                        <a:rPr/>
                        <a:t>6,2%</a:t>
                      </a:r>
                    </a:p>
                  </a:txBody>
                  <a:tcPr>
                    <a:lnL w="0"/>
                    <a:lnR w="0"/>
                    <a:lnT w="0"/>
                    <a:lnB w="0"/>
                  </a:tcPr>
                </a:tc>
                <a:tc>
                  <a:txBody>
                    <a:bodyPr/>
                    <a:lstStyle/>
                    <a:p>
                      <a:pPr>
                        <a:defRPr sz="1000"/>
                      </a:pPr>
                      <a:r>
                        <a:rPr/>
                        <a:t>32,7%</a:t>
                      </a:r>
                    </a:p>
                  </a:txBody>
                  <a:tcPr>
                    <a:lnL w="0"/>
                    <a:lnR w="0"/>
                    <a:lnT w="0"/>
                    <a:lnB w="0"/>
                  </a:tcPr>
                </a:tc>
                <a:tc>
                  <a:txBody>
                    <a:bodyPr/>
                    <a:lstStyle/>
                    <a:p>
                      <a:pPr>
                        <a:defRPr sz="1000"/>
                      </a:pPr>
                      <a:r>
                        <a:rPr/>
                        <a:t>24,8%</a:t>
                      </a:r>
                    </a:p>
                  </a:txBody>
                  <a:tcPr>
                    <a:lnL w="0"/>
                    <a:lnR w="0"/>
                    <a:lnT w="0"/>
                    <a:lnB w="0"/>
                  </a:tcPr>
                </a:tc>
                <a:tc>
                  <a:txBody>
                    <a:bodyPr/>
                    <a:lstStyle/>
                    <a:p>
                      <a:pPr>
                        <a:defRPr sz="1000"/>
                      </a:pPr>
                      <a:r>
                        <a:rPr/>
                        <a:t>24,1%</a:t>
                      </a:r>
                    </a:p>
                  </a:txBody>
                  <a:tcPr>
                    <a:lnL w="0"/>
                    <a:lnR w="0"/>
                    <a:lnT w="0"/>
                    <a:lnB w="0"/>
                  </a:tcPr>
                </a:tc>
                <a:tc>
                  <a:txBody>
                    <a:bodyPr/>
                    <a:lstStyle/>
                    <a:p>
                      <a:pPr>
                        <a:defRPr sz="1000"/>
                      </a:pPr>
                      <a:r>
                        <a:rPr/>
                        <a:t>12,2%</a:t>
                      </a:r>
                    </a:p>
                  </a:txBody>
                  <a:tcPr>
                    <a:lnL w="0"/>
                    <a:lnR w="0"/>
                    <a:lnT w="0"/>
                    <a:lnB w="0"/>
                  </a:tcPr>
                </a:tc>
                <a:tc>
                  <a:txBody>
                    <a:bodyPr/>
                    <a:lstStyle/>
                    <a:p>
                      <a:pPr>
                        <a:defRPr sz="1000"/>
                      </a:pPr>
                      <a:r>
                        <a:rPr/>
                        <a:t>584</a:t>
                      </a:r>
                    </a:p>
                  </a:txBody>
                  <a:tcPr>
                    <a:lnL w="0"/>
                    <a:lnR w="0"/>
                    <a:lnT w="0"/>
                    <a:lnB w="0"/>
                  </a:tcPr>
                </a:tc>
              </a:tr>
              <a:tr h="0">
                <a:tc>
                  <a:txBody>
                    <a:bodyPr/>
                    <a:lstStyle/>
                    <a:p>
                      <a:pPr>
                        <a:defRPr sz="1000"/>
                      </a:pPr>
                      <a:r>
                        <a:rPr b="1"/>
                        <a:t>Haugesund</a:t>
                      </a:r>
                    </a:p>
                  </a:txBody>
                  <a:tcPr>
                    <a:lnL w="0"/>
                    <a:lnR w="0"/>
                    <a:lnT w="0"/>
                    <a:lnB w="0"/>
                  </a:tcPr>
                </a:tc>
                <a:tc>
                  <a:txBody>
                    <a:bodyPr/>
                    <a:lstStyle/>
                    <a:p>
                      <a:pPr>
                        <a:defRPr sz="1000"/>
                      </a:pPr>
                      <a:r>
                        <a:rPr/>
                        <a:t>9,0%</a:t>
                      </a:r>
                    </a:p>
                  </a:txBody>
                  <a:tcPr>
                    <a:lnL w="0"/>
                    <a:lnR w="0"/>
                    <a:lnT w="0"/>
                    <a:lnB w="0"/>
                  </a:tcPr>
                </a:tc>
                <a:tc>
                  <a:txBody>
                    <a:bodyPr/>
                    <a:lstStyle/>
                    <a:p>
                      <a:pPr>
                        <a:defRPr sz="1000"/>
                      </a:pPr>
                      <a:r>
                        <a:rPr/>
                        <a:t>44,4%</a:t>
                      </a:r>
                    </a:p>
                  </a:txBody>
                  <a:tcPr>
                    <a:lnL w="0"/>
                    <a:lnR w="0"/>
                    <a:lnT w="0"/>
                    <a:lnB w="0"/>
                  </a:tcPr>
                </a:tc>
                <a:tc>
                  <a:txBody>
                    <a:bodyPr/>
                    <a:lstStyle/>
                    <a:p>
                      <a:pPr>
                        <a:defRPr sz="1000"/>
                      </a:pPr>
                      <a:r>
                        <a:rPr/>
                        <a:t>18,0%</a:t>
                      </a:r>
                    </a:p>
                  </a:txBody>
                  <a:tcPr>
                    <a:lnL w="0"/>
                    <a:lnR w="0"/>
                    <a:lnT w="0"/>
                    <a:lnB w="0"/>
                  </a:tcPr>
                </a:tc>
                <a:tc>
                  <a:txBody>
                    <a:bodyPr/>
                    <a:lstStyle/>
                    <a:p>
                      <a:pPr>
                        <a:defRPr sz="1000"/>
                      </a:pPr>
                      <a:r>
                        <a:rPr/>
                        <a:t>21,1%</a:t>
                      </a:r>
                    </a:p>
                  </a:txBody>
                  <a:tcPr>
                    <a:lnL w="0"/>
                    <a:lnR w="0"/>
                    <a:lnT w="0"/>
                    <a:lnB w="0"/>
                  </a:tcPr>
                </a:tc>
                <a:tc>
                  <a:txBody>
                    <a:bodyPr/>
                    <a:lstStyle/>
                    <a:p>
                      <a:pPr>
                        <a:defRPr sz="1000"/>
                      </a:pPr>
                      <a:r>
                        <a:rPr/>
                        <a:t>7,5%</a:t>
                      </a:r>
                    </a:p>
                  </a:txBody>
                  <a:tcPr>
                    <a:lnL w="0"/>
                    <a:lnR w="0"/>
                    <a:lnT w="0"/>
                    <a:lnB w="0"/>
                  </a:tcPr>
                </a:tc>
                <a:tc>
                  <a:txBody>
                    <a:bodyPr/>
                    <a:lstStyle/>
                    <a:p>
                      <a:pPr>
                        <a:defRPr sz="1000"/>
                      </a:pPr>
                      <a:r>
                        <a:rPr/>
                        <a:t>133</a:t>
                      </a:r>
                    </a:p>
                  </a:txBody>
                  <a:tcPr>
                    <a:lnL w="0"/>
                    <a:lnR w="0"/>
                    <a:lnT w="0"/>
                    <a:lnB w="0"/>
                  </a:tcPr>
                </a:tc>
              </a:tr>
              <a:tr h="0">
                <a:tc>
                  <a:txBody>
                    <a:bodyPr/>
                    <a:lstStyle/>
                    <a:p>
                      <a:pPr>
                        <a:defRPr sz="1000"/>
                      </a:pPr>
                      <a:r>
                        <a:rPr b="1"/>
                        <a:t>Stavanger</a:t>
                      </a:r>
                    </a:p>
                  </a:txBody>
                  <a:tcPr>
                    <a:lnL w="0"/>
                    <a:lnR w="0"/>
                    <a:lnT w="0"/>
                    <a:lnB w="0"/>
                  </a:tcPr>
                </a:tc>
                <a:tc>
                  <a:txBody>
                    <a:bodyPr/>
                    <a:lstStyle/>
                    <a:p>
                      <a:pPr>
                        <a:defRPr sz="1000"/>
                      </a:pPr>
                      <a:r>
                        <a:rPr/>
                        <a:t>11,7%</a:t>
                      </a:r>
                    </a:p>
                  </a:txBody>
                  <a:tcPr>
                    <a:lnL w="0"/>
                    <a:lnR w="0"/>
                    <a:lnT w="0"/>
                    <a:lnB w="0"/>
                  </a:tcPr>
                </a:tc>
                <a:tc>
                  <a:txBody>
                    <a:bodyPr/>
                    <a:lstStyle/>
                    <a:p>
                      <a:pPr>
                        <a:defRPr sz="1000"/>
                      </a:pPr>
                      <a:r>
                        <a:rPr/>
                        <a:t>41,3%</a:t>
                      </a:r>
                    </a:p>
                  </a:txBody>
                  <a:tcPr>
                    <a:lnL w="0"/>
                    <a:lnR w="0"/>
                    <a:lnT w="0"/>
                    <a:lnB w="0"/>
                  </a:tcPr>
                </a:tc>
                <a:tc>
                  <a:txBody>
                    <a:bodyPr/>
                    <a:lstStyle/>
                    <a:p>
                      <a:pPr>
                        <a:defRPr sz="1000"/>
                      </a:pPr>
                      <a:r>
                        <a:rPr/>
                        <a:t>17,2%</a:t>
                      </a:r>
                    </a:p>
                  </a:txBody>
                  <a:tcPr>
                    <a:lnL w="0"/>
                    <a:lnR w="0"/>
                    <a:lnT w="0"/>
                    <a:lnB w="0"/>
                  </a:tcPr>
                </a:tc>
                <a:tc>
                  <a:txBody>
                    <a:bodyPr/>
                    <a:lstStyle/>
                    <a:p>
                      <a:pPr>
                        <a:defRPr sz="1000"/>
                      </a:pPr>
                      <a:r>
                        <a:rPr/>
                        <a:t>18,6%</a:t>
                      </a:r>
                    </a:p>
                  </a:txBody>
                  <a:tcPr>
                    <a:lnL w="0"/>
                    <a:lnR w="0"/>
                    <a:lnT w="0"/>
                    <a:lnB w="0"/>
                  </a:tcPr>
                </a:tc>
                <a:tc>
                  <a:txBody>
                    <a:bodyPr/>
                    <a:lstStyle/>
                    <a:p>
                      <a:pPr>
                        <a:defRPr sz="1000"/>
                      </a:pPr>
                      <a:r>
                        <a:rPr/>
                        <a:t>11,2%</a:t>
                      </a:r>
                    </a:p>
                  </a:txBody>
                  <a:tcPr>
                    <a:lnL w="0"/>
                    <a:lnR w="0"/>
                    <a:lnT w="0"/>
                    <a:lnB w="0"/>
                  </a:tcPr>
                </a:tc>
                <a:tc>
                  <a:txBody>
                    <a:bodyPr/>
                    <a:lstStyle/>
                    <a:p>
                      <a:pPr>
                        <a:defRPr sz="1000"/>
                      </a:pPr>
                      <a:r>
                        <a:rPr/>
                        <a:t>676</a:t>
                      </a:r>
                    </a:p>
                  </a:txBody>
                  <a:tcPr>
                    <a:lnL w="0"/>
                    <a:lnR w="0"/>
                    <a:lnT w="0"/>
                    <a:lnB w="0"/>
                  </a:tcPr>
                </a:tc>
              </a:tr>
              <a:tr h="0">
                <a:tc>
                  <a:txBody>
                    <a:bodyPr/>
                    <a:lstStyle/>
                    <a:p>
                      <a:pPr>
                        <a:defRPr sz="1000"/>
                      </a:pPr>
                      <a:r>
                        <a:rPr b="1"/>
                        <a:t>Stord</a:t>
                      </a:r>
                    </a:p>
                  </a:txBody>
                  <a:tcPr>
                    <a:lnL w="0"/>
                    <a:lnR w="0"/>
                    <a:lnT w="0"/>
                    <a:lnB w="0"/>
                  </a:tcPr>
                </a:tc>
                <a:tc>
                  <a:txBody>
                    <a:bodyPr/>
                    <a:lstStyle/>
                    <a:p>
                      <a:pPr>
                        <a:defRPr sz="1000"/>
                      </a:pPr>
                      <a:r>
                        <a:rPr/>
                        <a:t>4,9%</a:t>
                      </a:r>
                    </a:p>
                  </a:txBody>
                  <a:tcPr>
                    <a:lnL w="0"/>
                    <a:lnR w="0"/>
                    <a:lnT w="0"/>
                    <a:lnB w="0"/>
                  </a:tcPr>
                </a:tc>
                <a:tc>
                  <a:txBody>
                    <a:bodyPr/>
                    <a:lstStyle/>
                    <a:p>
                      <a:pPr>
                        <a:defRPr sz="1000"/>
                      </a:pPr>
                      <a:r>
                        <a:rPr/>
                        <a:t>39,0%</a:t>
                      </a:r>
                    </a:p>
                  </a:txBody>
                  <a:tcPr>
                    <a:lnL w="0"/>
                    <a:lnR w="0"/>
                    <a:lnT w="0"/>
                    <a:lnB w="0"/>
                  </a:tcPr>
                </a:tc>
                <a:tc>
                  <a:txBody>
                    <a:bodyPr/>
                    <a:lstStyle/>
                    <a:p>
                      <a:pPr>
                        <a:defRPr sz="1000"/>
                      </a:pPr>
                      <a:r>
                        <a:rPr/>
                        <a:t>17,1%</a:t>
                      </a:r>
                    </a:p>
                  </a:txBody>
                  <a:tcPr>
                    <a:lnL w="0"/>
                    <a:lnR w="0"/>
                    <a:lnT w="0"/>
                    <a:lnB w="0"/>
                  </a:tcPr>
                </a:tc>
                <a:tc>
                  <a:txBody>
                    <a:bodyPr/>
                    <a:lstStyle/>
                    <a:p>
                      <a:pPr>
                        <a:defRPr sz="1000"/>
                      </a:pPr>
                      <a:r>
                        <a:rPr/>
                        <a:t>22,0%</a:t>
                      </a:r>
                    </a:p>
                  </a:txBody>
                  <a:tcPr>
                    <a:lnL w="0"/>
                    <a:lnR w="0"/>
                    <a:lnT w="0"/>
                    <a:lnB w="0"/>
                  </a:tcPr>
                </a:tc>
                <a:tc>
                  <a:txBody>
                    <a:bodyPr/>
                    <a:lstStyle/>
                    <a:p>
                      <a:pPr>
                        <a:defRPr sz="1000"/>
                      </a:pPr>
                      <a:r>
                        <a:rPr/>
                        <a:t>17,1%</a:t>
                      </a:r>
                    </a:p>
                  </a:txBody>
                  <a:tcPr>
                    <a:lnL w="0"/>
                    <a:lnR w="0"/>
                    <a:lnT w="0"/>
                    <a:lnB w="0"/>
                  </a:tcPr>
                </a:tc>
                <a:tc>
                  <a:txBody>
                    <a:bodyPr/>
                    <a:lstStyle/>
                    <a:p>
                      <a:pPr>
                        <a:defRPr sz="1000"/>
                      </a:pPr>
                      <a:r>
                        <a:rPr/>
                        <a:t>41</a:t>
                      </a:r>
                    </a:p>
                  </a:txBody>
                  <a:tcPr>
                    <a:lnL w="0"/>
                    <a:lnR w="0"/>
                    <a:lnT w="0"/>
                    <a:lnB w="0"/>
                  </a:tcPr>
                </a:tc>
              </a:tr>
            </a:tbl>
          </a:graphicData>
        </a:graphic>
      </p:graphicFrame>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lstStyle/>
          <a:p>
            <a:r>
              <a:rPr lang="en-US"/>
              <a:t>26. Hva representerer den største utfordringen for din bedrift i øyeblikket? Forklar gjerne hvorfor.</a:t>
            </a:r>
          </a:p>
        </p:txBody>
      </p:sp>
      <p:sp>
        <p:nvSpPr>
          <p:cNvPr id="4" name="PCont"/>
          <p:cNvSpPr>
            <a:spLocks noGrp="1"/>
          </p:cNvSpPr>
          <p:nvPr>
            <p:ph sz="quarter" idx="15"/>
          </p:nvPr>
        </p:nvSpPr>
        <p:spPr/>
        <p:txBody>
          <a:bodyPr/>
          <a:lstStyle/>
          <a:p>
            <a:endParaRPr lang="en-US"/>
          </a:p>
        </p:txBody>
      </p:sp>
      <p:sp>
        <p:nvSpPr>
          <p:cNvPr id="6" name="RepTitle"/>
          <p:cNvSpPr>
            <a:spLocks noGrp="1"/>
          </p:cNvSpPr>
          <p:nvPr>
            <p:ph sz="quarter" idx="16" hasCustomPrompt="1"/>
          </p:nvPr>
        </p:nvSpPr>
        <p:spPr/>
        <p:txBody>
          <a:bodyPr/>
          <a:lstStyle/>
          <a:p>
            <a:r>
              <a:rPr lang="en-US"/>
              <a:t>Undersøkelse Vestlandet 2015(3)</a:t>
            </a:r>
          </a:p>
        </p:txBody>
      </p:sp>
      <p:sp>
        <p:nvSpPr>
          <p:cNvPr id="7" name="MetaFoot"/>
          <p:cNvSpPr>
            <a:spLocks noGrp="1"/>
          </p:cNvSpPr>
          <p:nvPr>
            <p:ph sz="quarter" idx="17"/>
          </p:nvPr>
        </p:nvSpPr>
        <p:spPr/>
        <p:txBody>
          <a:bodyPr/>
          <a:lstStyle/>
          <a:p>
            <a:endParaRPr lang="en-US"/>
          </a:p>
        </p:txBody>
      </p:sp>
      <p:graphicFrame>
        <p:nvGraphicFramePr>
          <p:cNvPr id="8" name="New Table"/>
          <p:cNvGraphicFramePr>
            <a:graphicFrameLocks noGrp="1"/>
          </p:cNvGraphicFramePr>
          <p:nvPr>
            <p:ph sz="quarter" idx="14"/>
          </p:nvPr>
        </p:nvGraphicFramePr>
        <p:xfrm>
          <a:off x="467544" y="836712"/>
          <a:ext cx="8207375" cy="5425440"/>
        </p:xfrm>
        <a:graphic>
          <a:graphicData uri="http://schemas.openxmlformats.org/drawingml/2006/table">
            <a:tbl>
              <a:tblPr>
                <a:tableStyleId>{5C22544A-7EE6-4342-B048-85BDC9FD1C3A}</a:tableStyleId>
              </a:tblPr>
              <a:tblGrid>
                <a:gridCol w="8207375"/>
              </a:tblGrid>
              <a:tr h="0">
                <a:tc>
                  <a:txBody>
                    <a:bodyPr/>
                    <a:lstStyle/>
                    <a:p>
                      <a:pPr>
                        <a:defRPr sz="1000"/>
                      </a:pPr>
                      <a:r>
                        <a:rPr sz="1000"/>
                        <a:t>Rekruttering til faglige stillinger på høyt nivå, særlig innen teknologifag.</a:t>
                      </a:r>
                    </a:p>
                    <a:p>
                      <a:r>
                        <a:rPr sz="1000"/>
                        <a:t>Med flere overflødige i oljeindustrien kan dette faktisk være en fordel for vår rekrutteringssituasjon</a:t>
                      </a:r>
                    </a:p>
                  </a:txBody>
                  <a:tcPr>
                    <a:lnL w="0"/>
                    <a:lnR w="0"/>
                    <a:solidFill>
                      <a:prstClr val="black">
                        <a:lumOff val="100000"/>
                        <a:lumOff val="100000"/>
                      </a:prstClr>
                    </a:solidFill>
                  </a:tcPr>
                </a:tc>
              </a:tr>
              <a:tr h="0">
                <a:tc>
                  <a:txBody>
                    <a:bodyPr/>
                    <a:lstStyle/>
                    <a:p>
                      <a:pPr>
                        <a:defRPr sz="1000"/>
                      </a:pPr>
                      <a:r>
                        <a:rPr sz="1000"/>
                        <a:t>Oljeprisen</a:t>
                      </a:r>
                    </a:p>
                  </a:txBody>
                  <a:tcPr>
                    <a:lnL w="0"/>
                    <a:lnR w="0"/>
                    <a:solidFill>
                      <a:prstClr val="black">
                        <a:lumOff val="100000"/>
                        <a:lumOff val="100000"/>
                      </a:prstClr>
                    </a:solidFill>
                  </a:tcPr>
                </a:tc>
              </a:tr>
              <a:tr h="0">
                <a:tc>
                  <a:txBody>
                    <a:bodyPr/>
                    <a:lstStyle/>
                    <a:p>
                      <a:pPr>
                        <a:defRPr sz="1000"/>
                      </a:pPr>
                      <a:r>
                        <a:rPr sz="1000"/>
                        <a:t>likviditet i en mellomfinansieringsperiode</a:t>
                      </a:r>
                    </a:p>
                  </a:txBody>
                  <a:tcPr>
                    <a:lnL w="0"/>
                    <a:lnR w="0"/>
                    <a:solidFill>
                      <a:prstClr val="black">
                        <a:lumOff val="100000"/>
                        <a:lumOff val="100000"/>
                      </a:prstClr>
                    </a:solidFill>
                  </a:tcPr>
                </a:tc>
              </a:tr>
              <a:tr h="0">
                <a:tc>
                  <a:txBody>
                    <a:bodyPr/>
                    <a:lstStyle/>
                    <a:p>
                      <a:pPr>
                        <a:defRPr sz="1000"/>
                      </a:pPr>
                      <a:r>
                        <a:rPr sz="1000"/>
                        <a:t>Sviktende salg grunnet lavt aktivitetsnivå hos oljeselskapene kombinert med kraftig reduksjon i oppnåelige priser</a:t>
                      </a:r>
                    </a:p>
                  </a:txBody>
                  <a:tcPr>
                    <a:lnL w="0"/>
                    <a:lnR w="0"/>
                    <a:solidFill>
                      <a:prstClr val="black">
                        <a:lumOff val="100000"/>
                        <a:lumOff val="100000"/>
                      </a:prstClr>
                    </a:solidFill>
                  </a:tcPr>
                </a:tc>
              </a:tr>
              <a:tr h="0">
                <a:tc>
                  <a:txBody>
                    <a:bodyPr/>
                    <a:lstStyle/>
                    <a:p>
                      <a:pPr>
                        <a:defRPr sz="1000"/>
                      </a:pPr>
                      <a:r>
                        <a:rPr sz="1000"/>
                        <a:t>Mangel på kompetente kunstnere bosatt på vestlandet</a:t>
                      </a:r>
                    </a:p>
                  </a:txBody>
                  <a:tcPr>
                    <a:lnL w="0"/>
                    <a:lnR w="0"/>
                    <a:solidFill>
                      <a:prstClr val="black">
                        <a:lumOff val="100000"/>
                        <a:lumOff val="100000"/>
                      </a:prstClr>
                    </a:solidFill>
                  </a:tcPr>
                </a:tc>
              </a:tr>
              <a:tr h="0">
                <a:tc>
                  <a:txBody>
                    <a:bodyPr/>
                    <a:lstStyle/>
                    <a:p>
                      <a:pPr>
                        <a:defRPr sz="1000"/>
                      </a:pPr>
                      <a:r>
                        <a:rPr sz="1000"/>
                        <a:t>Konkuransen om jobbene gjør at vi nå har passert et prisnivå hvor større bedrifter ikke får økonomi ut av prosjektene.</a:t>
                      </a:r>
                    </a:p>
                  </a:txBody>
                  <a:tcPr>
                    <a:lnL w="0"/>
                    <a:lnR w="0"/>
                    <a:solidFill>
                      <a:prstClr val="black">
                        <a:lumOff val="100000"/>
                        <a:lumOff val="100000"/>
                      </a:prstClr>
                    </a:solidFill>
                  </a:tcPr>
                </a:tc>
              </a:tr>
              <a:tr h="0">
                <a:tc>
                  <a:txBody>
                    <a:bodyPr/>
                    <a:lstStyle/>
                    <a:p>
                      <a:pPr>
                        <a:defRPr sz="1000"/>
                      </a:pPr>
                      <a:r>
                        <a:rPr sz="1000"/>
                        <a:t>Statoil er en for stor aktør i Norge</a:t>
                      </a:r>
                    </a:p>
                  </a:txBody>
                  <a:tcPr>
                    <a:lnL w="0"/>
                    <a:lnR w="0"/>
                    <a:solidFill>
                      <a:prstClr val="black">
                        <a:lumOff val="100000"/>
                        <a:lumOff val="100000"/>
                      </a:prstClr>
                    </a:solidFill>
                  </a:tcPr>
                </a:tc>
              </a:tr>
              <a:tr h="0">
                <a:tc>
                  <a:txBody>
                    <a:bodyPr/>
                    <a:lstStyle/>
                    <a:p>
                      <a:pPr>
                        <a:defRPr sz="1000"/>
                      </a:pPr>
                      <a:r>
                        <a:rPr sz="1000"/>
                        <a:t>Fylkeskommune, fylkesmann, politkikere, kommune: ingen samhandling-forutsigbarhet om hvor en ønsker å bygge ut regionen, KUN fokus på fortetting som pt ikke lar seg realisere pga rekkefølgekrav. Jordvern oppleves som er personvern= ref. BBS-Jostein Frøyland: Nå ønsker vedkommende jordverner som er eier av "verdens beste matjord" masseuttak på gården og jorden skal ligge brakk i 12år: Hvor er den sammenhengen???</a:t>
                      </a:r>
                    </a:p>
                    <a:p>
                      <a:r>
                        <a:rPr sz="1000"/>
                        <a:t>Jordvern settes foran vurderingen av effektivdrift. En trenger ikke bygge ned matjorden selv om en åpner områder for utbygging.</a:t>
                      </a:r>
                    </a:p>
                  </a:txBody>
                  <a:tcPr>
                    <a:lnL w="0"/>
                    <a:lnR w="0"/>
                    <a:solidFill>
                      <a:prstClr val="black">
                        <a:lumOff val="100000"/>
                        <a:lumOff val="100000"/>
                      </a:prstClr>
                    </a:solidFill>
                  </a:tcPr>
                </a:tc>
              </a:tr>
              <a:tr h="0">
                <a:tc>
                  <a:txBody>
                    <a:bodyPr/>
                    <a:lstStyle/>
                    <a:p>
                      <a:pPr>
                        <a:defRPr sz="1000"/>
                      </a:pPr>
                      <a:r>
                        <a:rPr sz="1000"/>
                        <a:t>Statlige reguleringer for bransjen</a:t>
                      </a:r>
                    </a:p>
                  </a:txBody>
                  <a:tcPr>
                    <a:lnL w="0"/>
                    <a:lnR w="0"/>
                    <a:solidFill>
                      <a:prstClr val="black">
                        <a:lumOff val="100000"/>
                        <a:lumOff val="100000"/>
                      </a:prstClr>
                    </a:solidFill>
                  </a:tcPr>
                </a:tc>
              </a:tr>
              <a:tr h="0">
                <a:tc>
                  <a:txBody>
                    <a:bodyPr/>
                    <a:lstStyle/>
                    <a:p>
                      <a:pPr>
                        <a:defRPr sz="1000"/>
                      </a:pPr>
                      <a:r>
                        <a:rPr sz="1000"/>
                        <a:t>Ingen investeringer i offshore bransjen. Klar nedadgående trend.</a:t>
                      </a:r>
                    </a:p>
                  </a:txBody>
                  <a:tcPr>
                    <a:lnL w="0"/>
                    <a:lnR w="0"/>
                    <a:solidFill>
                      <a:prstClr val="black">
                        <a:lumOff val="100000"/>
                        <a:lumOff val="100000"/>
                      </a:prstClr>
                    </a:solidFill>
                  </a:tcPr>
                </a:tc>
              </a:tr>
              <a:tr h="0">
                <a:tc>
                  <a:txBody>
                    <a:bodyPr/>
                    <a:lstStyle/>
                    <a:p>
                      <a:pPr>
                        <a:defRPr sz="1000"/>
                      </a:pPr>
                      <a:r>
                        <a:rPr sz="1000"/>
                        <a:t>Å drive en fremtidsrettet produksjonsbedrift i Bergens regionen i dag er nesten deprimerende.  Vi er omgitt av politikkere som ikke holder ord, og videre ikke fatter at forutsigbarhet er vesentlig.  Ansatte dynges ned med eiendomskatt, diverse køprisordninger (noen vil til og med ha det på offentlig transport) - og det på et veinett som er under enhver kritikk.  Kombindert med formueskatt og at vi har solgtt ut rubbel og bitt av bedrifter til utlandet er meget betenkelig -vi mister bestemmelsesrett over vår egen fremtid.  Vi har hatt det godt lenge, og politikere er mer opptatt av å snakke om hvordan vi skal bruke penger enn hvordan vi skal skape dem.  Politikkerne skjønner tydligvis heller ikke bæret av det særnorske fenomenet formueskatt - et lovlig vedtatt tyveri av bedrifters finansielle midler.  i vår bedrift har vi gitt fra oss 25 millioner etterhvert til galskapen.  Det var penger vi skulle brukt til utvikling av produkter, videre utdanning av ansatte, salg og markedsføring internajsonal osv.  Enhver diskusjon i dag starter og stopper med miljø - det er sesam  sesam argumentet som slår alt.  Men der vi skal ha folk og virksomhet bruker vi altså energi - som er vanskelig å fatte for noen.  Nå snakker politikkere (som vel og merke aldri har vært ute i jobb - virkelig jobb) om omstilling.  Vi omstiller oss hele tiden, hva er det de snakker om?  Hva mener de med omstilling?  </a:t>
                      </a:r>
                    </a:p>
                    <a:p>
                      <a:r>
                        <a:rPr sz="1000"/>
                        <a:t>Tenk - Norge har dobbelt så mange offentlig ansatte som Canada - og i dette landet bor det ca. 35mill mennesker - ringer det en bjelle?  Vi har 25 km lavere snitthastighet på veiene enn i Sverige, Albania (somer et fjelland) har MER km motorvei enn Norge, i Østerike har de bygget flerfelts motorveier for de neste 25 år for at folk og næring skal komme frem! Er det grønn politikk å stå i kø, å ikke komme frem og IKKE være konkurransedyktig?</a:t>
                      </a:r>
                    </a:p>
                    <a:p>
                      <a:r>
                        <a:rPr sz="1000"/>
                        <a:t>vi er gjennomsyret av ikke kommersielle holdnigner som setter oss flere år tilbake. Det er en skrikende hån når monopolisten Avinor får det for seg at de skal ha 30 ekstra per tur fra flyplassene våre - så fantastisk illustrerende.  Hvor mange taxi'er drar fra Flesland hver dag?  1000?</a:t>
                      </a:r>
                    </a:p>
                    <a:p>
                      <a:r>
                        <a:rPr sz="1000"/>
                        <a:t>Hvorfor ikke ta 50 da?  Hundre?</a:t>
                      </a:r>
                    </a:p>
                  </a:txBody>
                  <a:tcPr>
                    <a:lnL w="0"/>
                    <a:lnR w="0"/>
                    <a:solidFill>
                      <a:prstClr val="black">
                        <a:lumOff val="100000"/>
                        <a:lumOff val="100000"/>
                      </a:prstClr>
                    </a:solidFill>
                  </a:tcPr>
                </a:tc>
              </a:tr>
            </a:tbl>
          </a:graphicData>
        </a:graphic>
      </p:graphicFrame>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lstStyle/>
          <a:p>
            <a:r>
              <a:rPr lang="en-US"/>
              <a:t>26. Hva representerer den største utfordringen for din bedrift i øyeblikket? Forklar gjerne hvorfor.</a:t>
            </a:r>
          </a:p>
        </p:txBody>
      </p:sp>
      <p:sp>
        <p:nvSpPr>
          <p:cNvPr id="4" name="PCont"/>
          <p:cNvSpPr>
            <a:spLocks noGrp="1"/>
          </p:cNvSpPr>
          <p:nvPr>
            <p:ph sz="quarter" idx="15"/>
          </p:nvPr>
        </p:nvSpPr>
        <p:spPr/>
        <p:txBody>
          <a:bodyPr/>
          <a:lstStyle/>
          <a:p>
            <a:endParaRPr lang="en-US"/>
          </a:p>
        </p:txBody>
      </p:sp>
      <p:sp>
        <p:nvSpPr>
          <p:cNvPr id="6" name="RepTitle"/>
          <p:cNvSpPr>
            <a:spLocks noGrp="1"/>
          </p:cNvSpPr>
          <p:nvPr>
            <p:ph sz="quarter" idx="16" hasCustomPrompt="1"/>
          </p:nvPr>
        </p:nvSpPr>
        <p:spPr/>
        <p:txBody>
          <a:bodyPr/>
          <a:lstStyle/>
          <a:p>
            <a:r>
              <a:rPr lang="en-US"/>
              <a:t>Undersøkelse Vestlandet 2015(3)</a:t>
            </a:r>
          </a:p>
        </p:txBody>
      </p:sp>
      <p:sp>
        <p:nvSpPr>
          <p:cNvPr id="7" name="MetaFoot"/>
          <p:cNvSpPr>
            <a:spLocks noGrp="1"/>
          </p:cNvSpPr>
          <p:nvPr>
            <p:ph sz="quarter" idx="17"/>
          </p:nvPr>
        </p:nvSpPr>
        <p:spPr/>
        <p:txBody>
          <a:bodyPr/>
          <a:lstStyle/>
          <a:p>
            <a:endParaRPr lang="en-US"/>
          </a:p>
        </p:txBody>
      </p:sp>
      <p:graphicFrame>
        <p:nvGraphicFramePr>
          <p:cNvPr id="8" name="New Table"/>
          <p:cNvGraphicFramePr>
            <a:graphicFrameLocks noGrp="1"/>
          </p:cNvGraphicFramePr>
          <p:nvPr>
            <p:ph sz="quarter" idx="14"/>
          </p:nvPr>
        </p:nvGraphicFramePr>
        <p:xfrm>
          <a:off x="467544" y="836712"/>
          <a:ext cx="8207375" cy="5394960"/>
        </p:xfrm>
        <a:graphic>
          <a:graphicData uri="http://schemas.openxmlformats.org/drawingml/2006/table">
            <a:tbl>
              <a:tblPr>
                <a:tableStyleId>{5C22544A-7EE6-4342-B048-85BDC9FD1C3A}</a:tableStyleId>
              </a:tblPr>
              <a:tblGrid>
                <a:gridCol w="8207375"/>
              </a:tblGrid>
              <a:tr h="0">
                <a:tc>
                  <a:txBody>
                    <a:bodyPr/>
                    <a:lstStyle/>
                    <a:p>
                      <a:pPr>
                        <a:defRPr sz="1000"/>
                      </a:pPr>
                      <a:r>
                        <a:rPr sz="1000"/>
                        <a:t>Lave Oljepriser og redusert leteaktivitet</a:t>
                      </a:r>
                    </a:p>
                  </a:txBody>
                  <a:tcPr>
                    <a:lnL w="0"/>
                    <a:lnR w="0"/>
                    <a:solidFill>
                      <a:prstClr val="black">
                        <a:lumOff val="100000"/>
                        <a:lumOff val="100000"/>
                      </a:prstClr>
                    </a:solidFill>
                  </a:tcPr>
                </a:tc>
              </a:tr>
              <a:tr h="0">
                <a:tc>
                  <a:txBody>
                    <a:bodyPr/>
                    <a:lstStyle/>
                    <a:p>
                      <a:pPr>
                        <a:defRPr sz="1000"/>
                      </a:pPr>
                      <a:r>
                        <a:rPr sz="1000"/>
                        <a:t>Lover og regler for sykemelding og egenmeldinger .</a:t>
                      </a:r>
                    </a:p>
                  </a:txBody>
                  <a:tcPr>
                    <a:lnL w="0"/>
                    <a:lnR w="0"/>
                    <a:solidFill>
                      <a:prstClr val="black">
                        <a:lumOff val="100000"/>
                        <a:lumOff val="100000"/>
                      </a:prstClr>
                    </a:solidFill>
                  </a:tcPr>
                </a:tc>
              </a:tr>
              <a:tr h="0">
                <a:tc>
                  <a:txBody>
                    <a:bodyPr/>
                    <a:lstStyle/>
                    <a:p>
                      <a:pPr>
                        <a:defRPr sz="1000"/>
                      </a:pPr>
                      <a:r>
                        <a:rPr sz="1000"/>
                        <a:t>Det viktigste er at rammevilkårene og oljeprisen oppfattes som stabile.</a:t>
                      </a:r>
                    </a:p>
                  </a:txBody>
                  <a:tcPr>
                    <a:lnL w="0"/>
                    <a:lnR w="0"/>
                    <a:solidFill>
                      <a:prstClr val="black">
                        <a:lumOff val="100000"/>
                        <a:lumOff val="100000"/>
                      </a:prstClr>
                    </a:solidFill>
                  </a:tcPr>
                </a:tc>
              </a:tr>
              <a:tr h="0">
                <a:tc>
                  <a:txBody>
                    <a:bodyPr/>
                    <a:lstStyle/>
                    <a:p>
                      <a:pPr>
                        <a:defRPr sz="1000"/>
                      </a:pPr>
                      <a:r>
                        <a:rPr sz="1000"/>
                        <a:t>Prissensivitet og konkurranse</a:t>
                      </a:r>
                    </a:p>
                  </a:txBody>
                  <a:tcPr>
                    <a:lnL w="0"/>
                    <a:lnR w="0"/>
                    <a:solidFill>
                      <a:prstClr val="black">
                        <a:lumOff val="100000"/>
                        <a:lumOff val="100000"/>
                      </a:prstClr>
                    </a:solidFill>
                  </a:tcPr>
                </a:tc>
              </a:tr>
              <a:tr h="0">
                <a:tc>
                  <a:txBody>
                    <a:bodyPr/>
                    <a:lstStyle/>
                    <a:p>
                      <a:pPr>
                        <a:defRPr sz="1000"/>
                      </a:pPr>
                      <a:r>
                        <a:rPr sz="1000"/>
                        <a:t>Det er full stopp i markedet. Rigger hår av sokkelen, Barentshavet er for dyrt og oljeprisen gjør Norge til tapersokkel mtp. Andre lavkostland.</a:t>
                      </a:r>
                    </a:p>
                  </a:txBody>
                  <a:tcPr>
                    <a:lnL w="0"/>
                    <a:lnR w="0"/>
                    <a:solidFill>
                      <a:prstClr val="black">
                        <a:lumOff val="100000"/>
                        <a:lumOff val="100000"/>
                      </a:prstClr>
                    </a:solidFill>
                  </a:tcPr>
                </a:tc>
              </a:tr>
              <a:tr h="0">
                <a:tc>
                  <a:txBody>
                    <a:bodyPr/>
                    <a:lstStyle/>
                    <a:p>
                      <a:pPr>
                        <a:defRPr sz="1000"/>
                      </a:pPr>
                      <a:r>
                        <a:rPr sz="1000"/>
                        <a:t>For første gang i bedriftens historie er vi nødt for å ut å selge og drive markedsføring. </a:t>
                      </a:r>
                    </a:p>
                    <a:p>
                      <a:r>
                        <a:rPr sz="1000"/>
                        <a:t>Utfordring med å skaffe oppdrag.</a:t>
                      </a:r>
                    </a:p>
                  </a:txBody>
                  <a:tcPr>
                    <a:lnL w="0"/>
                    <a:lnR w="0"/>
                    <a:solidFill>
                      <a:prstClr val="black">
                        <a:lumOff val="100000"/>
                        <a:lumOff val="100000"/>
                      </a:prstClr>
                    </a:solidFill>
                  </a:tcPr>
                </a:tc>
              </a:tr>
              <a:tr h="0">
                <a:tc>
                  <a:txBody>
                    <a:bodyPr/>
                    <a:lstStyle/>
                    <a:p>
                      <a:pPr>
                        <a:defRPr sz="1000"/>
                      </a:pPr>
                      <a:r>
                        <a:rPr sz="1000"/>
                        <a:t>tilgang på kvalifisert norsk arbeidskraft </a:t>
                      </a:r>
                    </a:p>
                    <a:p>
                      <a:r>
                        <a:rPr sz="1000"/>
                        <a:t>kostnadene ved sosiale goder og permisjoner - har en stor skjult kostnad pga stadig mobilisering og demobilisering av ansatte-</a:t>
                      </a:r>
                    </a:p>
                  </a:txBody>
                  <a:tcPr>
                    <a:lnL w="0"/>
                    <a:lnR w="0"/>
                    <a:solidFill>
                      <a:prstClr val="black">
                        <a:lumOff val="100000"/>
                        <a:lumOff val="100000"/>
                      </a:prstClr>
                    </a:solidFill>
                  </a:tcPr>
                </a:tc>
              </a:tr>
              <a:tr h="0">
                <a:tc>
                  <a:txBody>
                    <a:bodyPr/>
                    <a:lstStyle/>
                    <a:p>
                      <a:pPr>
                        <a:defRPr sz="1000"/>
                      </a:pPr>
                      <a:r>
                        <a:rPr sz="1000"/>
                        <a:t>Endret lokalt arbeidsmarked i forhold til hvor produksjonsoppgaver utføres, bedrifter flytter produksjon til lavkost land</a:t>
                      </a:r>
                    </a:p>
                  </a:txBody>
                  <a:tcPr>
                    <a:lnL w="0"/>
                    <a:lnR w="0"/>
                    <a:solidFill>
                      <a:prstClr val="black">
                        <a:lumOff val="100000"/>
                        <a:lumOff val="100000"/>
                      </a:prstClr>
                    </a:solidFill>
                  </a:tcPr>
                </a:tc>
              </a:tr>
              <a:tr h="0">
                <a:tc>
                  <a:txBody>
                    <a:bodyPr/>
                    <a:lstStyle/>
                    <a:p>
                      <a:pPr>
                        <a:defRPr sz="1000"/>
                      </a:pPr>
                      <a:r>
                        <a:rPr sz="1000"/>
                        <a:t>Nedbemanning i forhold til oljepris. </a:t>
                      </a:r>
                    </a:p>
                    <a:p>
                      <a:r>
                        <a:rPr sz="1000"/>
                        <a:t>Lite jobber akkurat nå - regjeringen sover.</a:t>
                      </a:r>
                    </a:p>
                  </a:txBody>
                  <a:tcPr>
                    <a:lnL w="0"/>
                    <a:lnR w="0"/>
                    <a:solidFill>
                      <a:prstClr val="black">
                        <a:lumOff val="100000"/>
                        <a:lumOff val="100000"/>
                      </a:prstClr>
                    </a:solidFill>
                  </a:tcPr>
                </a:tc>
              </a:tr>
              <a:tr h="0">
                <a:tc>
                  <a:txBody>
                    <a:bodyPr/>
                    <a:lstStyle/>
                    <a:p>
                      <a:pPr>
                        <a:defRPr sz="1000"/>
                      </a:pPr>
                      <a:r>
                        <a:rPr sz="1000"/>
                        <a:t>Konkurrentene i samme bransjen som har vært lenge på markedet. Som en ny bedrift er det mest utfordrende å få kunder,</a:t>
                      </a:r>
                    </a:p>
                  </a:txBody>
                  <a:tcPr>
                    <a:lnL w="0"/>
                    <a:lnR w="0"/>
                    <a:solidFill>
                      <a:prstClr val="black">
                        <a:lumOff val="100000"/>
                        <a:lumOff val="100000"/>
                      </a:prstClr>
                    </a:solidFill>
                  </a:tcPr>
                </a:tc>
              </a:tr>
              <a:tr h="0">
                <a:tc>
                  <a:txBody>
                    <a:bodyPr/>
                    <a:lstStyle/>
                    <a:p>
                      <a:pPr>
                        <a:defRPr sz="1000"/>
                      </a:pPr>
                      <a:r>
                        <a:rPr sz="1000"/>
                        <a:t>Mindre oppdrag  og pressede priser.</a:t>
                      </a:r>
                    </a:p>
                  </a:txBody>
                  <a:tcPr>
                    <a:lnL w="0"/>
                    <a:lnR w="0"/>
                    <a:solidFill>
                      <a:prstClr val="black">
                        <a:lumOff val="100000"/>
                        <a:lumOff val="100000"/>
                      </a:prstClr>
                    </a:solidFill>
                  </a:tcPr>
                </a:tc>
              </a:tr>
              <a:tr h="0">
                <a:tc>
                  <a:txBody>
                    <a:bodyPr/>
                    <a:lstStyle/>
                    <a:p>
                      <a:pPr>
                        <a:defRPr sz="1000"/>
                      </a:pPr>
                      <a:r>
                        <a:rPr sz="1000"/>
                        <a:t>TILGANG PÅ ANSATTE MED HØY KOMPETANSE</a:t>
                      </a:r>
                    </a:p>
                  </a:txBody>
                  <a:tcPr>
                    <a:lnL w="0"/>
                    <a:lnR w="0"/>
                    <a:solidFill>
                      <a:prstClr val="black">
                        <a:lumOff val="100000"/>
                        <a:lumOff val="100000"/>
                      </a:prstClr>
                    </a:solidFill>
                  </a:tcPr>
                </a:tc>
              </a:tr>
              <a:tr h="0">
                <a:tc>
                  <a:txBody>
                    <a:bodyPr/>
                    <a:lstStyle/>
                    <a:p>
                      <a:pPr>
                        <a:defRPr sz="1000"/>
                      </a:pPr>
                      <a:r>
                        <a:rPr sz="1000"/>
                        <a:t>Å få tak i rett kompetanse, mange ledige ingeniører fra oljesektoren, men det krever for mye å omstille disse til B&amp;A. Lettere med nyutdannede, men de har ikke senior-hoder..</a:t>
                      </a:r>
                    </a:p>
                    <a:p>
                      <a:r>
                        <a:rPr sz="1000"/>
                        <a:t>Store oppdrag i regionen blir ofte bredt konkurranseutsatt, og vinnes av kontorer utenfor regionen/landet.</a:t>
                      </a:r>
                    </a:p>
                  </a:txBody>
                  <a:tcPr>
                    <a:lnL w="0"/>
                    <a:lnR w="0"/>
                    <a:solidFill>
                      <a:prstClr val="black">
                        <a:lumOff val="100000"/>
                        <a:lumOff val="100000"/>
                      </a:prstClr>
                    </a:solidFill>
                  </a:tcPr>
                </a:tc>
              </a:tr>
              <a:tr h="0">
                <a:tc>
                  <a:txBody>
                    <a:bodyPr/>
                    <a:lstStyle/>
                    <a:p>
                      <a:pPr>
                        <a:defRPr sz="1000"/>
                      </a:pPr>
                      <a:r>
                        <a:rPr sz="1000"/>
                        <a:t>Lønnsnivået på grunn av den utviklingen som har vært de siste 5 - 10 årene. For dyrt å ansette. Vi burde ha flyttet f.eks. til Sverige Men vi blir I Bergen!</a:t>
                      </a:r>
                    </a:p>
                  </a:txBody>
                  <a:tcPr>
                    <a:lnL w="0"/>
                    <a:lnR w="0"/>
                    <a:solidFill>
                      <a:prstClr val="black">
                        <a:lumOff val="100000"/>
                        <a:lumOff val="100000"/>
                      </a:prstClr>
                    </a:solidFill>
                  </a:tcPr>
                </a:tc>
              </a:tr>
              <a:tr h="0">
                <a:tc>
                  <a:txBody>
                    <a:bodyPr/>
                    <a:lstStyle/>
                    <a:p>
                      <a:pPr>
                        <a:defRPr sz="1000"/>
                      </a:pPr>
                      <a:r>
                        <a:rPr sz="1000"/>
                        <a:t>kostnadskutt i hele oljenæringen, fordi vi lever av tjenester levert til dem</a:t>
                      </a:r>
                    </a:p>
                  </a:txBody>
                  <a:tcPr>
                    <a:lnL w="0"/>
                    <a:lnR w="0"/>
                    <a:solidFill>
                      <a:prstClr val="black">
                        <a:lumOff val="100000"/>
                        <a:lumOff val="100000"/>
                      </a:prstClr>
                    </a:solidFill>
                  </a:tcPr>
                </a:tc>
              </a:tr>
              <a:tr h="0">
                <a:tc>
                  <a:txBody>
                    <a:bodyPr/>
                    <a:lstStyle/>
                    <a:p>
                      <a:pPr>
                        <a:defRPr sz="1000"/>
                      </a:pPr>
                      <a:r>
                        <a:rPr sz="1000"/>
                        <a:t>At talent trekker til Oslo, og det er dyrt å få folk hit for kortere prosjekter (reise, opphold etc.)</a:t>
                      </a:r>
                    </a:p>
                  </a:txBody>
                  <a:tcPr>
                    <a:lnL w="0"/>
                    <a:lnR w="0"/>
                    <a:solidFill>
                      <a:prstClr val="black">
                        <a:lumOff val="100000"/>
                        <a:lumOff val="100000"/>
                      </a:prstClr>
                    </a:solidFill>
                  </a:tcPr>
                </a:tc>
              </a:tr>
              <a:tr h="0">
                <a:tc>
                  <a:txBody>
                    <a:bodyPr/>
                    <a:lstStyle/>
                    <a:p>
                      <a:pPr>
                        <a:defRPr sz="1000"/>
                      </a:pPr>
                      <a:r>
                        <a:rPr sz="1000"/>
                        <a:t>Planavdelingen i Bergen Kommune, samt politikere som styrer byutvikling.</a:t>
                      </a:r>
                    </a:p>
                  </a:txBody>
                  <a:tcPr>
                    <a:lnL w="0"/>
                    <a:lnR w="0"/>
                    <a:solidFill>
                      <a:prstClr val="black">
                        <a:lumOff val="100000"/>
                        <a:lumOff val="100000"/>
                      </a:prstClr>
                    </a:solidFill>
                  </a:tcPr>
                </a:tc>
              </a:tr>
              <a:tr h="0">
                <a:tc>
                  <a:txBody>
                    <a:bodyPr/>
                    <a:lstStyle/>
                    <a:p>
                      <a:pPr>
                        <a:defRPr sz="1000"/>
                      </a:pPr>
                      <a:r>
                        <a:rPr sz="1000"/>
                        <a:t>Oljeselskapenes tilbakeholdenhet vedr nye investeringer og besparelser i driftsutgifter</a:t>
                      </a:r>
                    </a:p>
                  </a:txBody>
                  <a:tcPr>
                    <a:lnL w="0"/>
                    <a:lnR w="0"/>
                    <a:solidFill>
                      <a:prstClr val="black">
                        <a:lumOff val="100000"/>
                        <a:lumOff val="100000"/>
                      </a:prstClr>
                    </a:solidFill>
                  </a:tcPr>
                </a:tc>
              </a:tr>
              <a:tr h="0">
                <a:tc>
                  <a:txBody>
                    <a:bodyPr/>
                    <a:lstStyle/>
                    <a:p>
                      <a:pPr>
                        <a:defRPr sz="1000"/>
                      </a:pPr>
                      <a:r>
                        <a:rPr sz="1000"/>
                        <a:t>Norge må gjøre noe med det økende grad av byråkrati og systmer for å gjøre det mulig for bedrifter å effektivisere.</a:t>
                      </a:r>
                    </a:p>
                  </a:txBody>
                  <a:tcPr>
                    <a:lnL w="0"/>
                    <a:lnR w="0"/>
                    <a:solidFill>
                      <a:prstClr val="black">
                        <a:lumOff val="100000"/>
                        <a:lumOff val="100000"/>
                      </a:prstClr>
                    </a:solidFill>
                  </a:tcPr>
                </a:tc>
              </a:tr>
            </a:tbl>
          </a:graphicData>
        </a:graphic>
      </p:graphicFrame>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lstStyle/>
          <a:p>
            <a:r>
              <a:rPr lang="en-US"/>
              <a:t>26. Hva representerer den største utfordringen for din bedrift i øyeblikket? Forklar gjerne hvorfor.</a:t>
            </a:r>
          </a:p>
        </p:txBody>
      </p:sp>
      <p:sp>
        <p:nvSpPr>
          <p:cNvPr id="4" name="PCont"/>
          <p:cNvSpPr>
            <a:spLocks noGrp="1"/>
          </p:cNvSpPr>
          <p:nvPr>
            <p:ph sz="quarter" idx="15"/>
          </p:nvPr>
        </p:nvSpPr>
        <p:spPr/>
        <p:txBody>
          <a:bodyPr/>
          <a:lstStyle/>
          <a:p>
            <a:endParaRPr lang="en-US"/>
          </a:p>
        </p:txBody>
      </p:sp>
      <p:sp>
        <p:nvSpPr>
          <p:cNvPr id="6" name="RepTitle"/>
          <p:cNvSpPr>
            <a:spLocks noGrp="1"/>
          </p:cNvSpPr>
          <p:nvPr>
            <p:ph sz="quarter" idx="16" hasCustomPrompt="1"/>
          </p:nvPr>
        </p:nvSpPr>
        <p:spPr/>
        <p:txBody>
          <a:bodyPr/>
          <a:lstStyle/>
          <a:p>
            <a:r>
              <a:rPr lang="en-US"/>
              <a:t>Undersøkelse Vestlandet 2015(3)</a:t>
            </a:r>
          </a:p>
        </p:txBody>
      </p:sp>
      <p:sp>
        <p:nvSpPr>
          <p:cNvPr id="7" name="MetaFoot"/>
          <p:cNvSpPr>
            <a:spLocks noGrp="1"/>
          </p:cNvSpPr>
          <p:nvPr>
            <p:ph sz="quarter" idx="17"/>
          </p:nvPr>
        </p:nvSpPr>
        <p:spPr/>
        <p:txBody>
          <a:bodyPr/>
          <a:lstStyle/>
          <a:p>
            <a:endParaRPr lang="en-US"/>
          </a:p>
        </p:txBody>
      </p:sp>
      <p:graphicFrame>
        <p:nvGraphicFramePr>
          <p:cNvPr id="8" name="New Table"/>
          <p:cNvGraphicFramePr>
            <a:graphicFrameLocks noGrp="1"/>
          </p:cNvGraphicFramePr>
          <p:nvPr>
            <p:ph sz="quarter" idx="14"/>
          </p:nvPr>
        </p:nvGraphicFramePr>
        <p:xfrm>
          <a:off x="467544" y="836712"/>
          <a:ext cx="8207375" cy="5547360"/>
        </p:xfrm>
        <a:graphic>
          <a:graphicData uri="http://schemas.openxmlformats.org/drawingml/2006/table">
            <a:tbl>
              <a:tblPr>
                <a:tableStyleId>{5C22544A-7EE6-4342-B048-85BDC9FD1C3A}</a:tableStyleId>
              </a:tblPr>
              <a:tblGrid>
                <a:gridCol w="8207375"/>
              </a:tblGrid>
              <a:tr h="0">
                <a:tc>
                  <a:txBody>
                    <a:bodyPr/>
                    <a:lstStyle/>
                    <a:p>
                      <a:pPr>
                        <a:defRPr sz="1000"/>
                      </a:pPr>
                      <a:r>
                        <a:rPr sz="1000"/>
                        <a:t>nedgang i aktiviten knyttet til olje&amp;gass</a:t>
                      </a:r>
                    </a:p>
                  </a:txBody>
                  <a:tcPr>
                    <a:lnL w="0"/>
                    <a:lnR w="0"/>
                    <a:solidFill>
                      <a:prstClr val="black">
                        <a:lumOff val="100000"/>
                        <a:lumOff val="100000"/>
                      </a:prstClr>
                    </a:solidFill>
                  </a:tcPr>
                </a:tc>
              </a:tr>
              <a:tr h="0">
                <a:tc>
                  <a:txBody>
                    <a:bodyPr/>
                    <a:lstStyle/>
                    <a:p>
                      <a:pPr>
                        <a:defRPr sz="1000"/>
                      </a:pPr>
                      <a:r>
                        <a:rPr sz="1000"/>
                        <a:t>Omstilling til dette nye markedet som alle har fokus på kostnad. Fagforeninger må spille på lag</a:t>
                      </a:r>
                    </a:p>
                  </a:txBody>
                  <a:tcPr>
                    <a:lnL w="0"/>
                    <a:lnR w="0"/>
                    <a:solidFill>
                      <a:prstClr val="black">
                        <a:lumOff val="100000"/>
                        <a:lumOff val="100000"/>
                      </a:prstClr>
                    </a:solidFill>
                  </a:tcPr>
                </a:tc>
              </a:tr>
              <a:tr h="0">
                <a:tc>
                  <a:txBody>
                    <a:bodyPr/>
                    <a:lstStyle/>
                    <a:p>
                      <a:pPr>
                        <a:defRPr sz="1000"/>
                      </a:pPr>
                      <a:r>
                        <a:rPr sz="1000"/>
                        <a:t>Politisk handlingslammelse, regionalt</a:t>
                      </a:r>
                    </a:p>
                  </a:txBody>
                  <a:tcPr>
                    <a:lnL w="0"/>
                    <a:lnR w="0"/>
                    <a:solidFill>
                      <a:prstClr val="black">
                        <a:lumOff val="100000"/>
                        <a:lumOff val="100000"/>
                      </a:prstClr>
                    </a:solidFill>
                  </a:tcPr>
                </a:tc>
              </a:tr>
              <a:tr h="0">
                <a:tc>
                  <a:txBody>
                    <a:bodyPr/>
                    <a:lstStyle/>
                    <a:p>
                      <a:pPr>
                        <a:defRPr sz="1000"/>
                      </a:pPr>
                      <a:r>
                        <a:rPr sz="1000"/>
                        <a:t>Rekruttering av fagarbeidere</a:t>
                      </a:r>
                    </a:p>
                  </a:txBody>
                  <a:tcPr>
                    <a:lnL w="0"/>
                    <a:lnR w="0"/>
                    <a:solidFill>
                      <a:prstClr val="black">
                        <a:lumOff val="100000"/>
                        <a:lumOff val="100000"/>
                      </a:prstClr>
                    </a:solidFill>
                  </a:tcPr>
                </a:tc>
              </a:tr>
              <a:tr h="0">
                <a:tc>
                  <a:txBody>
                    <a:bodyPr/>
                    <a:lstStyle/>
                    <a:p>
                      <a:pPr>
                        <a:defRPr sz="1000"/>
                      </a:pPr>
                      <a:r>
                        <a:rPr sz="1000"/>
                        <a:t>tjenesteytende nææring med konsulenttimer trenger bedrefter med ansatte, siden ansattemengden går ned, minsker oppdragene.</a:t>
                      </a:r>
                    </a:p>
                  </a:txBody>
                  <a:tcPr>
                    <a:lnL w="0"/>
                    <a:lnR w="0"/>
                    <a:solidFill>
                      <a:prstClr val="black">
                        <a:lumOff val="100000"/>
                        <a:lumOff val="100000"/>
                      </a:prstClr>
                    </a:solidFill>
                  </a:tcPr>
                </a:tc>
              </a:tr>
              <a:tr h="0">
                <a:tc>
                  <a:txBody>
                    <a:bodyPr/>
                    <a:lstStyle/>
                    <a:p>
                      <a:pPr>
                        <a:defRPr sz="1000"/>
                      </a:pPr>
                      <a:r>
                        <a:rPr sz="1000"/>
                        <a:t>Jeg lager film og video, og jeg vil gjerne henvende meg til oljeselskaper, og når de må spare, får ikke jeg jobb. Så enkelt som det.</a:t>
                      </a:r>
                    </a:p>
                  </a:txBody>
                  <a:tcPr>
                    <a:lnL w="0"/>
                    <a:lnR w="0"/>
                    <a:solidFill>
                      <a:prstClr val="black">
                        <a:lumOff val="100000"/>
                        <a:lumOff val="100000"/>
                      </a:prstClr>
                    </a:solidFill>
                  </a:tcPr>
                </a:tc>
              </a:tr>
              <a:tr h="0">
                <a:tc>
                  <a:txBody>
                    <a:bodyPr/>
                    <a:lstStyle/>
                    <a:p>
                      <a:pPr>
                        <a:defRPr sz="1000"/>
                      </a:pPr>
                      <a:r>
                        <a:rPr sz="1000"/>
                        <a:t>Prosjekter innen olje og gass som blir satt på hold eller utsatt</a:t>
                      </a:r>
                    </a:p>
                  </a:txBody>
                  <a:tcPr>
                    <a:lnL w="0"/>
                    <a:lnR w="0"/>
                    <a:solidFill>
                      <a:prstClr val="black">
                        <a:lumOff val="100000"/>
                        <a:lumOff val="100000"/>
                      </a:prstClr>
                    </a:solidFill>
                  </a:tcPr>
                </a:tc>
              </a:tr>
              <a:tr h="0">
                <a:tc>
                  <a:txBody>
                    <a:bodyPr/>
                    <a:lstStyle/>
                    <a:p>
                      <a:pPr>
                        <a:defRPr sz="1000"/>
                      </a:pPr>
                      <a:r>
                        <a:rPr sz="1000"/>
                        <a:t>Nedgang i oppdrag innen olje/gass og maritim industri</a:t>
                      </a:r>
                    </a:p>
                  </a:txBody>
                  <a:tcPr>
                    <a:lnL w="0"/>
                    <a:lnR w="0"/>
                    <a:solidFill>
                      <a:prstClr val="black">
                        <a:lumOff val="100000"/>
                        <a:lumOff val="100000"/>
                      </a:prstClr>
                    </a:solidFill>
                  </a:tcPr>
                </a:tc>
              </a:tr>
              <a:tr h="0">
                <a:tc>
                  <a:txBody>
                    <a:bodyPr/>
                    <a:lstStyle/>
                    <a:p>
                      <a:pPr>
                        <a:defRPr sz="1000"/>
                      </a:pPr>
                      <a:r>
                        <a:rPr sz="1000"/>
                        <a:t>Lange planprosesser. Mangel på helhetlig tankegang fra politikere vedr. byplanlegging. For lite fokus på å stimulere sentrumsaktiviteter for næringslivet.</a:t>
                      </a:r>
                    </a:p>
                  </a:txBody>
                  <a:tcPr>
                    <a:lnL w="0"/>
                    <a:lnR w="0"/>
                    <a:solidFill>
                      <a:prstClr val="black">
                        <a:lumOff val="100000"/>
                        <a:lumOff val="100000"/>
                      </a:prstClr>
                    </a:solidFill>
                  </a:tcPr>
                </a:tc>
              </a:tr>
              <a:tr h="0">
                <a:tc>
                  <a:txBody>
                    <a:bodyPr/>
                    <a:lstStyle/>
                    <a:p>
                      <a:pPr>
                        <a:defRPr sz="1000"/>
                      </a:pPr>
                      <a:r>
                        <a:rPr sz="1000"/>
                        <a:t>sosial domping og ulovlig kabotasje.</a:t>
                      </a:r>
                    </a:p>
                    <a:p>
                      <a:r>
                        <a:rPr sz="1000"/>
                        <a:t>På grunn av konkuransen dette medfører da lønnsnivået til utenlandske transportører ligger dramatisk under vårt nivå.</a:t>
                      </a:r>
                    </a:p>
                  </a:txBody>
                  <a:tcPr>
                    <a:lnL w="0"/>
                    <a:lnR w="0"/>
                    <a:solidFill>
                      <a:prstClr val="black">
                        <a:lumOff val="100000"/>
                        <a:lumOff val="100000"/>
                      </a:prstClr>
                    </a:solidFill>
                  </a:tcPr>
                </a:tc>
              </a:tr>
              <a:tr h="0">
                <a:tc>
                  <a:txBody>
                    <a:bodyPr/>
                    <a:lstStyle/>
                    <a:p>
                      <a:pPr>
                        <a:defRPr sz="1000"/>
                      </a:pPr>
                      <a:r>
                        <a:rPr sz="1000"/>
                        <a:t>Må erstatte bortfall av kunde innen olje/gass  grunnet omstilling/nedbemanning i sektoren.  </a:t>
                      </a:r>
                    </a:p>
                    <a:p>
                      <a:r>
                        <a:rPr sz="1000"/>
                        <a:t>Investere mer tid/penger i markedsføring og sosialemedier grunnet kundenes endret kjøpsatferd grunnet sosiale medier</a:t>
                      </a:r>
                    </a:p>
                  </a:txBody>
                  <a:tcPr>
                    <a:lnL w="0"/>
                    <a:lnR w="0"/>
                    <a:solidFill>
                      <a:prstClr val="black">
                        <a:lumOff val="100000"/>
                        <a:lumOff val="100000"/>
                      </a:prstClr>
                    </a:solidFill>
                  </a:tcPr>
                </a:tc>
              </a:tr>
              <a:tr h="0">
                <a:tc>
                  <a:txBody>
                    <a:bodyPr/>
                    <a:lstStyle/>
                    <a:p>
                      <a:pPr>
                        <a:defRPr sz="1000"/>
                      </a:pPr>
                      <a:r>
                        <a:rPr sz="1000"/>
                        <a:t>Tilgang på kapital er et problem. Bankene låner ikke ut uten sikkerhet og investorer vil ikke investere før de ser at man har omsetning.</a:t>
                      </a:r>
                    </a:p>
                  </a:txBody>
                  <a:tcPr>
                    <a:lnL w="0"/>
                    <a:lnR w="0"/>
                    <a:solidFill>
                      <a:prstClr val="black">
                        <a:lumOff val="100000"/>
                        <a:lumOff val="100000"/>
                      </a:prstClr>
                    </a:solidFill>
                  </a:tcPr>
                </a:tc>
              </a:tr>
              <a:tr h="0">
                <a:tc>
                  <a:txBody>
                    <a:bodyPr/>
                    <a:lstStyle/>
                    <a:p>
                      <a:pPr>
                        <a:defRPr sz="1000"/>
                      </a:pPr>
                      <a:r>
                        <a:rPr sz="1000"/>
                        <a:t>Manglende infrastruktur, ferjer som blir innstilt, arbeidsplasser som får max 70% parkeringsdekning. Det er ren galskap at myndighetene bruker slike midler for å begrense næringsutvikling.</a:t>
                      </a:r>
                    </a:p>
                  </a:txBody>
                  <a:tcPr>
                    <a:lnL w="0"/>
                    <a:lnR w="0"/>
                    <a:solidFill>
                      <a:prstClr val="black">
                        <a:lumOff val="100000"/>
                        <a:lumOff val="100000"/>
                      </a:prstClr>
                    </a:solidFill>
                  </a:tcPr>
                </a:tc>
              </a:tr>
              <a:tr h="0">
                <a:tc>
                  <a:txBody>
                    <a:bodyPr/>
                    <a:lstStyle/>
                    <a:p>
                      <a:pPr>
                        <a:defRPr sz="1000"/>
                      </a:pPr>
                      <a:r>
                        <a:rPr sz="1000"/>
                        <a:t>Som leverandør hovedsakelig til olje og gass aktiviteten, blir omstilling til nye markeder den største utfordringen.</a:t>
                      </a:r>
                    </a:p>
                  </a:txBody>
                  <a:tcPr>
                    <a:lnL w="0"/>
                    <a:lnR w="0"/>
                    <a:solidFill>
                      <a:prstClr val="black">
                        <a:lumOff val="100000"/>
                        <a:lumOff val="100000"/>
                      </a:prstClr>
                    </a:solidFill>
                  </a:tcPr>
                </a:tc>
              </a:tr>
              <a:tr h="0">
                <a:tc>
                  <a:txBody>
                    <a:bodyPr/>
                    <a:lstStyle/>
                    <a:p>
                      <a:pPr>
                        <a:defRPr sz="1000"/>
                      </a:pPr>
                      <a:r>
                        <a:rPr sz="1000"/>
                        <a:t>Usikkerhet om framtiden. Avventende marked og innsparinger hos kunder.</a:t>
                      </a:r>
                    </a:p>
                  </a:txBody>
                  <a:tcPr>
                    <a:lnL w="0"/>
                    <a:lnR w="0"/>
                    <a:solidFill>
                      <a:prstClr val="black">
                        <a:lumOff val="100000"/>
                        <a:lumOff val="100000"/>
                      </a:prstClr>
                    </a:solidFill>
                  </a:tcPr>
                </a:tc>
              </a:tr>
              <a:tr h="0">
                <a:tc>
                  <a:txBody>
                    <a:bodyPr/>
                    <a:lstStyle/>
                    <a:p>
                      <a:pPr>
                        <a:defRPr sz="1000"/>
                      </a:pPr>
                      <a:r>
                        <a:rPr sz="1000"/>
                        <a:t>Tipasse seg kontinuerlige endrinegr i markedet, og motstå prispress</a:t>
                      </a:r>
                    </a:p>
                  </a:txBody>
                  <a:tcPr>
                    <a:lnL w="0"/>
                    <a:lnR w="0"/>
                    <a:solidFill>
                      <a:prstClr val="black">
                        <a:lumOff val="100000"/>
                        <a:lumOff val="100000"/>
                      </a:prstClr>
                    </a:solidFill>
                  </a:tcPr>
                </a:tc>
              </a:tr>
              <a:tr h="0">
                <a:tc>
                  <a:txBody>
                    <a:bodyPr/>
                    <a:lstStyle/>
                    <a:p>
                      <a:pPr>
                        <a:defRPr sz="1000"/>
                      </a:pPr>
                      <a:r>
                        <a:rPr sz="1000"/>
                        <a:t>Dollarkurs. Vi har mange bedrifter som betaler i dollar til oss da vi er en global aktør og dette fører til lavere inntekter fos oss. </a:t>
                      </a:r>
                    </a:p>
                    <a:p>
                      <a:endParaRPr sz="1000"/>
                    </a:p>
                    <a:p>
                      <a:r>
                        <a:rPr sz="1000"/>
                        <a:t>Oljeprisen fører til færre brukere av vårt ERP-system da det ikke opprettholdes antall ansatte hos våre kunder som benytter seg av systsmet. Vil fære til en nedgang i lisens- og vedlikeholdsinntekter.</a:t>
                      </a:r>
                    </a:p>
                  </a:txBody>
                  <a:tcPr>
                    <a:lnL w="0"/>
                    <a:lnR w="0"/>
                    <a:solidFill>
                      <a:prstClr val="black">
                        <a:lumOff val="100000"/>
                        <a:lumOff val="100000"/>
                      </a:prstClr>
                    </a:solidFill>
                  </a:tcPr>
                </a:tc>
              </a:tr>
              <a:tr h="0">
                <a:tc>
                  <a:txBody>
                    <a:bodyPr/>
                    <a:lstStyle/>
                    <a:p>
                      <a:pPr>
                        <a:defRPr sz="1000"/>
                      </a:pPr>
                      <a:r>
                        <a:rPr sz="1000"/>
                        <a:t>Mine kunders - bedriftslederenes - (altfor) tradisjonelle syn på markeder og forretningsmuligheter.</a:t>
                      </a:r>
                    </a:p>
                  </a:txBody>
                  <a:tcPr>
                    <a:lnL w="0"/>
                    <a:lnR w="0"/>
                    <a:solidFill>
                      <a:prstClr val="black">
                        <a:lumOff val="100000"/>
                        <a:lumOff val="100000"/>
                      </a:prstClr>
                    </a:solidFill>
                  </a:tcPr>
                </a:tc>
              </a:tr>
            </a:tbl>
          </a:graphicData>
        </a:graphic>
      </p:graphicFrame>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lstStyle/>
          <a:p>
            <a:r>
              <a:rPr lang="en-US"/>
              <a:t>26. Hva representerer den største utfordringen for din bedrift i øyeblikket? Forklar gjerne hvorfor.</a:t>
            </a:r>
          </a:p>
        </p:txBody>
      </p:sp>
      <p:sp>
        <p:nvSpPr>
          <p:cNvPr id="4" name="PCont"/>
          <p:cNvSpPr>
            <a:spLocks noGrp="1"/>
          </p:cNvSpPr>
          <p:nvPr>
            <p:ph sz="quarter" idx="15"/>
          </p:nvPr>
        </p:nvSpPr>
        <p:spPr/>
        <p:txBody>
          <a:bodyPr/>
          <a:lstStyle/>
          <a:p>
            <a:endParaRPr lang="en-US"/>
          </a:p>
        </p:txBody>
      </p:sp>
      <p:sp>
        <p:nvSpPr>
          <p:cNvPr id="6" name="RepTitle"/>
          <p:cNvSpPr>
            <a:spLocks noGrp="1"/>
          </p:cNvSpPr>
          <p:nvPr>
            <p:ph sz="quarter" idx="16" hasCustomPrompt="1"/>
          </p:nvPr>
        </p:nvSpPr>
        <p:spPr/>
        <p:txBody>
          <a:bodyPr/>
          <a:lstStyle/>
          <a:p>
            <a:r>
              <a:rPr lang="en-US"/>
              <a:t>Undersøkelse Vestlandet 2015(3)</a:t>
            </a:r>
          </a:p>
        </p:txBody>
      </p:sp>
      <p:sp>
        <p:nvSpPr>
          <p:cNvPr id="7" name="MetaFoot"/>
          <p:cNvSpPr>
            <a:spLocks noGrp="1"/>
          </p:cNvSpPr>
          <p:nvPr>
            <p:ph sz="quarter" idx="17"/>
          </p:nvPr>
        </p:nvSpPr>
        <p:spPr/>
        <p:txBody>
          <a:bodyPr/>
          <a:lstStyle/>
          <a:p>
            <a:endParaRPr lang="en-US"/>
          </a:p>
        </p:txBody>
      </p:sp>
      <p:graphicFrame>
        <p:nvGraphicFramePr>
          <p:cNvPr id="8" name="New Table"/>
          <p:cNvGraphicFramePr>
            <a:graphicFrameLocks noGrp="1"/>
          </p:cNvGraphicFramePr>
          <p:nvPr>
            <p:ph sz="quarter" idx="14"/>
          </p:nvPr>
        </p:nvGraphicFramePr>
        <p:xfrm>
          <a:off x="467544" y="836712"/>
          <a:ext cx="8207375" cy="5577840"/>
        </p:xfrm>
        <a:graphic>
          <a:graphicData uri="http://schemas.openxmlformats.org/drawingml/2006/table">
            <a:tbl>
              <a:tblPr>
                <a:tableStyleId>{5C22544A-7EE6-4342-B048-85BDC9FD1C3A}</a:tableStyleId>
              </a:tblPr>
              <a:tblGrid>
                <a:gridCol w="8207375"/>
              </a:tblGrid>
              <a:tr h="0">
                <a:tc>
                  <a:txBody>
                    <a:bodyPr/>
                    <a:lstStyle/>
                    <a:p>
                      <a:pPr>
                        <a:defRPr sz="1000"/>
                      </a:pPr>
                      <a:r>
                        <a:rPr sz="1000"/>
                        <a:t>nedgang i byggevirksomhet i privat regi</a:t>
                      </a:r>
                    </a:p>
                  </a:txBody>
                  <a:tcPr>
                    <a:lnL w="0"/>
                    <a:lnR w="0"/>
                    <a:solidFill>
                      <a:prstClr val="black">
                        <a:lumOff val="100000"/>
                        <a:lumOff val="100000"/>
                      </a:prstClr>
                    </a:solidFill>
                  </a:tcPr>
                </a:tc>
              </a:tr>
              <a:tr h="0">
                <a:tc>
                  <a:txBody>
                    <a:bodyPr/>
                    <a:lstStyle/>
                    <a:p>
                      <a:pPr>
                        <a:defRPr sz="1000"/>
                      </a:pPr>
                      <a:r>
                        <a:rPr sz="1000"/>
                        <a:t>Tilgang på nye kunder</a:t>
                      </a:r>
                    </a:p>
                  </a:txBody>
                  <a:tcPr>
                    <a:lnL w="0"/>
                    <a:lnR w="0"/>
                    <a:solidFill>
                      <a:prstClr val="black">
                        <a:lumOff val="100000"/>
                        <a:lumOff val="100000"/>
                      </a:prstClr>
                    </a:solidFill>
                  </a:tcPr>
                </a:tc>
              </a:tr>
              <a:tr h="0">
                <a:tc>
                  <a:txBody>
                    <a:bodyPr/>
                    <a:lstStyle/>
                    <a:p>
                      <a:pPr>
                        <a:defRPr sz="1000"/>
                      </a:pPr>
                      <a:r>
                        <a:rPr sz="1000"/>
                        <a:t>Omstilling</a:t>
                      </a:r>
                    </a:p>
                  </a:txBody>
                  <a:tcPr>
                    <a:lnL w="0"/>
                    <a:lnR w="0"/>
                    <a:solidFill>
                      <a:prstClr val="black">
                        <a:lumOff val="100000"/>
                        <a:lumOff val="100000"/>
                      </a:prstClr>
                    </a:solidFill>
                  </a:tcPr>
                </a:tc>
              </a:tr>
              <a:tr h="0">
                <a:tc>
                  <a:txBody>
                    <a:bodyPr/>
                    <a:lstStyle/>
                    <a:p>
                      <a:pPr>
                        <a:defRPr sz="1000"/>
                      </a:pPr>
                      <a:r>
                        <a:rPr sz="1000"/>
                        <a:t>Budsjettkutt og bemanningskutt</a:t>
                      </a:r>
                    </a:p>
                  </a:txBody>
                  <a:tcPr>
                    <a:lnL w="0"/>
                    <a:lnR w="0"/>
                    <a:solidFill>
                      <a:prstClr val="black">
                        <a:lumOff val="100000"/>
                        <a:lumOff val="100000"/>
                      </a:prstClr>
                    </a:solidFill>
                  </a:tcPr>
                </a:tc>
              </a:tr>
              <a:tr h="0">
                <a:tc>
                  <a:txBody>
                    <a:bodyPr/>
                    <a:lstStyle/>
                    <a:p>
                      <a:pPr>
                        <a:defRPr sz="1000"/>
                      </a:pPr>
                      <a:r>
                        <a:rPr sz="1000"/>
                        <a:t>For mange og hyppige endringer / økete krav fra myndigheter ifm alle krav rundt planlegging og bygging</a:t>
                      </a:r>
                    </a:p>
                  </a:txBody>
                  <a:tcPr>
                    <a:lnL w="0"/>
                    <a:lnR w="0"/>
                    <a:solidFill>
                      <a:prstClr val="black">
                        <a:lumOff val="100000"/>
                        <a:lumOff val="100000"/>
                      </a:prstClr>
                    </a:solidFill>
                  </a:tcPr>
                </a:tc>
              </a:tr>
              <a:tr h="0">
                <a:tc>
                  <a:txBody>
                    <a:bodyPr/>
                    <a:lstStyle/>
                    <a:p>
                      <a:pPr>
                        <a:defRPr sz="1000"/>
                      </a:pPr>
                      <a:r>
                        <a:rPr sz="1000"/>
                        <a:t>Redusert investeringsnivå i olje &amp; Gass sektoren avledet av det sterke fallet i oljeprisen</a:t>
                      </a:r>
                    </a:p>
                    <a:p>
                      <a:r>
                        <a:rPr sz="1000"/>
                        <a:t>De vedvarende negative overskriftene og den generelle pessimsime som sprer seg blant både privatpersoner og bedrifter</a:t>
                      </a:r>
                    </a:p>
                  </a:txBody>
                  <a:tcPr>
                    <a:lnL w="0"/>
                    <a:lnR w="0"/>
                    <a:solidFill>
                      <a:prstClr val="black">
                        <a:lumOff val="100000"/>
                        <a:lumOff val="100000"/>
                      </a:prstClr>
                    </a:solidFill>
                  </a:tcPr>
                </a:tc>
              </a:tr>
              <a:tr h="0">
                <a:tc>
                  <a:txBody>
                    <a:bodyPr/>
                    <a:lstStyle/>
                    <a:p>
                      <a:pPr>
                        <a:defRPr sz="1000"/>
                      </a:pPr>
                      <a:r>
                        <a:rPr sz="1000"/>
                        <a:t>har ingen spesiell utfordring akkurat nå, utenom kvalifisert arbeidskraft</a:t>
                      </a:r>
                    </a:p>
                  </a:txBody>
                  <a:tcPr>
                    <a:lnL w="0"/>
                    <a:lnR w="0"/>
                    <a:solidFill>
                      <a:prstClr val="black">
                        <a:lumOff val="100000"/>
                        <a:lumOff val="100000"/>
                      </a:prstClr>
                    </a:solidFill>
                  </a:tcPr>
                </a:tc>
              </a:tr>
              <a:tr h="0">
                <a:tc>
                  <a:txBody>
                    <a:bodyPr/>
                    <a:lstStyle/>
                    <a:p>
                      <a:pPr>
                        <a:defRPr sz="1000"/>
                      </a:pPr>
                      <a:r>
                        <a:rPr sz="1000"/>
                        <a:t>Manglende ordreinngang, pga utsettelser hos oljeselskapene</a:t>
                      </a:r>
                    </a:p>
                  </a:txBody>
                  <a:tcPr>
                    <a:lnL w="0"/>
                    <a:lnR w="0"/>
                    <a:solidFill>
                      <a:prstClr val="black">
                        <a:lumOff val="100000"/>
                        <a:lumOff val="100000"/>
                      </a:prstClr>
                    </a:solidFill>
                  </a:tcPr>
                </a:tc>
              </a:tr>
              <a:tr h="0">
                <a:tc>
                  <a:txBody>
                    <a:bodyPr/>
                    <a:lstStyle/>
                    <a:p>
                      <a:pPr>
                        <a:defRPr sz="1000"/>
                      </a:pPr>
                      <a:r>
                        <a:rPr sz="1000"/>
                        <a:t>Lav tilgang på nye ordre. Kunder "sitter på gjerdet" eller har selv lite å gjøre.</a:t>
                      </a:r>
                    </a:p>
                  </a:txBody>
                  <a:tcPr>
                    <a:lnL w="0"/>
                    <a:lnR w="0"/>
                    <a:solidFill>
                      <a:prstClr val="black">
                        <a:lumOff val="100000"/>
                        <a:lumOff val="100000"/>
                      </a:prstClr>
                    </a:solidFill>
                  </a:tcPr>
                </a:tc>
              </a:tr>
              <a:tr h="0">
                <a:tc>
                  <a:txBody>
                    <a:bodyPr/>
                    <a:lstStyle/>
                    <a:p>
                      <a:pPr>
                        <a:defRPr sz="1000"/>
                      </a:pPr>
                      <a:r>
                        <a:rPr sz="1000"/>
                        <a:t>Kortsiktig investeringsstopp i oljebransjen</a:t>
                      </a:r>
                    </a:p>
                  </a:txBody>
                  <a:tcPr>
                    <a:lnL w="0"/>
                    <a:lnR w="0"/>
                    <a:solidFill>
                      <a:prstClr val="black">
                        <a:lumOff val="100000"/>
                        <a:lumOff val="100000"/>
                      </a:prstClr>
                    </a:solidFill>
                  </a:tcPr>
                </a:tc>
              </a:tr>
              <a:tr h="0">
                <a:tc>
                  <a:txBody>
                    <a:bodyPr/>
                    <a:lstStyle/>
                    <a:p>
                      <a:pPr>
                        <a:defRPr sz="1000"/>
                      </a:pPr>
                      <a:r>
                        <a:rPr sz="1000"/>
                        <a:t>At nesten samtlige oljekunder skal ha oss til å kutte priser på varer og timerater, mens de selv ikke er nok villige til omstillinger!</a:t>
                      </a:r>
                    </a:p>
                  </a:txBody>
                  <a:tcPr>
                    <a:lnL w="0"/>
                    <a:lnR w="0"/>
                    <a:solidFill>
                      <a:prstClr val="black">
                        <a:lumOff val="100000"/>
                        <a:lumOff val="100000"/>
                      </a:prstClr>
                    </a:solidFill>
                  </a:tcPr>
                </a:tc>
              </a:tr>
              <a:tr h="0">
                <a:tc>
                  <a:txBody>
                    <a:bodyPr/>
                    <a:lstStyle/>
                    <a:p>
                      <a:pPr>
                        <a:defRPr sz="1000"/>
                      </a:pPr>
                      <a:r>
                        <a:rPr sz="1000"/>
                        <a:t>Omstilling og usikkerhet tar fokus.</a:t>
                      </a:r>
                    </a:p>
                  </a:txBody>
                  <a:tcPr>
                    <a:lnL w="0"/>
                    <a:lnR w="0"/>
                    <a:solidFill>
                      <a:prstClr val="black">
                        <a:lumOff val="100000"/>
                        <a:lumOff val="100000"/>
                      </a:prstClr>
                    </a:solidFill>
                  </a:tcPr>
                </a:tc>
              </a:tr>
              <a:tr h="0">
                <a:tc>
                  <a:txBody>
                    <a:bodyPr/>
                    <a:lstStyle/>
                    <a:p>
                      <a:pPr>
                        <a:defRPr sz="1000"/>
                      </a:pPr>
                      <a:r>
                        <a:rPr sz="1000"/>
                        <a:t>En plutselig økning i rentenivået og høyere arbeidsledighet</a:t>
                      </a:r>
                    </a:p>
                  </a:txBody>
                  <a:tcPr>
                    <a:lnL w="0"/>
                    <a:lnR w="0"/>
                    <a:solidFill>
                      <a:prstClr val="black">
                        <a:lumOff val="100000"/>
                        <a:lumOff val="100000"/>
                      </a:prstClr>
                    </a:solidFill>
                  </a:tcPr>
                </a:tc>
              </a:tr>
              <a:tr h="0">
                <a:tc>
                  <a:txBody>
                    <a:bodyPr/>
                    <a:lstStyle/>
                    <a:p>
                      <a:pPr>
                        <a:defRPr sz="1000"/>
                      </a:pPr>
                      <a:r>
                        <a:rPr sz="1000"/>
                        <a:t>At optimismen i Næringslivet kan mattes av, påvirket av oljeprisen.</a:t>
                      </a:r>
                    </a:p>
                  </a:txBody>
                  <a:tcPr>
                    <a:lnL w="0"/>
                    <a:lnR w="0"/>
                    <a:solidFill>
                      <a:prstClr val="black">
                        <a:lumOff val="100000"/>
                        <a:lumOff val="100000"/>
                      </a:prstClr>
                    </a:solidFill>
                  </a:tcPr>
                </a:tc>
              </a:tr>
              <a:tr h="0">
                <a:tc>
                  <a:txBody>
                    <a:bodyPr/>
                    <a:lstStyle/>
                    <a:p>
                      <a:pPr>
                        <a:defRPr sz="1000"/>
                      </a:pPr>
                      <a:r>
                        <a:rPr sz="1000"/>
                        <a:t>Svakere økonomi fører til reduksjon av  konsulenttjenester</a:t>
                      </a:r>
                    </a:p>
                  </a:txBody>
                  <a:tcPr>
                    <a:lnL w="0"/>
                    <a:lnR w="0"/>
                    <a:solidFill>
                      <a:prstClr val="black">
                        <a:lumOff val="100000"/>
                        <a:lumOff val="100000"/>
                      </a:prstClr>
                    </a:solidFill>
                  </a:tcPr>
                </a:tc>
              </a:tr>
              <a:tr h="0">
                <a:tc>
                  <a:txBody>
                    <a:bodyPr/>
                    <a:lstStyle/>
                    <a:p>
                      <a:pPr>
                        <a:defRPr sz="1000"/>
                      </a:pPr>
                      <a:r>
                        <a:rPr sz="1000"/>
                        <a:t>Økt bruk av private aktører er regjeringens visjon,   men prosedyrer for avtale er ikke endret. Ulike ledergrupper med beslutnings mandat endrer nødvendigvis ikke holdning ved regjeringskifte.</a:t>
                      </a:r>
                    </a:p>
                  </a:txBody>
                  <a:tcPr>
                    <a:lnL w="0"/>
                    <a:lnR w="0"/>
                    <a:solidFill>
                      <a:prstClr val="black">
                        <a:lumOff val="100000"/>
                        <a:lumOff val="100000"/>
                      </a:prstClr>
                    </a:solidFill>
                  </a:tcPr>
                </a:tc>
              </a:tr>
              <a:tr h="0">
                <a:tc>
                  <a:txBody>
                    <a:bodyPr/>
                    <a:lstStyle/>
                    <a:p>
                      <a:pPr>
                        <a:defRPr sz="1000"/>
                      </a:pPr>
                      <a:r>
                        <a:rPr sz="1000"/>
                        <a:t>Innsparinger i oljesektor har ringvirkninger for min bedrift. Olje bedrifter og deres underleverandører sparer og kutter i utgifter bl a kurs og konferanser samt feise og overnatting</a:t>
                      </a:r>
                    </a:p>
                  </a:txBody>
                  <a:tcPr>
                    <a:lnL w="0"/>
                    <a:lnR w="0"/>
                    <a:solidFill>
                      <a:prstClr val="black">
                        <a:lumOff val="100000"/>
                        <a:lumOff val="100000"/>
                      </a:prstClr>
                    </a:solidFill>
                  </a:tcPr>
                </a:tc>
              </a:tr>
              <a:tr h="0">
                <a:tc>
                  <a:txBody>
                    <a:bodyPr/>
                    <a:lstStyle/>
                    <a:p>
                      <a:pPr>
                        <a:defRPr sz="1000"/>
                      </a:pPr>
                      <a:r>
                        <a:rPr sz="1000"/>
                        <a:t>stor konkuranse blan annet fra nettbutikker både innenlands og utenlands</a:t>
                      </a:r>
                    </a:p>
                  </a:txBody>
                  <a:tcPr>
                    <a:lnL w="0"/>
                    <a:lnR w="0"/>
                    <a:solidFill>
                      <a:prstClr val="black">
                        <a:lumOff val="100000"/>
                        <a:lumOff val="100000"/>
                      </a:prstClr>
                    </a:solidFill>
                  </a:tcPr>
                </a:tc>
              </a:tr>
              <a:tr h="0">
                <a:tc>
                  <a:txBody>
                    <a:bodyPr/>
                    <a:lstStyle/>
                    <a:p>
                      <a:pPr>
                        <a:defRPr sz="1000"/>
                      </a:pPr>
                      <a:r>
                        <a:rPr sz="1000"/>
                        <a:t>Tirettelegging av ny næringsareal for ny fremtidsrettet næring</a:t>
                      </a:r>
                    </a:p>
                  </a:txBody>
                  <a:tcPr>
                    <a:lnL w="0"/>
                    <a:lnR w="0"/>
                    <a:solidFill>
                      <a:prstClr val="black">
                        <a:lumOff val="100000"/>
                        <a:lumOff val="100000"/>
                      </a:prstClr>
                    </a:solidFill>
                  </a:tcPr>
                </a:tc>
              </a:tr>
              <a:tr h="0">
                <a:tc>
                  <a:txBody>
                    <a:bodyPr/>
                    <a:lstStyle/>
                    <a:p>
                      <a:pPr>
                        <a:defRPr sz="1000"/>
                      </a:pPr>
                      <a:r>
                        <a:rPr sz="1000"/>
                        <a:t>Tilgang til kompetanse grunnet lokalisering utenfor byene.</a:t>
                      </a:r>
                    </a:p>
                  </a:txBody>
                  <a:tcPr>
                    <a:lnL w="0"/>
                    <a:lnR w="0"/>
                    <a:solidFill>
                      <a:prstClr val="black">
                        <a:lumOff val="100000"/>
                        <a:lumOff val="100000"/>
                      </a:prstClr>
                    </a:solidFill>
                  </a:tcPr>
                </a:tc>
              </a:tr>
            </a:tbl>
          </a:graphicData>
        </a:graphic>
      </p:graphicFrame>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lstStyle/>
          <a:p>
            <a:r>
              <a:rPr lang="en-US"/>
              <a:t>26. Hva representerer den største utfordringen for din bedrift i øyeblikket? Forklar gjerne hvorfor.</a:t>
            </a:r>
          </a:p>
        </p:txBody>
      </p:sp>
      <p:sp>
        <p:nvSpPr>
          <p:cNvPr id="4" name="PCont"/>
          <p:cNvSpPr>
            <a:spLocks noGrp="1"/>
          </p:cNvSpPr>
          <p:nvPr>
            <p:ph sz="quarter" idx="15"/>
          </p:nvPr>
        </p:nvSpPr>
        <p:spPr/>
        <p:txBody>
          <a:bodyPr/>
          <a:lstStyle/>
          <a:p>
            <a:endParaRPr lang="en-US"/>
          </a:p>
        </p:txBody>
      </p:sp>
      <p:sp>
        <p:nvSpPr>
          <p:cNvPr id="6" name="RepTitle"/>
          <p:cNvSpPr>
            <a:spLocks noGrp="1"/>
          </p:cNvSpPr>
          <p:nvPr>
            <p:ph sz="quarter" idx="16" hasCustomPrompt="1"/>
          </p:nvPr>
        </p:nvSpPr>
        <p:spPr/>
        <p:txBody>
          <a:bodyPr/>
          <a:lstStyle/>
          <a:p>
            <a:r>
              <a:rPr lang="en-US"/>
              <a:t>Undersøkelse Vestlandet 2015(3)</a:t>
            </a:r>
          </a:p>
        </p:txBody>
      </p:sp>
      <p:sp>
        <p:nvSpPr>
          <p:cNvPr id="7" name="MetaFoot"/>
          <p:cNvSpPr>
            <a:spLocks noGrp="1"/>
          </p:cNvSpPr>
          <p:nvPr>
            <p:ph sz="quarter" idx="17"/>
          </p:nvPr>
        </p:nvSpPr>
        <p:spPr/>
        <p:txBody>
          <a:bodyPr/>
          <a:lstStyle/>
          <a:p>
            <a:endParaRPr lang="en-US"/>
          </a:p>
        </p:txBody>
      </p:sp>
      <p:graphicFrame>
        <p:nvGraphicFramePr>
          <p:cNvPr id="8" name="New Table"/>
          <p:cNvGraphicFramePr>
            <a:graphicFrameLocks noGrp="1"/>
          </p:cNvGraphicFramePr>
          <p:nvPr>
            <p:ph sz="quarter" idx="14"/>
          </p:nvPr>
        </p:nvGraphicFramePr>
        <p:xfrm>
          <a:off x="467544" y="836712"/>
          <a:ext cx="8207375" cy="5577840"/>
        </p:xfrm>
        <a:graphic>
          <a:graphicData uri="http://schemas.openxmlformats.org/drawingml/2006/table">
            <a:tbl>
              <a:tblPr>
                <a:tableStyleId>{5C22544A-7EE6-4342-B048-85BDC9FD1C3A}</a:tableStyleId>
              </a:tblPr>
              <a:tblGrid>
                <a:gridCol w="8207375"/>
              </a:tblGrid>
              <a:tr h="0">
                <a:tc>
                  <a:txBody>
                    <a:bodyPr/>
                    <a:lstStyle/>
                    <a:p>
                      <a:pPr>
                        <a:defRPr sz="1000"/>
                      </a:pPr>
                      <a:r>
                        <a:rPr sz="1000"/>
                        <a:t>Avklaring rundt lokalisering/tomter</a:t>
                      </a:r>
                    </a:p>
                  </a:txBody>
                  <a:tcPr>
                    <a:lnL w="0"/>
                    <a:lnR w="0"/>
                    <a:solidFill>
                      <a:prstClr val="black">
                        <a:lumOff val="100000"/>
                        <a:lumOff val="100000"/>
                      </a:prstClr>
                    </a:solidFill>
                  </a:tcPr>
                </a:tc>
              </a:tr>
              <a:tr h="0">
                <a:tc>
                  <a:txBody>
                    <a:bodyPr/>
                    <a:lstStyle/>
                    <a:p>
                      <a:pPr>
                        <a:defRPr sz="1000"/>
                      </a:pPr>
                      <a:r>
                        <a:rPr sz="1000"/>
                        <a:t>Ingen spesiell, komplekst.</a:t>
                      </a:r>
                    </a:p>
                    <a:p>
                      <a:r>
                        <a:rPr sz="1000"/>
                        <a:t>Generelt er endringshastigheten økende i alt vi holder på med, og det betyr at vi må være raske til å omstille oss hele tiden.</a:t>
                      </a:r>
                    </a:p>
                  </a:txBody>
                  <a:tcPr>
                    <a:lnL w="0"/>
                    <a:lnR w="0"/>
                    <a:solidFill>
                      <a:prstClr val="black">
                        <a:lumOff val="100000"/>
                        <a:lumOff val="100000"/>
                      </a:prstClr>
                    </a:solidFill>
                  </a:tcPr>
                </a:tc>
              </a:tr>
              <a:tr h="0">
                <a:tc>
                  <a:txBody>
                    <a:bodyPr/>
                    <a:lstStyle/>
                    <a:p>
                      <a:pPr>
                        <a:defRPr sz="1000"/>
                      </a:pPr>
                      <a:r>
                        <a:rPr sz="1000"/>
                        <a:t>Som nasjonalt kompani for samtidsdans som også turnere i utlandet, har kuttene i kulturbudsjettene betydning for vår internasjonale turnevikrsomhet. Det norske kostnadsnivået - fastsatt bl.a. gjennom tariffavtaler - speiler en helt annen virkelighet enn det resten av Europa forholder seg til. Særlig er statens satser for utenlandsdiett en stor utfordring, og stemmer dårlig overens med kostnadsnivået i de ulike land.</a:t>
                      </a:r>
                    </a:p>
                    <a:p>
                      <a:r>
                        <a:rPr sz="1000"/>
                        <a:t>Videre må vi flytte ut av nåværende lokaler innen utgangen av 2018. Dersom vi ikke får på plass nye lokaler i god tid, vil vi måtte vurdere å flytte virksomheten til en anne landsdel.</a:t>
                      </a:r>
                    </a:p>
                  </a:txBody>
                  <a:tcPr>
                    <a:lnL w="0"/>
                    <a:lnR w="0"/>
                    <a:solidFill>
                      <a:prstClr val="black">
                        <a:lumOff val="100000"/>
                        <a:lumOff val="100000"/>
                      </a:prstClr>
                    </a:solidFill>
                  </a:tcPr>
                </a:tc>
              </a:tr>
              <a:tr h="0">
                <a:tc>
                  <a:txBody>
                    <a:bodyPr/>
                    <a:lstStyle/>
                    <a:p>
                      <a:pPr>
                        <a:defRPr sz="1000"/>
                      </a:pPr>
                      <a:r>
                        <a:rPr sz="1000"/>
                        <a:t>Oppsigelse av engineering kontrakter</a:t>
                      </a:r>
                    </a:p>
                  </a:txBody>
                  <a:tcPr>
                    <a:lnL w="0"/>
                    <a:lnR w="0"/>
                    <a:solidFill>
                      <a:prstClr val="black">
                        <a:lumOff val="100000"/>
                        <a:lumOff val="100000"/>
                      </a:prstClr>
                    </a:solidFill>
                  </a:tcPr>
                </a:tc>
              </a:tr>
              <a:tr h="0">
                <a:tc>
                  <a:txBody>
                    <a:bodyPr/>
                    <a:lstStyle/>
                    <a:p>
                      <a:pPr>
                        <a:defRPr sz="1000"/>
                      </a:pPr>
                      <a:r>
                        <a:rPr sz="1000"/>
                        <a:t>Kronekursen. Vi importerer bobiler.</a:t>
                      </a:r>
                    </a:p>
                  </a:txBody>
                  <a:tcPr>
                    <a:lnL w="0"/>
                    <a:lnR w="0"/>
                    <a:solidFill>
                      <a:prstClr val="black">
                        <a:lumOff val="100000"/>
                        <a:lumOff val="100000"/>
                      </a:prstClr>
                    </a:solidFill>
                  </a:tcPr>
                </a:tc>
              </a:tr>
              <a:tr h="0">
                <a:tc>
                  <a:txBody>
                    <a:bodyPr/>
                    <a:lstStyle/>
                    <a:p>
                      <a:pPr>
                        <a:defRPr sz="1000"/>
                      </a:pPr>
                      <a:r>
                        <a:rPr sz="1000"/>
                        <a:t>Svakere  ordrinngaang</a:t>
                      </a:r>
                    </a:p>
                  </a:txBody>
                  <a:tcPr>
                    <a:lnL w="0"/>
                    <a:lnR w="0"/>
                    <a:solidFill>
                      <a:prstClr val="black">
                        <a:lumOff val="100000"/>
                        <a:lumOff val="100000"/>
                      </a:prstClr>
                    </a:solidFill>
                  </a:tcPr>
                </a:tc>
              </a:tr>
              <a:tr h="0">
                <a:tc>
                  <a:txBody>
                    <a:bodyPr/>
                    <a:lstStyle/>
                    <a:p>
                      <a:pPr>
                        <a:defRPr sz="1000"/>
                      </a:pPr>
                      <a:r>
                        <a:rPr sz="1000"/>
                        <a:t>Å få politikere til å forstå hvor alvorlig den manglende sammenhengen i transportsystemer på Nord-Jæren har for den langsiktige utvikling i tilgang til arbeidskraft, lønninger, tilgang til boliger for ansatte, reisetid for ansatte, kostnader forbundet med behov for flere biler per husholdning, konflikter med åpningstider for barnehager, problemer å få nok studenter til distriktet, generell attraktivitet for distriktet osv osv. Transportsystemene må bindes sammen på en måte som skaper tillit i befolkningen.</a:t>
                      </a:r>
                    </a:p>
                  </a:txBody>
                  <a:tcPr>
                    <a:lnL w="0"/>
                    <a:lnR w="0"/>
                    <a:solidFill>
                      <a:prstClr val="black">
                        <a:lumOff val="100000"/>
                        <a:lumOff val="100000"/>
                      </a:prstClr>
                    </a:solidFill>
                  </a:tcPr>
                </a:tc>
              </a:tr>
              <a:tr h="0">
                <a:tc>
                  <a:txBody>
                    <a:bodyPr/>
                    <a:lstStyle/>
                    <a:p>
                      <a:pPr>
                        <a:defRPr sz="1000"/>
                      </a:pPr>
                      <a:r>
                        <a:rPr sz="1000"/>
                        <a:t>Rekruttere erfarne medarbeidere. Det er få personer på Vestlandet som har erfaring innen det vi jobber med. I Oslo er det lettere.</a:t>
                      </a:r>
                    </a:p>
                  </a:txBody>
                  <a:tcPr>
                    <a:lnL w="0"/>
                    <a:lnR w="0"/>
                    <a:solidFill>
                      <a:prstClr val="black">
                        <a:lumOff val="100000"/>
                        <a:lumOff val="100000"/>
                      </a:prstClr>
                    </a:solidFill>
                  </a:tcPr>
                </a:tc>
              </a:tr>
              <a:tr h="0">
                <a:tc>
                  <a:txBody>
                    <a:bodyPr/>
                    <a:lstStyle/>
                    <a:p>
                      <a:pPr>
                        <a:defRPr sz="1000"/>
                      </a:pPr>
                      <a:r>
                        <a:rPr sz="1000"/>
                        <a:t>Manglende innkjøperkompetanse hos statlige og private bedrifter.</a:t>
                      </a:r>
                    </a:p>
                    <a:p>
                      <a:r>
                        <a:rPr sz="1000"/>
                        <a:t>Mer eller mindre kun økonomi som teller.</a:t>
                      </a:r>
                    </a:p>
                  </a:txBody>
                  <a:tcPr>
                    <a:lnL w="0"/>
                    <a:lnR w="0"/>
                    <a:solidFill>
                      <a:prstClr val="black">
                        <a:lumOff val="100000"/>
                        <a:lumOff val="100000"/>
                      </a:prstClr>
                    </a:solidFill>
                  </a:tcPr>
                </a:tc>
              </a:tr>
              <a:tr h="0">
                <a:tc>
                  <a:txBody>
                    <a:bodyPr/>
                    <a:lstStyle/>
                    <a:p>
                      <a:pPr>
                        <a:defRPr sz="1000"/>
                      </a:pPr>
                      <a:r>
                        <a:rPr sz="1000"/>
                        <a:t>Vår bedrift har p t en god ordrebok. Vi eksporterer til maritime industry. Ca. 15% av omsetningen er knyttet til olje og gass, som påvirkes negativt av lav oljepris. Ca 85 % av omsetningen er knyttet til internasjonal skipsindustri som påvirkes positivt av lav oljepris.</a:t>
                      </a:r>
                    </a:p>
                    <a:p>
                      <a:r>
                        <a:rPr sz="1000"/>
                        <a:t>Vår største utfordring er å kontinuerlig forbedre produktivitet for å møte internasjonal konkurranse.</a:t>
                      </a:r>
                    </a:p>
                  </a:txBody>
                  <a:tcPr>
                    <a:lnL w="0"/>
                    <a:lnR w="0"/>
                    <a:solidFill>
                      <a:prstClr val="black">
                        <a:lumOff val="100000"/>
                        <a:lumOff val="100000"/>
                      </a:prstClr>
                    </a:solidFill>
                  </a:tcPr>
                </a:tc>
              </a:tr>
              <a:tr h="0">
                <a:tc>
                  <a:txBody>
                    <a:bodyPr/>
                    <a:lstStyle/>
                    <a:p>
                      <a:pPr>
                        <a:defRPr sz="1000"/>
                      </a:pPr>
                      <a:r>
                        <a:rPr sz="1000"/>
                        <a:t>mangel på oppdrag lokalt i oljeretta produksjonsindustri</a:t>
                      </a:r>
                    </a:p>
                  </a:txBody>
                  <a:tcPr>
                    <a:lnL w="0"/>
                    <a:lnR w="0"/>
                    <a:solidFill>
                      <a:prstClr val="black">
                        <a:lumOff val="100000"/>
                        <a:lumOff val="100000"/>
                      </a:prstClr>
                    </a:solidFill>
                  </a:tcPr>
                </a:tc>
              </a:tr>
              <a:tr h="0">
                <a:tc>
                  <a:txBody>
                    <a:bodyPr/>
                    <a:lstStyle/>
                    <a:p>
                      <a:pPr>
                        <a:defRPr sz="1000"/>
                      </a:pPr>
                      <a:r>
                        <a:rPr sz="1000"/>
                        <a:t>dårlig infrastruktur</a:t>
                      </a:r>
                    </a:p>
                  </a:txBody>
                  <a:tcPr>
                    <a:lnL w="0"/>
                    <a:lnR w="0"/>
                    <a:solidFill>
                      <a:prstClr val="black">
                        <a:lumOff val="100000"/>
                        <a:lumOff val="100000"/>
                      </a:prstClr>
                    </a:solidFill>
                  </a:tcPr>
                </a:tc>
              </a:tr>
              <a:tr h="0">
                <a:tc>
                  <a:txBody>
                    <a:bodyPr/>
                    <a:lstStyle/>
                    <a:p>
                      <a:pPr>
                        <a:defRPr sz="1000"/>
                      </a:pPr>
                      <a:r>
                        <a:rPr sz="1000"/>
                        <a:t>Lite oppdrag innen olje og gass relatert bransje - stopp både innen vedlikehold og nybygg.</a:t>
                      </a:r>
                    </a:p>
                  </a:txBody>
                  <a:tcPr>
                    <a:lnL w="0"/>
                    <a:lnR w="0"/>
                    <a:solidFill>
                      <a:prstClr val="black">
                        <a:lumOff val="100000"/>
                        <a:lumOff val="100000"/>
                      </a:prstClr>
                    </a:solidFill>
                  </a:tcPr>
                </a:tc>
              </a:tr>
              <a:tr h="0">
                <a:tc>
                  <a:txBody>
                    <a:bodyPr/>
                    <a:lstStyle/>
                    <a:p>
                      <a:pPr>
                        <a:defRPr sz="1000"/>
                      </a:pPr>
                      <a:r>
                        <a:rPr sz="1000"/>
                        <a:t>Byggeaktiviteten</a:t>
                      </a:r>
                    </a:p>
                  </a:txBody>
                  <a:tcPr>
                    <a:lnL w="0"/>
                    <a:lnR w="0"/>
                    <a:solidFill>
                      <a:prstClr val="black">
                        <a:lumOff val="100000"/>
                        <a:lumOff val="100000"/>
                      </a:prstClr>
                    </a:solidFill>
                  </a:tcPr>
                </a:tc>
              </a:tr>
              <a:tr h="0">
                <a:tc>
                  <a:txBody>
                    <a:bodyPr/>
                    <a:lstStyle/>
                    <a:p>
                      <a:pPr>
                        <a:defRPr sz="1000"/>
                      </a:pPr>
                      <a:r>
                        <a:rPr sz="1000"/>
                        <a:t>Avmating i flere markeder grunnet lavere oljepris</a:t>
                      </a:r>
                    </a:p>
                  </a:txBody>
                  <a:tcPr>
                    <a:lnL w="0"/>
                    <a:lnR w="0"/>
                    <a:solidFill>
                      <a:prstClr val="black">
                        <a:lumOff val="100000"/>
                        <a:lumOff val="100000"/>
                      </a:prstClr>
                    </a:solidFill>
                  </a:tcPr>
                </a:tc>
              </a:tr>
            </a:tbl>
          </a:graphicData>
        </a:graphic>
      </p:graphicFrame>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lstStyle/>
          <a:p>
            <a:r>
              <a:rPr lang="en-US"/>
              <a:t>26. Hva representerer den største utfordringen for din bedrift i øyeblikket? Forklar gjerne hvorfor.</a:t>
            </a:r>
          </a:p>
        </p:txBody>
      </p:sp>
      <p:sp>
        <p:nvSpPr>
          <p:cNvPr id="4" name="PCont"/>
          <p:cNvSpPr>
            <a:spLocks noGrp="1"/>
          </p:cNvSpPr>
          <p:nvPr>
            <p:ph sz="quarter" idx="15"/>
          </p:nvPr>
        </p:nvSpPr>
        <p:spPr/>
        <p:txBody>
          <a:bodyPr/>
          <a:lstStyle/>
          <a:p>
            <a:endParaRPr lang="en-US"/>
          </a:p>
        </p:txBody>
      </p:sp>
      <p:sp>
        <p:nvSpPr>
          <p:cNvPr id="6" name="RepTitle"/>
          <p:cNvSpPr>
            <a:spLocks noGrp="1"/>
          </p:cNvSpPr>
          <p:nvPr>
            <p:ph sz="quarter" idx="16" hasCustomPrompt="1"/>
          </p:nvPr>
        </p:nvSpPr>
        <p:spPr/>
        <p:txBody>
          <a:bodyPr/>
          <a:lstStyle/>
          <a:p>
            <a:r>
              <a:rPr lang="en-US"/>
              <a:t>Undersøkelse Vestlandet 2015(3)</a:t>
            </a:r>
          </a:p>
        </p:txBody>
      </p:sp>
      <p:sp>
        <p:nvSpPr>
          <p:cNvPr id="7" name="MetaFoot"/>
          <p:cNvSpPr>
            <a:spLocks noGrp="1"/>
          </p:cNvSpPr>
          <p:nvPr>
            <p:ph sz="quarter" idx="17"/>
          </p:nvPr>
        </p:nvSpPr>
        <p:spPr/>
        <p:txBody>
          <a:bodyPr/>
          <a:lstStyle/>
          <a:p>
            <a:endParaRPr lang="en-US"/>
          </a:p>
        </p:txBody>
      </p:sp>
      <p:graphicFrame>
        <p:nvGraphicFramePr>
          <p:cNvPr id="8" name="New Table"/>
          <p:cNvGraphicFramePr>
            <a:graphicFrameLocks noGrp="1"/>
          </p:cNvGraphicFramePr>
          <p:nvPr>
            <p:ph sz="quarter" idx="14"/>
          </p:nvPr>
        </p:nvGraphicFramePr>
        <p:xfrm>
          <a:off x="467544" y="836712"/>
          <a:ext cx="8207375" cy="5669280"/>
        </p:xfrm>
        <a:graphic>
          <a:graphicData uri="http://schemas.openxmlformats.org/drawingml/2006/table">
            <a:tbl>
              <a:tblPr>
                <a:tableStyleId>{5C22544A-7EE6-4342-B048-85BDC9FD1C3A}</a:tableStyleId>
              </a:tblPr>
              <a:tblGrid>
                <a:gridCol w="8207375"/>
              </a:tblGrid>
              <a:tr h="0">
                <a:tc>
                  <a:txBody>
                    <a:bodyPr/>
                    <a:lstStyle/>
                    <a:p>
                      <a:pPr>
                        <a:defRPr sz="1000"/>
                      </a:pPr>
                      <a:r>
                        <a:rPr sz="1000"/>
                        <a:t>Manglende eller utsettelse av oppgradering eller nyinvesteringer i Norge og verden</a:t>
                      </a:r>
                    </a:p>
                  </a:txBody>
                  <a:tcPr>
                    <a:lnL w="0"/>
                    <a:lnR w="0"/>
                    <a:solidFill>
                      <a:prstClr val="black">
                        <a:lumOff val="100000"/>
                        <a:lumOff val="100000"/>
                      </a:prstClr>
                    </a:solidFill>
                  </a:tcPr>
                </a:tc>
              </a:tr>
              <a:tr h="0">
                <a:tc>
                  <a:txBody>
                    <a:bodyPr/>
                    <a:lstStyle/>
                    <a:p>
                      <a:pPr>
                        <a:defRPr sz="1000"/>
                      </a:pPr>
                      <a:r>
                        <a:rPr sz="1000"/>
                        <a:t>Lavere investeringer i bedrifter</a:t>
                      </a:r>
                    </a:p>
                  </a:txBody>
                  <a:tcPr>
                    <a:lnL w="0"/>
                    <a:lnR w="0"/>
                    <a:solidFill>
                      <a:prstClr val="black">
                        <a:lumOff val="100000"/>
                        <a:lumOff val="100000"/>
                      </a:prstClr>
                    </a:solidFill>
                  </a:tcPr>
                </a:tc>
              </a:tr>
              <a:tr h="0">
                <a:tc>
                  <a:txBody>
                    <a:bodyPr/>
                    <a:lstStyle/>
                    <a:p>
                      <a:pPr>
                        <a:defRPr sz="1000"/>
                      </a:pPr>
                      <a:r>
                        <a:rPr sz="1000"/>
                        <a:t>Å skaffe kompetent arbeidskraft</a:t>
                      </a:r>
                    </a:p>
                  </a:txBody>
                  <a:tcPr>
                    <a:lnL w="0"/>
                    <a:lnR w="0"/>
                    <a:solidFill>
                      <a:prstClr val="black">
                        <a:lumOff val="100000"/>
                        <a:lumOff val="100000"/>
                      </a:prstClr>
                    </a:solidFill>
                  </a:tcPr>
                </a:tc>
              </a:tr>
              <a:tr h="0">
                <a:tc>
                  <a:txBody>
                    <a:bodyPr/>
                    <a:lstStyle/>
                    <a:p>
                      <a:pPr>
                        <a:defRPr sz="1000"/>
                      </a:pPr>
                      <a:r>
                        <a:rPr sz="1000"/>
                        <a:t>Reduserte priser på oppdrag.  Litt panikk i markedet.</a:t>
                      </a:r>
                    </a:p>
                  </a:txBody>
                  <a:tcPr>
                    <a:lnL w="0"/>
                    <a:lnR w="0"/>
                    <a:solidFill>
                      <a:prstClr val="black">
                        <a:lumOff val="100000"/>
                        <a:lumOff val="100000"/>
                      </a:prstClr>
                    </a:solidFill>
                  </a:tcPr>
                </a:tc>
              </a:tr>
              <a:tr h="0">
                <a:tc>
                  <a:txBody>
                    <a:bodyPr/>
                    <a:lstStyle/>
                    <a:p>
                      <a:pPr>
                        <a:defRPr sz="1000"/>
                      </a:pPr>
                      <a:r>
                        <a:rPr sz="1000"/>
                        <a:t>Overstyring fra kommunen</a:t>
                      </a:r>
                    </a:p>
                  </a:txBody>
                  <a:tcPr>
                    <a:lnL w="0"/>
                    <a:lnR w="0"/>
                    <a:solidFill>
                      <a:prstClr val="black">
                        <a:lumOff val="100000"/>
                        <a:lumOff val="100000"/>
                      </a:prstClr>
                    </a:solidFill>
                  </a:tcPr>
                </a:tc>
              </a:tr>
              <a:tr h="0">
                <a:tc>
                  <a:txBody>
                    <a:bodyPr/>
                    <a:lstStyle/>
                    <a:p>
                      <a:pPr>
                        <a:defRPr sz="1000"/>
                      </a:pPr>
                      <a:r>
                        <a:rPr sz="1000"/>
                        <a:t>Som nystartet bemanningsbyrå i Norge er vår største utfordring per dags dato å nå ut til vårt potensielle kundemase</a:t>
                      </a:r>
                    </a:p>
                  </a:txBody>
                  <a:tcPr>
                    <a:lnL w="0"/>
                    <a:lnR w="0"/>
                    <a:solidFill>
                      <a:prstClr val="black">
                        <a:lumOff val="100000"/>
                        <a:lumOff val="100000"/>
                      </a:prstClr>
                    </a:solidFill>
                  </a:tcPr>
                </a:tc>
              </a:tr>
              <a:tr h="0">
                <a:tc>
                  <a:txBody>
                    <a:bodyPr/>
                    <a:lstStyle/>
                    <a:p>
                      <a:pPr>
                        <a:defRPr sz="1000"/>
                      </a:pPr>
                      <a:r>
                        <a:rPr sz="1000"/>
                        <a:t>Tilgang på kvalifisert personell. Gj.snitt alder er for lav.</a:t>
                      </a:r>
                    </a:p>
                  </a:txBody>
                  <a:tcPr>
                    <a:lnL w="0"/>
                    <a:lnR w="0"/>
                    <a:solidFill>
                      <a:prstClr val="black">
                        <a:lumOff val="100000"/>
                        <a:lumOff val="100000"/>
                      </a:prstClr>
                    </a:solidFill>
                  </a:tcPr>
                </a:tc>
              </a:tr>
              <a:tr h="0">
                <a:tc>
                  <a:txBody>
                    <a:bodyPr/>
                    <a:lstStyle/>
                    <a:p>
                      <a:pPr>
                        <a:defRPr sz="1000"/>
                      </a:pPr>
                      <a:r>
                        <a:rPr sz="1000"/>
                        <a:t>Nedgang i oljevirksomhet gir færre transportforsendelser. AS Norge sitter på gjerde</a:t>
                      </a:r>
                    </a:p>
                  </a:txBody>
                  <a:tcPr>
                    <a:lnL w="0"/>
                    <a:lnR w="0"/>
                    <a:solidFill>
                      <a:prstClr val="black">
                        <a:lumOff val="100000"/>
                        <a:lumOff val="100000"/>
                      </a:prstClr>
                    </a:solidFill>
                  </a:tcPr>
                </a:tc>
              </a:tr>
              <a:tr h="0">
                <a:tc>
                  <a:txBody>
                    <a:bodyPr/>
                    <a:lstStyle/>
                    <a:p>
                      <a:pPr>
                        <a:defRPr sz="1000"/>
                      </a:pPr>
                      <a:r>
                        <a:rPr sz="1000"/>
                        <a:t>Mangel på arbeid for våre konsulenter iom at Statoil har stoppet all innleie av arbeidskraft.</a:t>
                      </a:r>
                    </a:p>
                  </a:txBody>
                  <a:tcPr>
                    <a:lnL w="0"/>
                    <a:lnR w="0"/>
                    <a:solidFill>
                      <a:prstClr val="black">
                        <a:lumOff val="100000"/>
                        <a:lumOff val="100000"/>
                      </a:prstClr>
                    </a:solidFill>
                  </a:tcPr>
                </a:tc>
              </a:tr>
              <a:tr h="0">
                <a:tc>
                  <a:txBody>
                    <a:bodyPr/>
                    <a:lstStyle/>
                    <a:p>
                      <a:pPr>
                        <a:defRPr sz="1000"/>
                      </a:pPr>
                      <a:r>
                        <a:rPr sz="1000"/>
                        <a:t>lønnsvekst</a:t>
                      </a:r>
                    </a:p>
                    <a:p>
                      <a:r>
                        <a:rPr sz="1000"/>
                        <a:t>60% av våre kostnader er lønn.</a:t>
                      </a:r>
                    </a:p>
                  </a:txBody>
                  <a:tcPr>
                    <a:lnL w="0"/>
                    <a:lnR w="0"/>
                    <a:solidFill>
                      <a:prstClr val="black">
                        <a:lumOff val="100000"/>
                        <a:lumOff val="100000"/>
                      </a:prstClr>
                    </a:solidFill>
                  </a:tcPr>
                </a:tc>
              </a:tr>
              <a:tr h="0">
                <a:tc>
                  <a:txBody>
                    <a:bodyPr/>
                    <a:lstStyle/>
                    <a:p>
                      <a:pPr>
                        <a:defRPr sz="1000"/>
                      </a:pPr>
                      <a:r>
                        <a:rPr sz="1000"/>
                        <a:t>Et fremtidsrettet transportnett, for mye tapt tid og penger på kø i regionen vår.  Veier som var utdatert på 1970 tallet er vår hverdag!!!!!!!!!</a:t>
                      </a:r>
                    </a:p>
                  </a:txBody>
                  <a:tcPr>
                    <a:lnL w="0"/>
                    <a:lnR w="0"/>
                    <a:solidFill>
                      <a:prstClr val="black">
                        <a:lumOff val="100000"/>
                        <a:lumOff val="100000"/>
                      </a:prstClr>
                    </a:solidFill>
                  </a:tcPr>
                </a:tc>
              </a:tr>
              <a:tr h="0">
                <a:tc>
                  <a:txBody>
                    <a:bodyPr/>
                    <a:lstStyle/>
                    <a:p>
                      <a:pPr>
                        <a:defRPr sz="1000"/>
                      </a:pPr>
                      <a:r>
                        <a:rPr sz="1000"/>
                        <a:t>Gode, norske håndverkere</a:t>
                      </a:r>
                    </a:p>
                    <a:p>
                      <a:r>
                        <a:rPr sz="1000"/>
                        <a:t>Tilrettelegging av nye byggearealer</a:t>
                      </a:r>
                    </a:p>
                  </a:txBody>
                  <a:tcPr>
                    <a:lnL w="0"/>
                    <a:lnR w="0"/>
                    <a:solidFill>
                      <a:prstClr val="black">
                        <a:lumOff val="100000"/>
                        <a:lumOff val="100000"/>
                      </a:prstClr>
                    </a:solidFill>
                  </a:tcPr>
                </a:tc>
              </a:tr>
              <a:tr h="0">
                <a:tc>
                  <a:txBody>
                    <a:bodyPr/>
                    <a:lstStyle/>
                    <a:p>
                      <a:pPr>
                        <a:defRPr sz="1000"/>
                      </a:pPr>
                      <a:r>
                        <a:rPr sz="1000"/>
                        <a:t>Økt arbeidsledighet</a:t>
                      </a:r>
                    </a:p>
                  </a:txBody>
                  <a:tcPr>
                    <a:lnL w="0"/>
                    <a:lnR w="0"/>
                    <a:solidFill>
                      <a:prstClr val="black">
                        <a:lumOff val="100000"/>
                        <a:lumOff val="100000"/>
                      </a:prstClr>
                    </a:solidFill>
                  </a:tcPr>
                </a:tc>
              </a:tr>
              <a:tr h="0">
                <a:tc>
                  <a:txBody>
                    <a:bodyPr/>
                    <a:lstStyle/>
                    <a:p>
                      <a:pPr>
                        <a:defRPr sz="1000"/>
                      </a:pPr>
                      <a:r>
                        <a:rPr sz="1000"/>
                        <a:t>bygging av nye plattformer</a:t>
                      </a:r>
                    </a:p>
                  </a:txBody>
                  <a:tcPr>
                    <a:lnL w="0"/>
                    <a:lnR w="0"/>
                    <a:solidFill>
                      <a:prstClr val="black">
                        <a:lumOff val="100000"/>
                        <a:lumOff val="100000"/>
                      </a:prstClr>
                    </a:solidFill>
                  </a:tcPr>
                </a:tc>
              </a:tr>
              <a:tr h="0">
                <a:tc>
                  <a:txBody>
                    <a:bodyPr/>
                    <a:lstStyle/>
                    <a:p>
                      <a:pPr>
                        <a:defRPr sz="1000"/>
                      </a:pPr>
                      <a:r>
                        <a:rPr sz="1000"/>
                        <a:t>For høyt lønnsnivå i Norge. Det er for dyrt å bygge nye boliger.</a:t>
                      </a:r>
                    </a:p>
                  </a:txBody>
                  <a:tcPr>
                    <a:lnL w="0"/>
                    <a:lnR w="0"/>
                    <a:solidFill>
                      <a:prstClr val="black">
                        <a:lumOff val="100000"/>
                        <a:lumOff val="100000"/>
                      </a:prstClr>
                    </a:solidFill>
                  </a:tcPr>
                </a:tc>
              </a:tr>
              <a:tr h="0">
                <a:tc>
                  <a:txBody>
                    <a:bodyPr/>
                    <a:lstStyle/>
                    <a:p>
                      <a:pPr>
                        <a:defRPr sz="1000"/>
                      </a:pPr>
                      <a:r>
                        <a:rPr sz="1000"/>
                        <a:t>For mange bedrifter tar i bruk for drastiske tiltak for å redusere antall ansatte og aktiviteten.</a:t>
                      </a:r>
                    </a:p>
                  </a:txBody>
                  <a:tcPr>
                    <a:lnL w="0"/>
                    <a:lnR w="0"/>
                    <a:solidFill>
                      <a:prstClr val="black">
                        <a:lumOff val="100000"/>
                        <a:lumOff val="100000"/>
                      </a:prstClr>
                    </a:solidFill>
                  </a:tcPr>
                </a:tc>
              </a:tr>
              <a:tr h="0">
                <a:tc>
                  <a:txBody>
                    <a:bodyPr/>
                    <a:lstStyle/>
                    <a:p>
                      <a:pPr>
                        <a:defRPr sz="1000"/>
                      </a:pPr>
                      <a:r>
                        <a:rPr sz="1000"/>
                        <a:t>Rekruttering av rett kompetanse</a:t>
                      </a:r>
                    </a:p>
                  </a:txBody>
                  <a:tcPr>
                    <a:lnL w="0"/>
                    <a:lnR w="0"/>
                    <a:solidFill>
                      <a:prstClr val="black">
                        <a:lumOff val="100000"/>
                        <a:lumOff val="100000"/>
                      </a:prstClr>
                    </a:solidFill>
                  </a:tcPr>
                </a:tc>
              </a:tr>
              <a:tr h="0">
                <a:tc>
                  <a:txBody>
                    <a:bodyPr/>
                    <a:lstStyle/>
                    <a:p>
                      <a:pPr>
                        <a:defRPr sz="1000"/>
                      </a:pPr>
                      <a:r>
                        <a:rPr sz="1000"/>
                        <a:t>Ulike konkurranseregler internationalt</a:t>
                      </a:r>
                    </a:p>
                  </a:txBody>
                  <a:tcPr>
                    <a:lnL w="0"/>
                    <a:lnR w="0"/>
                    <a:solidFill>
                      <a:prstClr val="black">
                        <a:lumOff val="100000"/>
                        <a:lumOff val="100000"/>
                      </a:prstClr>
                    </a:solidFill>
                  </a:tcPr>
                </a:tc>
              </a:tr>
              <a:tr h="0">
                <a:tc>
                  <a:txBody>
                    <a:bodyPr/>
                    <a:lstStyle/>
                    <a:p>
                      <a:pPr>
                        <a:defRPr sz="1000"/>
                      </a:pPr>
                      <a:r>
                        <a:rPr sz="1000"/>
                        <a:t>Oppdrag</a:t>
                      </a:r>
                    </a:p>
                  </a:txBody>
                  <a:tcPr>
                    <a:lnL w="0"/>
                    <a:lnR w="0"/>
                    <a:solidFill>
                      <a:prstClr val="black">
                        <a:lumOff val="100000"/>
                        <a:lumOff val="100000"/>
                      </a:prstClr>
                    </a:solidFill>
                  </a:tcPr>
                </a:tc>
              </a:tr>
              <a:tr h="0">
                <a:tc>
                  <a:txBody>
                    <a:bodyPr/>
                    <a:lstStyle/>
                    <a:p>
                      <a:pPr>
                        <a:defRPr sz="1000"/>
                      </a:pPr>
                      <a:r>
                        <a:rPr sz="1000"/>
                        <a:t>Infrastruktur - mangel på bybane</a:t>
                      </a:r>
                    </a:p>
                  </a:txBody>
                  <a:tcPr>
                    <a:lnL w="0"/>
                    <a:lnR w="0"/>
                    <a:solidFill>
                      <a:prstClr val="black">
                        <a:lumOff val="100000"/>
                        <a:lumOff val="100000"/>
                      </a:prstClr>
                    </a:solidFill>
                  </a:tcPr>
                </a:tc>
              </a:tr>
              <a:tr h="0">
                <a:tc>
                  <a:txBody>
                    <a:bodyPr/>
                    <a:lstStyle/>
                    <a:p>
                      <a:pPr>
                        <a:defRPr sz="1000"/>
                      </a:pPr>
                      <a:r>
                        <a:rPr sz="1000"/>
                        <a:t>Tilgang til kompetanse.</a:t>
                      </a:r>
                    </a:p>
                  </a:txBody>
                  <a:tcPr>
                    <a:lnL w="0"/>
                    <a:lnR w="0"/>
                    <a:solidFill>
                      <a:prstClr val="black">
                        <a:lumOff val="100000"/>
                        <a:lumOff val="100000"/>
                      </a:prstClr>
                    </a:solidFill>
                  </a:tcPr>
                </a:tc>
              </a:tr>
            </a:tbl>
          </a:graphicData>
        </a:graphic>
      </p:graphicFrame>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lstStyle/>
          <a:p>
            <a:r>
              <a:rPr lang="en-US"/>
              <a:t>26. Hva representerer den største utfordringen for din bedrift i øyeblikket? Forklar gjerne hvorfor.</a:t>
            </a:r>
          </a:p>
        </p:txBody>
      </p:sp>
      <p:sp>
        <p:nvSpPr>
          <p:cNvPr id="4" name="PCont"/>
          <p:cNvSpPr>
            <a:spLocks noGrp="1"/>
          </p:cNvSpPr>
          <p:nvPr>
            <p:ph sz="quarter" idx="15"/>
          </p:nvPr>
        </p:nvSpPr>
        <p:spPr/>
        <p:txBody>
          <a:bodyPr/>
          <a:lstStyle/>
          <a:p>
            <a:endParaRPr lang="en-US"/>
          </a:p>
        </p:txBody>
      </p:sp>
      <p:sp>
        <p:nvSpPr>
          <p:cNvPr id="6" name="RepTitle"/>
          <p:cNvSpPr>
            <a:spLocks noGrp="1"/>
          </p:cNvSpPr>
          <p:nvPr>
            <p:ph sz="quarter" idx="16" hasCustomPrompt="1"/>
          </p:nvPr>
        </p:nvSpPr>
        <p:spPr/>
        <p:txBody>
          <a:bodyPr/>
          <a:lstStyle/>
          <a:p>
            <a:r>
              <a:rPr lang="en-US"/>
              <a:t>Undersøkelse Vestlandet 2015(3)</a:t>
            </a:r>
          </a:p>
        </p:txBody>
      </p:sp>
      <p:sp>
        <p:nvSpPr>
          <p:cNvPr id="7" name="MetaFoot"/>
          <p:cNvSpPr>
            <a:spLocks noGrp="1"/>
          </p:cNvSpPr>
          <p:nvPr>
            <p:ph sz="quarter" idx="17"/>
          </p:nvPr>
        </p:nvSpPr>
        <p:spPr/>
        <p:txBody>
          <a:bodyPr/>
          <a:lstStyle/>
          <a:p>
            <a:endParaRPr lang="en-US"/>
          </a:p>
        </p:txBody>
      </p:sp>
      <p:graphicFrame>
        <p:nvGraphicFramePr>
          <p:cNvPr id="8" name="New Table"/>
          <p:cNvGraphicFramePr>
            <a:graphicFrameLocks noGrp="1"/>
          </p:cNvGraphicFramePr>
          <p:nvPr>
            <p:ph sz="quarter" idx="14"/>
          </p:nvPr>
        </p:nvGraphicFramePr>
        <p:xfrm>
          <a:off x="467544" y="836712"/>
          <a:ext cx="8207375" cy="6004560"/>
        </p:xfrm>
        <a:graphic>
          <a:graphicData uri="http://schemas.openxmlformats.org/drawingml/2006/table">
            <a:tbl>
              <a:tblPr>
                <a:tableStyleId>{5C22544A-7EE6-4342-B048-85BDC9FD1C3A}</a:tableStyleId>
              </a:tblPr>
              <a:tblGrid>
                <a:gridCol w="8207375"/>
              </a:tblGrid>
              <a:tr h="0">
                <a:tc>
                  <a:txBody>
                    <a:bodyPr/>
                    <a:lstStyle/>
                    <a:p>
                      <a:pPr>
                        <a:defRPr sz="1000"/>
                      </a:pPr>
                      <a:r>
                        <a:rPr sz="1000"/>
                        <a:t>Tilgang på kvalifisert arbeidskraft.</a:t>
                      </a:r>
                    </a:p>
                  </a:txBody>
                  <a:tcPr>
                    <a:lnL w="0"/>
                    <a:lnR w="0"/>
                    <a:solidFill>
                      <a:prstClr val="black">
                        <a:lumOff val="100000"/>
                        <a:lumOff val="100000"/>
                      </a:prstClr>
                    </a:solidFill>
                  </a:tcPr>
                </a:tc>
              </a:tr>
              <a:tr h="0">
                <a:tc>
                  <a:txBody>
                    <a:bodyPr/>
                    <a:lstStyle/>
                    <a:p>
                      <a:pPr>
                        <a:defRPr sz="1000"/>
                      </a:pPr>
                      <a:r>
                        <a:rPr sz="1000"/>
                        <a:t>Igangsettingen av boliger er viktig for å holde prisstigningen på et rett nivå. Det bygges for boliger i Norfge.</a:t>
                      </a:r>
                    </a:p>
                  </a:txBody>
                  <a:tcPr>
                    <a:lnL w="0"/>
                    <a:lnR w="0"/>
                    <a:solidFill>
                      <a:prstClr val="black">
                        <a:lumOff val="100000"/>
                        <a:lumOff val="100000"/>
                      </a:prstClr>
                    </a:solidFill>
                  </a:tcPr>
                </a:tc>
              </a:tr>
              <a:tr h="0">
                <a:tc>
                  <a:txBody>
                    <a:bodyPr/>
                    <a:lstStyle/>
                    <a:p>
                      <a:pPr>
                        <a:defRPr sz="1000"/>
                      </a:pPr>
                      <a:r>
                        <a:rPr sz="1000"/>
                        <a:t>tregheten i plan- og byggesaksprosesser. Manglende forutberegnelighet og store individueller forskjeller på saksbehandlerne, både i kommunene og ikke minst hos Fylkesmannen.</a:t>
                      </a:r>
                    </a:p>
                  </a:txBody>
                  <a:tcPr>
                    <a:lnL w="0"/>
                    <a:lnR w="0"/>
                    <a:solidFill>
                      <a:prstClr val="black">
                        <a:lumOff val="100000"/>
                        <a:lumOff val="100000"/>
                      </a:prstClr>
                    </a:solidFill>
                  </a:tcPr>
                </a:tc>
              </a:tr>
              <a:tr h="0">
                <a:tc>
                  <a:txBody>
                    <a:bodyPr/>
                    <a:lstStyle/>
                    <a:p>
                      <a:pPr>
                        <a:defRPr sz="1000"/>
                      </a:pPr>
                      <a:r>
                        <a:rPr sz="1000"/>
                        <a:t>ev generell nedgang I øvrige bransjer</a:t>
                      </a:r>
                    </a:p>
                  </a:txBody>
                  <a:tcPr>
                    <a:lnL w="0"/>
                    <a:lnR w="0"/>
                    <a:solidFill>
                      <a:prstClr val="black">
                        <a:lumOff val="100000"/>
                        <a:lumOff val="100000"/>
                      </a:prstClr>
                    </a:solidFill>
                  </a:tcPr>
                </a:tc>
              </a:tr>
              <a:tr h="0">
                <a:tc>
                  <a:txBody>
                    <a:bodyPr/>
                    <a:lstStyle/>
                    <a:p>
                      <a:pPr>
                        <a:defRPr sz="1000"/>
                      </a:pPr>
                      <a:r>
                        <a:rPr sz="1000"/>
                        <a:t>Valuta</a:t>
                      </a:r>
                    </a:p>
                  </a:txBody>
                  <a:tcPr>
                    <a:lnL w="0"/>
                    <a:lnR w="0"/>
                    <a:solidFill>
                      <a:prstClr val="black">
                        <a:lumOff val="100000"/>
                        <a:lumOff val="100000"/>
                      </a:prstClr>
                    </a:solidFill>
                  </a:tcPr>
                </a:tc>
              </a:tr>
              <a:tr h="0">
                <a:tc>
                  <a:txBody>
                    <a:bodyPr/>
                    <a:lstStyle/>
                    <a:p>
                      <a:pPr>
                        <a:defRPr sz="1000"/>
                      </a:pPr>
                      <a:r>
                        <a:rPr sz="1000"/>
                        <a:t>Manglende ordreinngang pga redusert aktivitet i offshorenæringen.</a:t>
                      </a:r>
                    </a:p>
                  </a:txBody>
                  <a:tcPr>
                    <a:lnL w="0"/>
                    <a:lnR w="0"/>
                    <a:solidFill>
                      <a:prstClr val="black">
                        <a:lumOff val="100000"/>
                        <a:lumOff val="100000"/>
                      </a:prstClr>
                    </a:solidFill>
                  </a:tcPr>
                </a:tc>
              </a:tr>
              <a:tr h="0">
                <a:tc>
                  <a:txBody>
                    <a:bodyPr/>
                    <a:lstStyle/>
                    <a:p>
                      <a:pPr>
                        <a:defRPr sz="1000"/>
                      </a:pPr>
                      <a:r>
                        <a:rPr sz="1000"/>
                        <a:t>Usikkert leiemarked</a:t>
                      </a:r>
                    </a:p>
                  </a:txBody>
                  <a:tcPr>
                    <a:lnL w="0"/>
                    <a:lnR w="0"/>
                    <a:solidFill>
                      <a:prstClr val="black">
                        <a:lumOff val="100000"/>
                        <a:lumOff val="100000"/>
                      </a:prstClr>
                    </a:solidFill>
                  </a:tcPr>
                </a:tc>
              </a:tr>
              <a:tr h="0">
                <a:tc>
                  <a:txBody>
                    <a:bodyPr/>
                    <a:lstStyle/>
                    <a:p>
                      <a:pPr>
                        <a:defRPr sz="1000"/>
                      </a:pPr>
                      <a:r>
                        <a:rPr sz="1000"/>
                        <a:t>Stagnasjon i boligmarkedet  som igjen er direkte knyttet til aktiviteten i oljesektoren.</a:t>
                      </a:r>
                    </a:p>
                  </a:txBody>
                  <a:tcPr>
                    <a:lnL w="0"/>
                    <a:lnR w="0"/>
                    <a:solidFill>
                      <a:prstClr val="black">
                        <a:lumOff val="100000"/>
                        <a:lumOff val="100000"/>
                      </a:prstClr>
                    </a:solidFill>
                  </a:tcPr>
                </a:tc>
              </a:tr>
              <a:tr h="0">
                <a:tc>
                  <a:txBody>
                    <a:bodyPr/>
                    <a:lstStyle/>
                    <a:p>
                      <a:pPr>
                        <a:defRPr sz="1000"/>
                      </a:pPr>
                      <a:r>
                        <a:rPr sz="1000"/>
                        <a:t>Lav oljepris - mange ansatte som må gå - vi leverer personell - både fast og innleide - og merker stillstand i markedet - og usikkert for hvor lenge - vi har oppspart kapital vi tærer på - og har allerede trimmet egen organisasjon.</a:t>
                      </a:r>
                    </a:p>
                  </a:txBody>
                  <a:tcPr>
                    <a:lnL w="0"/>
                    <a:lnR w="0"/>
                    <a:solidFill>
                      <a:prstClr val="black">
                        <a:lumOff val="100000"/>
                        <a:lumOff val="100000"/>
                      </a:prstClr>
                    </a:solidFill>
                  </a:tcPr>
                </a:tc>
              </a:tr>
              <a:tr h="0">
                <a:tc>
                  <a:txBody>
                    <a:bodyPr/>
                    <a:lstStyle/>
                    <a:p>
                      <a:pPr>
                        <a:defRPr sz="1000"/>
                      </a:pPr>
                      <a:r>
                        <a:rPr sz="1000"/>
                        <a:t>Lav oljepris medfører at viktige offshore utbyggingsprosjekt blir utsatt og kanskje skrinlagt i uoverskuelig fremtid. I stedet for å være en organisasjon i vekst med planer om å øke bemanningen med +20 %, er organisasjonen redusert med 30 %. På mellomlang sikt kan fortsatt lav oljepris bety at selskapet ikke lenger eksisterer enten via oppkjøp eller at man trekker seg ut av Norge.</a:t>
                      </a:r>
                    </a:p>
                  </a:txBody>
                  <a:tcPr>
                    <a:lnL w="0"/>
                    <a:lnR w="0"/>
                    <a:solidFill>
                      <a:prstClr val="black">
                        <a:lumOff val="100000"/>
                        <a:lumOff val="100000"/>
                      </a:prstClr>
                    </a:solidFill>
                  </a:tcPr>
                </a:tc>
              </a:tr>
              <a:tr h="0">
                <a:tc>
                  <a:txBody>
                    <a:bodyPr/>
                    <a:lstStyle/>
                    <a:p>
                      <a:pPr>
                        <a:defRPr sz="1000"/>
                      </a:pPr>
                      <a:r>
                        <a:rPr sz="1000"/>
                        <a:t>Mangel på oppdrag</a:t>
                      </a:r>
                    </a:p>
                  </a:txBody>
                  <a:tcPr>
                    <a:lnL w="0"/>
                    <a:lnR w="0"/>
                    <a:solidFill>
                      <a:prstClr val="black">
                        <a:lumOff val="100000"/>
                        <a:lumOff val="100000"/>
                      </a:prstClr>
                    </a:solidFill>
                  </a:tcPr>
                </a:tc>
              </a:tr>
              <a:tr h="0">
                <a:tc>
                  <a:txBody>
                    <a:bodyPr/>
                    <a:lstStyle/>
                    <a:p>
                      <a:pPr>
                        <a:defRPr sz="1000"/>
                      </a:pPr>
                      <a:r>
                        <a:rPr sz="1000"/>
                        <a:t>Mye media fokusering på hvor galt alt er , som da igjen stimulerer til at folk og bedrifter bruker mindre penger på det som  vi driver med.</a:t>
                      </a:r>
                    </a:p>
                  </a:txBody>
                  <a:tcPr>
                    <a:lnL w="0"/>
                    <a:lnR w="0"/>
                    <a:solidFill>
                      <a:prstClr val="black">
                        <a:lumOff val="100000"/>
                        <a:lumOff val="100000"/>
                      </a:prstClr>
                    </a:solidFill>
                  </a:tcPr>
                </a:tc>
              </a:tr>
              <a:tr h="0">
                <a:tc>
                  <a:txBody>
                    <a:bodyPr/>
                    <a:lstStyle/>
                    <a:p>
                      <a:pPr>
                        <a:defRPr sz="1000"/>
                      </a:pPr>
                      <a:r>
                        <a:rPr sz="1000"/>
                        <a:t>Største utfordringen er at bedrifter setter ut IT-utviklingen til India, Ukraina, m.fl. Dette er land med et helt annet lønnsnivå enn Norge og som gjør det vanskelig for oss og konkurrere mot.</a:t>
                      </a:r>
                    </a:p>
                  </a:txBody>
                  <a:tcPr>
                    <a:lnL w="0"/>
                    <a:lnR w="0"/>
                    <a:solidFill>
                      <a:prstClr val="black">
                        <a:lumOff val="100000"/>
                        <a:lumOff val="100000"/>
                      </a:prstClr>
                    </a:solidFill>
                  </a:tcPr>
                </a:tc>
              </a:tr>
              <a:tr h="0">
                <a:tc>
                  <a:txBody>
                    <a:bodyPr/>
                    <a:lstStyle/>
                    <a:p>
                      <a:pPr>
                        <a:defRPr sz="1000"/>
                      </a:pPr>
                      <a:r>
                        <a:rPr sz="1000"/>
                        <a:t>Kommunestrukturdebatten. Selskapet arbeider på tvers av kommune- og fylkesgrenser, og ligger i en utkant i forhold til mulig ny storkommune. En ny storkommune vil gjøre at selskapet mister sitt forretningsgrunnlag.</a:t>
                      </a:r>
                    </a:p>
                  </a:txBody>
                  <a:tcPr>
                    <a:lnL w="0"/>
                    <a:lnR w="0"/>
                    <a:solidFill>
                      <a:prstClr val="black">
                        <a:lumOff val="100000"/>
                        <a:lumOff val="100000"/>
                      </a:prstClr>
                    </a:solidFill>
                  </a:tcPr>
                </a:tc>
              </a:tr>
              <a:tr h="0">
                <a:tc>
                  <a:txBody>
                    <a:bodyPr/>
                    <a:lstStyle/>
                    <a:p>
                      <a:pPr>
                        <a:defRPr sz="1000"/>
                      </a:pPr>
                      <a:r>
                        <a:rPr sz="1000"/>
                        <a:t>Høye lønning og få godkjent boliger.</a:t>
                      </a:r>
                    </a:p>
                  </a:txBody>
                  <a:tcPr>
                    <a:lnL w="0"/>
                    <a:lnR w="0"/>
                    <a:solidFill>
                      <a:prstClr val="black">
                        <a:lumOff val="100000"/>
                        <a:lumOff val="100000"/>
                      </a:prstClr>
                    </a:solidFill>
                  </a:tcPr>
                </a:tc>
              </a:tr>
              <a:tr h="0">
                <a:tc>
                  <a:txBody>
                    <a:bodyPr/>
                    <a:lstStyle/>
                    <a:p>
                      <a:pPr>
                        <a:defRPr sz="1000"/>
                      </a:pPr>
                      <a:r>
                        <a:rPr sz="1000"/>
                        <a:t>Ingen spesielle</a:t>
                      </a:r>
                    </a:p>
                  </a:txBody>
                  <a:tcPr>
                    <a:lnL w="0"/>
                    <a:lnR w="0"/>
                    <a:solidFill>
                      <a:prstClr val="black">
                        <a:lumOff val="100000"/>
                        <a:lumOff val="100000"/>
                      </a:prstClr>
                    </a:solidFill>
                  </a:tcPr>
                </a:tc>
              </a:tr>
              <a:tr h="0">
                <a:tc>
                  <a:txBody>
                    <a:bodyPr/>
                    <a:lstStyle/>
                    <a:p>
                      <a:pPr>
                        <a:defRPr sz="1000"/>
                      </a:pPr>
                      <a:r>
                        <a:rPr sz="1000"/>
                        <a:t>Svingninger I utbyggingstakt av Nye olje og gassfelt</a:t>
                      </a:r>
                    </a:p>
                  </a:txBody>
                  <a:tcPr>
                    <a:lnL w="0"/>
                    <a:lnR w="0"/>
                    <a:solidFill>
                      <a:prstClr val="black">
                        <a:lumOff val="100000"/>
                        <a:lumOff val="100000"/>
                      </a:prstClr>
                    </a:solidFill>
                  </a:tcPr>
                </a:tc>
              </a:tr>
              <a:tr h="0">
                <a:tc>
                  <a:txBody>
                    <a:bodyPr/>
                    <a:lstStyle/>
                    <a:p>
                      <a:pPr>
                        <a:defRPr sz="1000"/>
                      </a:pPr>
                      <a:r>
                        <a:rPr sz="1000"/>
                        <a:t>Svakt marked pga. høy oljepris.</a:t>
                      </a:r>
                    </a:p>
                  </a:txBody>
                  <a:tcPr>
                    <a:lnL w="0"/>
                    <a:lnR w="0"/>
                    <a:solidFill>
                      <a:prstClr val="black">
                        <a:lumOff val="100000"/>
                        <a:lumOff val="100000"/>
                      </a:prstClr>
                    </a:solidFill>
                  </a:tcPr>
                </a:tc>
              </a:tr>
            </a:tbl>
          </a:graphicData>
        </a:graphic>
      </p:graphicFrame>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lstStyle/>
          <a:p>
            <a:r>
              <a:rPr lang="en-US"/>
              <a:t>26. Hva representerer den største utfordringen for din bedrift i øyeblikket? Forklar gjerne hvorfor.</a:t>
            </a:r>
          </a:p>
        </p:txBody>
      </p:sp>
      <p:sp>
        <p:nvSpPr>
          <p:cNvPr id="4" name="PCont"/>
          <p:cNvSpPr>
            <a:spLocks noGrp="1"/>
          </p:cNvSpPr>
          <p:nvPr>
            <p:ph sz="quarter" idx="15"/>
          </p:nvPr>
        </p:nvSpPr>
        <p:spPr/>
        <p:txBody>
          <a:bodyPr/>
          <a:lstStyle/>
          <a:p>
            <a:endParaRPr lang="en-US"/>
          </a:p>
        </p:txBody>
      </p:sp>
      <p:sp>
        <p:nvSpPr>
          <p:cNvPr id="6" name="RepTitle"/>
          <p:cNvSpPr>
            <a:spLocks noGrp="1"/>
          </p:cNvSpPr>
          <p:nvPr>
            <p:ph sz="quarter" idx="16" hasCustomPrompt="1"/>
          </p:nvPr>
        </p:nvSpPr>
        <p:spPr/>
        <p:txBody>
          <a:bodyPr/>
          <a:lstStyle/>
          <a:p>
            <a:r>
              <a:rPr lang="en-US"/>
              <a:t>Undersøkelse Vestlandet 2015(3)</a:t>
            </a:r>
          </a:p>
        </p:txBody>
      </p:sp>
      <p:sp>
        <p:nvSpPr>
          <p:cNvPr id="7" name="MetaFoot"/>
          <p:cNvSpPr>
            <a:spLocks noGrp="1"/>
          </p:cNvSpPr>
          <p:nvPr>
            <p:ph sz="quarter" idx="17"/>
          </p:nvPr>
        </p:nvSpPr>
        <p:spPr/>
        <p:txBody>
          <a:bodyPr/>
          <a:lstStyle/>
          <a:p>
            <a:endParaRPr lang="en-US"/>
          </a:p>
        </p:txBody>
      </p:sp>
      <p:graphicFrame>
        <p:nvGraphicFramePr>
          <p:cNvPr id="8" name="New Table"/>
          <p:cNvGraphicFramePr>
            <a:graphicFrameLocks noGrp="1"/>
          </p:cNvGraphicFramePr>
          <p:nvPr>
            <p:ph sz="quarter" idx="14"/>
          </p:nvPr>
        </p:nvGraphicFramePr>
        <p:xfrm>
          <a:off x="467544" y="836712"/>
          <a:ext cx="8207375" cy="5547360"/>
        </p:xfrm>
        <a:graphic>
          <a:graphicData uri="http://schemas.openxmlformats.org/drawingml/2006/table">
            <a:tbl>
              <a:tblPr>
                <a:tableStyleId>{5C22544A-7EE6-4342-B048-85BDC9FD1C3A}</a:tableStyleId>
              </a:tblPr>
              <a:tblGrid>
                <a:gridCol w="8207375"/>
              </a:tblGrid>
              <a:tr h="0">
                <a:tc>
                  <a:txBody>
                    <a:bodyPr/>
                    <a:lstStyle/>
                    <a:p>
                      <a:pPr>
                        <a:defRPr sz="1000"/>
                      </a:pPr>
                      <a:r>
                        <a:rPr sz="1000"/>
                        <a:t>Mer forsiktig ordretilgang fra tidligere kunder pga økonomisk nedgang eller oppbremsing hos kunder, også pga redusert skatteinntekter til kommuner.</a:t>
                      </a:r>
                    </a:p>
                    <a:p>
                      <a:r>
                        <a:rPr sz="1000"/>
                        <a:t>Samtidig, får nye oppdrag i annen bransje  -  helse, innovasjon/grundervirksomhet, ny teknologi. mot det globale markedet, veldig interessant  -  fordi, er dette en del av den nye næringsutviklingen i regionen?</a:t>
                      </a:r>
                    </a:p>
                    <a:p>
                      <a:r>
                        <a:rPr sz="1000"/>
                        <a:t>Bedriften balanserer derfor helt fint nå.</a:t>
                      </a:r>
                    </a:p>
                  </a:txBody>
                  <a:tcPr>
                    <a:lnL w="0"/>
                    <a:lnR w="0"/>
                    <a:solidFill>
                      <a:prstClr val="black">
                        <a:lumOff val="100000"/>
                        <a:lumOff val="100000"/>
                      </a:prstClr>
                    </a:solidFill>
                  </a:tcPr>
                </a:tc>
              </a:tr>
              <a:tr h="0">
                <a:tc>
                  <a:txBody>
                    <a:bodyPr/>
                    <a:lstStyle/>
                    <a:p>
                      <a:pPr>
                        <a:defRPr sz="1000"/>
                      </a:pPr>
                      <a:r>
                        <a:rPr sz="1000"/>
                        <a:t>Konkuranse fra utenlanske firma. Våre største utfordringer er en kombinasjon av produsert volum og kostnader.</a:t>
                      </a:r>
                    </a:p>
                  </a:txBody>
                  <a:tcPr>
                    <a:lnL w="0"/>
                    <a:lnR w="0"/>
                    <a:solidFill>
                      <a:prstClr val="black">
                        <a:lumOff val="100000"/>
                        <a:lumOff val="100000"/>
                      </a:prstClr>
                    </a:solidFill>
                  </a:tcPr>
                </a:tc>
              </a:tr>
              <a:tr h="0">
                <a:tc>
                  <a:txBody>
                    <a:bodyPr/>
                    <a:lstStyle/>
                    <a:p>
                      <a:pPr>
                        <a:defRPr sz="1000"/>
                      </a:pPr>
                      <a:r>
                        <a:rPr sz="1000"/>
                        <a:t>Stopp av prosjekter og kontrakter både for nye installasjoner og vedlikehold, leting og boring innenfor olje og gass industrien. Som fører til færre oppdrag for underleverandør industrien. Det uventede droppet i ordre til underleverandør industrien fører også til økt risiko for økonomiske tap mot våre kunder. </a:t>
                      </a:r>
                    </a:p>
                    <a:p>
                      <a:r>
                        <a:rPr sz="1000"/>
                        <a:t>Regler for oppsigelse av arbeidskraft i Norge, det er så og si umulig å bli kvitt ansatte som gjør en dårlig jobb. Ansiennitetsprinsippet sammen med vernet den enkelte ansatte har gjør at man risikerer å måtte kvitte seg med ressurs personer med kort ansiennitet  som virkelig kan bidra til skape resultater for bedriften til fordel for personer med lengre ansiennitet som ikke bidrar i like stor grad til bedriftens resultat. I dag i Norge er det i praksis kun arbeidsgiver som har ett ansvar til å oppfylle sine forpliktelser til arbeidstaker, mens arbeidstaker ikke kan stilles til ansvar ved unnlatelse av å overholde sine forpliktelser.</a:t>
                      </a:r>
                    </a:p>
                  </a:txBody>
                  <a:tcPr>
                    <a:lnL w="0"/>
                    <a:lnR w="0"/>
                    <a:solidFill>
                      <a:prstClr val="black">
                        <a:lumOff val="100000"/>
                        <a:lumOff val="100000"/>
                      </a:prstClr>
                    </a:solidFill>
                  </a:tcPr>
                </a:tc>
              </a:tr>
              <a:tr h="0">
                <a:tc>
                  <a:txBody>
                    <a:bodyPr/>
                    <a:lstStyle/>
                    <a:p>
                      <a:pPr>
                        <a:defRPr sz="1000"/>
                      </a:pPr>
                      <a:r>
                        <a:rPr sz="1000"/>
                        <a:t>Bli kvitt oljepris-depresjonen rundt omkring.</a:t>
                      </a:r>
                    </a:p>
                    <a:p>
                      <a:r>
                        <a:rPr sz="1000"/>
                        <a:t>Gjøre oss mindre "oljeavhengig".</a:t>
                      </a:r>
                    </a:p>
                  </a:txBody>
                  <a:tcPr>
                    <a:lnL w="0"/>
                    <a:lnR w="0"/>
                    <a:solidFill>
                      <a:prstClr val="black">
                        <a:lumOff val="100000"/>
                        <a:lumOff val="100000"/>
                      </a:prstClr>
                    </a:solidFill>
                  </a:tcPr>
                </a:tc>
              </a:tr>
              <a:tr h="0">
                <a:tc>
                  <a:txBody>
                    <a:bodyPr/>
                    <a:lstStyle/>
                    <a:p>
                      <a:pPr>
                        <a:defRPr sz="1000"/>
                      </a:pPr>
                      <a:r>
                        <a:rPr sz="1000"/>
                        <a:t>Usikre boligkunder, som sitter på gjerdet. Selv om arbeidsledigheten skulle stige dramatisk (fra 2,5 til 3,5 %), så vil likevel 96,5 % være i arbeid. Frykten/usikkerheten hindrer dem likevel i å investere i bolig.</a:t>
                      </a:r>
                    </a:p>
                  </a:txBody>
                  <a:tcPr>
                    <a:lnL w="0"/>
                    <a:lnR w="0"/>
                    <a:solidFill>
                      <a:prstClr val="black">
                        <a:lumOff val="100000"/>
                        <a:lumOff val="100000"/>
                      </a:prstClr>
                    </a:solidFill>
                  </a:tcPr>
                </a:tc>
              </a:tr>
              <a:tr h="0">
                <a:tc>
                  <a:txBody>
                    <a:bodyPr/>
                    <a:lstStyle/>
                    <a:p>
                      <a:pPr>
                        <a:defRPr sz="1000"/>
                      </a:pPr>
                      <a:r>
                        <a:rPr sz="1000"/>
                        <a:t>Redusert investeringsvilje</a:t>
                      </a:r>
                    </a:p>
                  </a:txBody>
                  <a:tcPr>
                    <a:lnL w="0"/>
                    <a:lnR w="0"/>
                    <a:solidFill>
                      <a:prstClr val="black">
                        <a:lumOff val="100000"/>
                        <a:lumOff val="100000"/>
                      </a:prstClr>
                    </a:solidFill>
                  </a:tcPr>
                </a:tc>
              </a:tr>
              <a:tr h="0">
                <a:tc>
                  <a:txBody>
                    <a:bodyPr/>
                    <a:lstStyle/>
                    <a:p>
                      <a:pPr>
                        <a:defRPr sz="1000"/>
                      </a:pPr>
                      <a:r>
                        <a:rPr sz="1000"/>
                        <a:t>Tidkrevende og uoversiktelige prosesser hos kommune/fylkesmann ifm. eiendomsutvikling.</a:t>
                      </a:r>
                    </a:p>
                  </a:txBody>
                  <a:tcPr>
                    <a:lnL w="0"/>
                    <a:lnR w="0"/>
                    <a:solidFill>
                      <a:prstClr val="black">
                        <a:lumOff val="100000"/>
                        <a:lumOff val="100000"/>
                      </a:prstClr>
                    </a:solidFill>
                  </a:tcPr>
                </a:tc>
              </a:tr>
              <a:tr h="0">
                <a:tc>
                  <a:txBody>
                    <a:bodyPr/>
                    <a:lstStyle/>
                    <a:p>
                      <a:pPr>
                        <a:defRPr sz="1000"/>
                      </a:pPr>
                      <a:r>
                        <a:rPr sz="1000"/>
                        <a:t>Tungrodd og omstendelig byråkrati</a:t>
                      </a:r>
                    </a:p>
                    <a:p>
                      <a:r>
                        <a:rPr sz="1000"/>
                        <a:t>Vedtak i det offentlige tar alt for lang tid</a:t>
                      </a:r>
                    </a:p>
                  </a:txBody>
                  <a:tcPr>
                    <a:lnL w="0"/>
                    <a:lnR w="0"/>
                    <a:solidFill>
                      <a:prstClr val="black">
                        <a:lumOff val="100000"/>
                        <a:lumOff val="100000"/>
                      </a:prstClr>
                    </a:solidFill>
                  </a:tcPr>
                </a:tc>
              </a:tr>
              <a:tr h="0">
                <a:tc>
                  <a:txBody>
                    <a:bodyPr/>
                    <a:lstStyle/>
                    <a:p>
                      <a:pPr>
                        <a:defRPr sz="1000"/>
                      </a:pPr>
                      <a:r>
                        <a:rPr sz="1000"/>
                        <a:t>Kronekursen</a:t>
                      </a:r>
                    </a:p>
                    <a:p>
                      <a:r>
                        <a:rPr sz="1000"/>
                        <a:t>Oljeprisen</a:t>
                      </a:r>
                    </a:p>
                  </a:txBody>
                  <a:tcPr>
                    <a:lnL w="0"/>
                    <a:lnR w="0"/>
                    <a:solidFill>
                      <a:prstClr val="black">
                        <a:lumOff val="100000"/>
                        <a:lumOff val="100000"/>
                      </a:prstClr>
                    </a:solidFill>
                  </a:tcPr>
                </a:tc>
              </a:tr>
              <a:tr h="0">
                <a:tc>
                  <a:txBody>
                    <a:bodyPr/>
                    <a:lstStyle/>
                    <a:p>
                      <a:pPr>
                        <a:defRPr sz="1000"/>
                      </a:pPr>
                      <a:r>
                        <a:rPr sz="1000"/>
                        <a:t>Industriens beslutningsprosesser går noe tregere basert på vurderinger om innsparinger.</a:t>
                      </a:r>
                    </a:p>
                  </a:txBody>
                  <a:tcPr>
                    <a:lnL w="0"/>
                    <a:lnR w="0"/>
                    <a:solidFill>
                      <a:prstClr val="black">
                        <a:lumOff val="100000"/>
                        <a:lumOff val="100000"/>
                      </a:prstClr>
                    </a:solidFill>
                  </a:tcPr>
                </a:tc>
              </a:tr>
              <a:tr h="0">
                <a:tc>
                  <a:txBody>
                    <a:bodyPr/>
                    <a:lstStyle/>
                    <a:p>
                      <a:pPr>
                        <a:defRPr sz="1000"/>
                      </a:pPr>
                      <a:r>
                        <a:rPr sz="1000"/>
                        <a:t>Stopp I feltutbygging (olje) I nordsjøen. Det meste av våre tjenester er rettet mot nybygging / viderutvikling av oljefelt I nordsjøbassenget</a:t>
                      </a:r>
                    </a:p>
                  </a:txBody>
                  <a:tcPr>
                    <a:lnL w="0"/>
                    <a:lnR w="0"/>
                    <a:solidFill>
                      <a:prstClr val="black">
                        <a:lumOff val="100000"/>
                        <a:lumOff val="100000"/>
                      </a:prstClr>
                    </a:solidFill>
                  </a:tcPr>
                </a:tc>
              </a:tr>
              <a:tr h="0">
                <a:tc>
                  <a:txBody>
                    <a:bodyPr/>
                    <a:lstStyle/>
                    <a:p>
                      <a:pPr>
                        <a:defRPr sz="1000"/>
                      </a:pPr>
                      <a:r>
                        <a:rPr sz="1000"/>
                        <a:t>økt trafikk - mer kø. Dette koster penger</a:t>
                      </a:r>
                    </a:p>
                  </a:txBody>
                  <a:tcPr>
                    <a:lnL w="0"/>
                    <a:lnR w="0"/>
                    <a:solidFill>
                      <a:prstClr val="black">
                        <a:lumOff val="100000"/>
                        <a:lumOff val="100000"/>
                      </a:prstClr>
                    </a:solidFill>
                  </a:tcPr>
                </a:tc>
              </a:tr>
              <a:tr h="0">
                <a:tc>
                  <a:txBody>
                    <a:bodyPr/>
                    <a:lstStyle/>
                    <a:p>
                      <a:pPr>
                        <a:defRPr sz="1000"/>
                      </a:pPr>
                      <a:r>
                        <a:rPr sz="1000"/>
                        <a:t>Å få tak i nok oppdrag.</a:t>
                      </a:r>
                    </a:p>
                  </a:txBody>
                  <a:tcPr>
                    <a:lnL w="0"/>
                    <a:lnR w="0"/>
                    <a:solidFill>
                      <a:prstClr val="black">
                        <a:lumOff val="100000"/>
                        <a:lumOff val="100000"/>
                      </a:prstClr>
                    </a:solidFill>
                  </a:tcPr>
                </a:tc>
              </a:tr>
            </a:tbl>
          </a:graphicData>
        </a:graphic>
      </p:graphicFrame>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lstStyle/>
          <a:p>
            <a:r>
              <a:rPr lang="en-US"/>
              <a:t>26. Hva representerer den største utfordringen for din bedrift i øyeblikket? Forklar gjerne hvorfor.</a:t>
            </a:r>
          </a:p>
        </p:txBody>
      </p:sp>
      <p:sp>
        <p:nvSpPr>
          <p:cNvPr id="4" name="PCont"/>
          <p:cNvSpPr>
            <a:spLocks noGrp="1"/>
          </p:cNvSpPr>
          <p:nvPr>
            <p:ph sz="quarter" idx="15"/>
          </p:nvPr>
        </p:nvSpPr>
        <p:spPr/>
        <p:txBody>
          <a:bodyPr/>
          <a:lstStyle/>
          <a:p>
            <a:endParaRPr lang="en-US"/>
          </a:p>
        </p:txBody>
      </p:sp>
      <p:sp>
        <p:nvSpPr>
          <p:cNvPr id="6" name="RepTitle"/>
          <p:cNvSpPr>
            <a:spLocks noGrp="1"/>
          </p:cNvSpPr>
          <p:nvPr>
            <p:ph sz="quarter" idx="16" hasCustomPrompt="1"/>
          </p:nvPr>
        </p:nvSpPr>
        <p:spPr/>
        <p:txBody>
          <a:bodyPr/>
          <a:lstStyle/>
          <a:p>
            <a:r>
              <a:rPr lang="en-US"/>
              <a:t>Undersøkelse Vestlandet 2015(3)</a:t>
            </a:r>
          </a:p>
        </p:txBody>
      </p:sp>
      <p:sp>
        <p:nvSpPr>
          <p:cNvPr id="7" name="MetaFoot"/>
          <p:cNvSpPr>
            <a:spLocks noGrp="1"/>
          </p:cNvSpPr>
          <p:nvPr>
            <p:ph sz="quarter" idx="17"/>
          </p:nvPr>
        </p:nvSpPr>
        <p:spPr/>
        <p:txBody>
          <a:bodyPr/>
          <a:lstStyle/>
          <a:p>
            <a:endParaRPr lang="en-US"/>
          </a:p>
        </p:txBody>
      </p:sp>
      <p:graphicFrame>
        <p:nvGraphicFramePr>
          <p:cNvPr id="8" name="New Table"/>
          <p:cNvGraphicFramePr>
            <a:graphicFrameLocks noGrp="1"/>
          </p:cNvGraphicFramePr>
          <p:nvPr>
            <p:ph sz="quarter" idx="14"/>
          </p:nvPr>
        </p:nvGraphicFramePr>
        <p:xfrm>
          <a:off x="467544" y="836712"/>
          <a:ext cx="8207375" cy="5608320"/>
        </p:xfrm>
        <a:graphic>
          <a:graphicData uri="http://schemas.openxmlformats.org/drawingml/2006/table">
            <a:tbl>
              <a:tblPr>
                <a:tableStyleId>{5C22544A-7EE6-4342-B048-85BDC9FD1C3A}</a:tableStyleId>
              </a:tblPr>
              <a:tblGrid>
                <a:gridCol w="8207375"/>
              </a:tblGrid>
              <a:tr h="0">
                <a:tc>
                  <a:txBody>
                    <a:bodyPr/>
                    <a:lstStyle/>
                    <a:p>
                      <a:pPr>
                        <a:defRPr sz="1000"/>
                      </a:pPr>
                      <a:r>
                        <a:rPr sz="1000"/>
                        <a:t>lavere aktivitet pga dystrere fremtidsustsikter generelt. men så kom vi fra et ganske (kanskje kunstig !?) høyt nivå der vi har vært noen år...... kanskje er dette mer en normal ?</a:t>
                      </a:r>
                    </a:p>
                  </a:txBody>
                  <a:tcPr>
                    <a:lnL w="0"/>
                    <a:lnR w="0"/>
                    <a:solidFill>
                      <a:prstClr val="black">
                        <a:lumOff val="100000"/>
                        <a:lumOff val="100000"/>
                      </a:prstClr>
                    </a:solidFill>
                  </a:tcPr>
                </a:tc>
              </a:tr>
              <a:tr h="0">
                <a:tc>
                  <a:txBody>
                    <a:bodyPr/>
                    <a:lstStyle/>
                    <a:p>
                      <a:pPr>
                        <a:defRPr sz="1000"/>
                      </a:pPr>
                      <a:r>
                        <a:rPr sz="1000"/>
                        <a:t>Tilgang til kvalifisert arbeidskraft. Må i dag hente fra utlandet med de utfordringer det fører med seg.</a:t>
                      </a:r>
                    </a:p>
                  </a:txBody>
                  <a:tcPr>
                    <a:lnL w="0"/>
                    <a:lnR w="0"/>
                    <a:solidFill>
                      <a:prstClr val="black">
                        <a:lumOff val="100000"/>
                        <a:lumOff val="100000"/>
                      </a:prstClr>
                    </a:solidFill>
                  </a:tcPr>
                </a:tc>
              </a:tr>
              <a:tr h="0">
                <a:tc>
                  <a:txBody>
                    <a:bodyPr/>
                    <a:lstStyle/>
                    <a:p>
                      <a:pPr>
                        <a:defRPr sz="1000"/>
                      </a:pPr>
                      <a:r>
                        <a:rPr sz="1000"/>
                        <a:t>Outsourcing til India og øst Europa</a:t>
                      </a:r>
                    </a:p>
                  </a:txBody>
                  <a:tcPr>
                    <a:lnL w="0"/>
                    <a:lnR w="0"/>
                    <a:solidFill>
                      <a:prstClr val="black">
                        <a:lumOff val="100000"/>
                        <a:lumOff val="100000"/>
                      </a:prstClr>
                    </a:solidFill>
                  </a:tcPr>
                </a:tc>
              </a:tr>
              <a:tr h="0">
                <a:tc>
                  <a:txBody>
                    <a:bodyPr/>
                    <a:lstStyle/>
                    <a:p>
                      <a:pPr>
                        <a:defRPr sz="1000"/>
                      </a:pPr>
                      <a:r>
                        <a:rPr sz="1000"/>
                        <a:t>-Konkurranse fra regionale kjøpesenter</a:t>
                      </a:r>
                    </a:p>
                    <a:p>
                      <a:r>
                        <a:rPr sz="1000"/>
                        <a:t>-Infrastruktur, parkeringsmuligheter, kollektivtilbud i Bergen sentrum</a:t>
                      </a:r>
                    </a:p>
                  </a:txBody>
                  <a:tcPr>
                    <a:lnL w="0"/>
                    <a:lnR w="0"/>
                    <a:solidFill>
                      <a:prstClr val="black">
                        <a:lumOff val="100000"/>
                        <a:lumOff val="100000"/>
                      </a:prstClr>
                    </a:solidFill>
                  </a:tcPr>
                </a:tc>
              </a:tr>
              <a:tr h="0">
                <a:tc>
                  <a:txBody>
                    <a:bodyPr/>
                    <a:lstStyle/>
                    <a:p>
                      <a:pPr>
                        <a:defRPr sz="1000"/>
                      </a:pPr>
                      <a:r>
                        <a:rPr sz="1000"/>
                        <a:t>Regionalt / interkommunalt samarbeid.</a:t>
                      </a:r>
                    </a:p>
                  </a:txBody>
                  <a:tcPr>
                    <a:lnL w="0"/>
                    <a:lnR w="0"/>
                    <a:solidFill>
                      <a:prstClr val="black">
                        <a:lumOff val="100000"/>
                        <a:lumOff val="100000"/>
                      </a:prstClr>
                    </a:solidFill>
                  </a:tcPr>
                </a:tc>
              </a:tr>
              <a:tr h="0">
                <a:tc>
                  <a:txBody>
                    <a:bodyPr/>
                    <a:lstStyle/>
                    <a:p>
                      <a:pPr>
                        <a:defRPr sz="1000"/>
                      </a:pPr>
                      <a:r>
                        <a:rPr sz="1000"/>
                        <a:t>Offentlig krav og byråkrati</a:t>
                      </a:r>
                    </a:p>
                  </a:txBody>
                  <a:tcPr>
                    <a:lnL w="0"/>
                    <a:lnR w="0"/>
                    <a:solidFill>
                      <a:prstClr val="black">
                        <a:lumOff val="100000"/>
                        <a:lumOff val="100000"/>
                      </a:prstClr>
                    </a:solidFill>
                  </a:tcPr>
                </a:tc>
              </a:tr>
              <a:tr h="0">
                <a:tc>
                  <a:txBody>
                    <a:bodyPr/>
                    <a:lstStyle/>
                    <a:p>
                      <a:pPr>
                        <a:defRPr sz="1000"/>
                      </a:pPr>
                      <a:r>
                        <a:rPr sz="1000"/>
                        <a:t>Kompetanse og prisen på denne</a:t>
                      </a:r>
                    </a:p>
                  </a:txBody>
                  <a:tcPr>
                    <a:lnL w="0"/>
                    <a:lnR w="0"/>
                    <a:solidFill>
                      <a:prstClr val="black">
                        <a:lumOff val="100000"/>
                        <a:lumOff val="100000"/>
                      </a:prstClr>
                    </a:solidFill>
                  </a:tcPr>
                </a:tc>
              </a:tr>
              <a:tr h="0">
                <a:tc>
                  <a:txBody>
                    <a:bodyPr/>
                    <a:lstStyle/>
                    <a:p>
                      <a:pPr>
                        <a:defRPr sz="1000"/>
                      </a:pPr>
                      <a:r>
                        <a:rPr sz="1000"/>
                        <a:t>Skatt av inntekt i 2014. Dette fordi bedriften ble etablert i 2014 og 2015 ser dårligere ut, dvs at den kapitalen som må skattes for fra 2014 kunne vært med på å fått grunderselskapet til å overlevd og gjerne vokst i 2015 dersom det var skattefritak på grunderbedrifter de 2-3 første årene.</a:t>
                      </a:r>
                    </a:p>
                  </a:txBody>
                  <a:tcPr>
                    <a:lnL w="0"/>
                    <a:lnR w="0"/>
                    <a:solidFill>
                      <a:prstClr val="black">
                        <a:lumOff val="100000"/>
                        <a:lumOff val="100000"/>
                      </a:prstClr>
                    </a:solidFill>
                  </a:tcPr>
                </a:tc>
              </a:tr>
              <a:tr h="0">
                <a:tc>
                  <a:txBody>
                    <a:bodyPr/>
                    <a:lstStyle/>
                    <a:p>
                      <a:pPr>
                        <a:defRPr sz="1000"/>
                      </a:pPr>
                      <a:r>
                        <a:rPr sz="1000"/>
                        <a:t>Konkurranse fra useriøse aktører som aktivt bedriver arbeidsmiljøkriminalitet på lønn og arbeidsvilkår</a:t>
                      </a:r>
                    </a:p>
                  </a:txBody>
                  <a:tcPr>
                    <a:lnL w="0"/>
                    <a:lnR w="0"/>
                    <a:solidFill>
                      <a:prstClr val="black">
                        <a:lumOff val="100000"/>
                        <a:lumOff val="100000"/>
                      </a:prstClr>
                    </a:solidFill>
                  </a:tcPr>
                </a:tc>
              </a:tr>
              <a:tr h="0">
                <a:tc>
                  <a:txBody>
                    <a:bodyPr/>
                    <a:lstStyle/>
                    <a:p>
                      <a:pPr>
                        <a:defRPr sz="1000"/>
                      </a:pPr>
                      <a:r>
                        <a:rPr sz="1000"/>
                        <a:t>Den svake norske kronen øker våre utgifter betraktelig.</a:t>
                      </a:r>
                    </a:p>
                  </a:txBody>
                  <a:tcPr>
                    <a:lnL w="0"/>
                    <a:lnR w="0"/>
                    <a:solidFill>
                      <a:prstClr val="black">
                        <a:lumOff val="100000"/>
                        <a:lumOff val="100000"/>
                      </a:prstClr>
                    </a:solidFill>
                  </a:tcPr>
                </a:tc>
              </a:tr>
              <a:tr h="0">
                <a:tc>
                  <a:txBody>
                    <a:bodyPr/>
                    <a:lstStyle/>
                    <a:p>
                      <a:pPr>
                        <a:defRPr sz="1000"/>
                      </a:pPr>
                      <a:r>
                        <a:rPr sz="1000"/>
                        <a:t>At for få kundebedrifter ønsker og satser helhjertet på omstilling og innovasjon.</a:t>
                      </a:r>
                    </a:p>
                  </a:txBody>
                  <a:tcPr>
                    <a:lnL w="0"/>
                    <a:lnR w="0"/>
                    <a:solidFill>
                      <a:prstClr val="black">
                        <a:lumOff val="100000"/>
                        <a:lumOff val="100000"/>
                      </a:prstClr>
                    </a:solidFill>
                  </a:tcPr>
                </a:tc>
              </a:tr>
              <a:tr h="0">
                <a:tc>
                  <a:txBody>
                    <a:bodyPr/>
                    <a:lstStyle/>
                    <a:p>
                      <a:pPr>
                        <a:defRPr sz="1000"/>
                      </a:pPr>
                      <a:r>
                        <a:rPr sz="1000"/>
                        <a:t>Konkurranse fra utenlandske aktører som har andre rammebetingelser enn vår bedrift. Stor offentlige kunder etterlever i varierende grad oppfølging og kontroll av at utenlandske aktører tilfredsstiller norske lover og regler</a:t>
                      </a:r>
                    </a:p>
                  </a:txBody>
                  <a:tcPr>
                    <a:lnL w="0"/>
                    <a:lnR w="0"/>
                    <a:solidFill>
                      <a:prstClr val="black">
                        <a:lumOff val="100000"/>
                        <a:lumOff val="100000"/>
                      </a:prstClr>
                    </a:solidFill>
                  </a:tcPr>
                </a:tc>
              </a:tr>
              <a:tr h="0">
                <a:tc>
                  <a:txBody>
                    <a:bodyPr/>
                    <a:lstStyle/>
                    <a:p>
                      <a:pPr>
                        <a:defRPr sz="1000"/>
                      </a:pPr>
                      <a:r>
                        <a:rPr sz="1000"/>
                        <a:t>Norges bank - lange renter</a:t>
                      </a:r>
                    </a:p>
                  </a:txBody>
                  <a:tcPr>
                    <a:lnL w="0"/>
                    <a:lnR w="0"/>
                    <a:solidFill>
                      <a:prstClr val="black">
                        <a:lumOff val="100000"/>
                        <a:lumOff val="100000"/>
                      </a:prstClr>
                    </a:solidFill>
                  </a:tcPr>
                </a:tc>
              </a:tr>
              <a:tr h="0">
                <a:tc>
                  <a:txBody>
                    <a:bodyPr/>
                    <a:lstStyle/>
                    <a:p>
                      <a:pPr>
                        <a:defRPr sz="1000"/>
                      </a:pPr>
                      <a:r>
                        <a:rPr sz="1000"/>
                        <a:t>Utleie av næringsareal - lav oljepris medfører redusert aktivitet innen olje og gass - og dermed større forsiktighet hos potensielle kunder.</a:t>
                      </a:r>
                    </a:p>
                  </a:txBody>
                  <a:tcPr>
                    <a:lnL w="0"/>
                    <a:lnR w="0"/>
                    <a:solidFill>
                      <a:prstClr val="black">
                        <a:lumOff val="100000"/>
                        <a:lumOff val="100000"/>
                      </a:prstClr>
                    </a:solidFill>
                  </a:tcPr>
                </a:tc>
              </a:tr>
              <a:tr h="0">
                <a:tc>
                  <a:txBody>
                    <a:bodyPr/>
                    <a:lstStyle/>
                    <a:p>
                      <a:pPr>
                        <a:defRPr sz="1000"/>
                      </a:pPr>
                      <a:r>
                        <a:rPr sz="1000"/>
                        <a:t>Stabile rammebetingelser mht. maritime treningsbehov, kostandskutting i olje og gass sektoren som rammer trening og kursing</a:t>
                      </a:r>
                    </a:p>
                  </a:txBody>
                  <a:tcPr>
                    <a:lnL w="0"/>
                    <a:lnR w="0"/>
                    <a:solidFill>
                      <a:prstClr val="black">
                        <a:lumOff val="100000"/>
                        <a:lumOff val="100000"/>
                      </a:prstClr>
                    </a:solidFill>
                  </a:tcPr>
                </a:tc>
              </a:tr>
              <a:tr h="0">
                <a:tc>
                  <a:txBody>
                    <a:bodyPr/>
                    <a:lstStyle/>
                    <a:p>
                      <a:pPr>
                        <a:defRPr sz="1000"/>
                      </a:pPr>
                      <a:r>
                        <a:rPr sz="1000"/>
                        <a:t>Tilgang på kapital</a:t>
                      </a:r>
                    </a:p>
                  </a:txBody>
                  <a:tcPr>
                    <a:lnL w="0"/>
                    <a:lnR w="0"/>
                    <a:solidFill>
                      <a:prstClr val="black">
                        <a:lumOff val="100000"/>
                        <a:lumOff val="100000"/>
                      </a:prstClr>
                    </a:solidFill>
                  </a:tcPr>
                </a:tc>
              </a:tr>
              <a:tr h="0">
                <a:tc>
                  <a:txBody>
                    <a:bodyPr/>
                    <a:lstStyle/>
                    <a:p>
                      <a:pPr>
                        <a:defRPr sz="1000"/>
                      </a:pPr>
                      <a:r>
                        <a:rPr sz="1000"/>
                        <a:t>Vi er i de prosjektene vi arbeider med, avhengig av kapital fra eksterne aktører. Dette gjelder både private og offentlige. Utfordringen er å siker en god likviditet i selskapet, når inntektene avhenger av behandling av søknader o.l. og deretter utbetalingstid.</a:t>
                      </a:r>
                    </a:p>
                  </a:txBody>
                  <a:tcPr>
                    <a:lnL w="0"/>
                    <a:lnR w="0"/>
                    <a:solidFill>
                      <a:prstClr val="black">
                        <a:lumOff val="100000"/>
                        <a:lumOff val="100000"/>
                      </a:prstClr>
                    </a:solidFill>
                  </a:tcPr>
                </a:tc>
              </a:tr>
            </a:tbl>
          </a:graphicData>
        </a:graphic>
      </p:graphicFrame>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lstStyle/>
          <a:p>
            <a:r>
              <a:rPr lang="en-US"/>
              <a:t>26. Hva representerer den største utfordringen for din bedrift i øyeblikket? Forklar gjerne hvorfor.</a:t>
            </a:r>
          </a:p>
        </p:txBody>
      </p:sp>
      <p:sp>
        <p:nvSpPr>
          <p:cNvPr id="4" name="PCont"/>
          <p:cNvSpPr>
            <a:spLocks noGrp="1"/>
          </p:cNvSpPr>
          <p:nvPr>
            <p:ph sz="quarter" idx="15"/>
          </p:nvPr>
        </p:nvSpPr>
        <p:spPr/>
        <p:txBody>
          <a:bodyPr/>
          <a:lstStyle/>
          <a:p>
            <a:endParaRPr lang="en-US"/>
          </a:p>
        </p:txBody>
      </p:sp>
      <p:sp>
        <p:nvSpPr>
          <p:cNvPr id="6" name="RepTitle"/>
          <p:cNvSpPr>
            <a:spLocks noGrp="1"/>
          </p:cNvSpPr>
          <p:nvPr>
            <p:ph sz="quarter" idx="16" hasCustomPrompt="1"/>
          </p:nvPr>
        </p:nvSpPr>
        <p:spPr/>
        <p:txBody>
          <a:bodyPr/>
          <a:lstStyle/>
          <a:p>
            <a:r>
              <a:rPr lang="en-US"/>
              <a:t>Undersøkelse Vestlandet 2015(3)</a:t>
            </a:r>
          </a:p>
        </p:txBody>
      </p:sp>
      <p:sp>
        <p:nvSpPr>
          <p:cNvPr id="7" name="MetaFoot"/>
          <p:cNvSpPr>
            <a:spLocks noGrp="1"/>
          </p:cNvSpPr>
          <p:nvPr>
            <p:ph sz="quarter" idx="17"/>
          </p:nvPr>
        </p:nvSpPr>
        <p:spPr/>
        <p:txBody>
          <a:bodyPr/>
          <a:lstStyle/>
          <a:p>
            <a:endParaRPr lang="en-US"/>
          </a:p>
        </p:txBody>
      </p:sp>
      <p:graphicFrame>
        <p:nvGraphicFramePr>
          <p:cNvPr id="8" name="New Table"/>
          <p:cNvGraphicFramePr>
            <a:graphicFrameLocks noGrp="1"/>
          </p:cNvGraphicFramePr>
          <p:nvPr>
            <p:ph sz="quarter" idx="14"/>
          </p:nvPr>
        </p:nvGraphicFramePr>
        <p:xfrm>
          <a:off x="467544" y="836712"/>
          <a:ext cx="8207375" cy="5516880"/>
        </p:xfrm>
        <a:graphic>
          <a:graphicData uri="http://schemas.openxmlformats.org/drawingml/2006/table">
            <a:tbl>
              <a:tblPr>
                <a:tableStyleId>{5C22544A-7EE6-4342-B048-85BDC9FD1C3A}</a:tableStyleId>
              </a:tblPr>
              <a:tblGrid>
                <a:gridCol w="8207375"/>
              </a:tblGrid>
              <a:tr h="0">
                <a:tc>
                  <a:txBody>
                    <a:bodyPr/>
                    <a:lstStyle/>
                    <a:p>
                      <a:pPr>
                        <a:defRPr sz="1000"/>
                      </a:pPr>
                      <a:r>
                        <a:rPr sz="1000"/>
                        <a:t>For lave priser på bruktboligmarkedet utkonkurrerer nye boliger som er vesentlig høyere priset.</a:t>
                      </a:r>
                    </a:p>
                    <a:p>
                      <a:r>
                        <a:rPr sz="1000"/>
                        <a:t>Entreprenørbransjen har ikke skjønt at etterspørselen har sunket, og derfor ikke klarte komme ned i pris i forhold til nybygg.</a:t>
                      </a:r>
                    </a:p>
                    <a:p>
                      <a:r>
                        <a:rPr sz="1000"/>
                        <a:t>Et ikke-eksisterende næringsbyggmarked. Nye næringsbygg blir ikke bygget på mange år fordi det er for mange ledige lokaler som leies/selges alt for billig.</a:t>
                      </a:r>
                    </a:p>
                    <a:p>
                      <a:r>
                        <a:rPr sz="1000"/>
                        <a:t>For stor tilgang til ledige næringsarealer. Kommunene burde  holdt igjen på å legge ut nye næringsarealer.</a:t>
                      </a:r>
                    </a:p>
                  </a:txBody>
                  <a:tcPr>
                    <a:lnL w="0"/>
                    <a:lnR w="0"/>
                    <a:solidFill>
                      <a:prstClr val="black">
                        <a:lumOff val="100000"/>
                        <a:lumOff val="100000"/>
                      </a:prstClr>
                    </a:solidFill>
                  </a:tcPr>
                </a:tc>
              </a:tr>
              <a:tr h="0">
                <a:tc>
                  <a:txBody>
                    <a:bodyPr/>
                    <a:lstStyle/>
                    <a:p>
                      <a:pPr>
                        <a:defRPr sz="1000"/>
                      </a:pPr>
                      <a:r>
                        <a:rPr sz="1000"/>
                        <a:t>Dumping av priser/konkuranse fra offentlig sektor.</a:t>
                      </a:r>
                    </a:p>
                  </a:txBody>
                  <a:tcPr>
                    <a:lnL w="0"/>
                    <a:lnR w="0"/>
                    <a:solidFill>
                      <a:prstClr val="black">
                        <a:lumOff val="100000"/>
                        <a:lumOff val="100000"/>
                      </a:prstClr>
                    </a:solidFill>
                  </a:tcPr>
                </a:tc>
              </a:tr>
              <a:tr h="0">
                <a:tc>
                  <a:txBody>
                    <a:bodyPr/>
                    <a:lstStyle/>
                    <a:p>
                      <a:pPr>
                        <a:defRPr sz="1000"/>
                      </a:pPr>
                      <a:r>
                        <a:rPr sz="1000"/>
                        <a:t>Aktiviteten til våre kunder, deres tilgang på oppdrag og ansatte</a:t>
                      </a:r>
                    </a:p>
                  </a:txBody>
                  <a:tcPr>
                    <a:lnL w="0"/>
                    <a:lnR w="0"/>
                    <a:solidFill>
                      <a:prstClr val="black">
                        <a:lumOff val="100000"/>
                        <a:lumOff val="100000"/>
                      </a:prstClr>
                    </a:solidFill>
                  </a:tcPr>
                </a:tc>
              </a:tr>
              <a:tr h="0">
                <a:tc>
                  <a:txBody>
                    <a:bodyPr/>
                    <a:lstStyle/>
                    <a:p>
                      <a:pPr>
                        <a:defRPr sz="1000"/>
                      </a:pPr>
                      <a:r>
                        <a:rPr sz="1000"/>
                        <a:t>Vekst i Asia</a:t>
                      </a:r>
                    </a:p>
                  </a:txBody>
                  <a:tcPr>
                    <a:lnL w="0"/>
                    <a:lnR w="0"/>
                    <a:solidFill>
                      <a:prstClr val="black">
                        <a:lumOff val="100000"/>
                        <a:lumOff val="100000"/>
                      </a:prstClr>
                    </a:solidFill>
                  </a:tcPr>
                </a:tc>
              </a:tr>
              <a:tr h="0">
                <a:tc>
                  <a:txBody>
                    <a:bodyPr/>
                    <a:lstStyle/>
                    <a:p>
                      <a:pPr>
                        <a:defRPr sz="1000"/>
                      </a:pPr>
                      <a:r>
                        <a:rPr sz="1000"/>
                        <a:t>Ikke relevant</a:t>
                      </a:r>
                    </a:p>
                  </a:txBody>
                  <a:tcPr>
                    <a:lnL w="0"/>
                    <a:lnR w="0"/>
                    <a:solidFill>
                      <a:prstClr val="black">
                        <a:lumOff val="100000"/>
                        <a:lumOff val="100000"/>
                      </a:prstClr>
                    </a:solidFill>
                  </a:tcPr>
                </a:tc>
              </a:tr>
              <a:tr h="0">
                <a:tc>
                  <a:txBody>
                    <a:bodyPr/>
                    <a:lstStyle/>
                    <a:p>
                      <a:pPr>
                        <a:defRPr sz="1000"/>
                      </a:pPr>
                      <a:r>
                        <a:rPr sz="1000"/>
                        <a:t>Økt konkurranse fra aktører med "lavkost"-arbeidskraft, tilbud utdeles basert på pris, og lite annet, og det undergraver langsiktig kompetansebygging, mindre lærlinger, mer bruk av kortsiktige arbeidskontrakter, store svingninger i oppdragsmengde som har forverret seg grunnet oljeprisens fall</a:t>
                      </a:r>
                    </a:p>
                  </a:txBody>
                  <a:tcPr>
                    <a:lnL w="0"/>
                    <a:lnR w="0"/>
                    <a:solidFill>
                      <a:prstClr val="black">
                        <a:lumOff val="100000"/>
                        <a:lumOff val="100000"/>
                      </a:prstClr>
                    </a:solidFill>
                  </a:tcPr>
                </a:tc>
              </a:tr>
              <a:tr h="0">
                <a:tc>
                  <a:txBody>
                    <a:bodyPr/>
                    <a:lstStyle/>
                    <a:p>
                      <a:pPr>
                        <a:defRPr sz="1000"/>
                      </a:pPr>
                      <a:r>
                        <a:rPr sz="1000"/>
                        <a:t>Høyt kostnadsnivå på arbeidkraft.</a:t>
                      </a:r>
                    </a:p>
                  </a:txBody>
                  <a:tcPr>
                    <a:lnL w="0"/>
                    <a:lnR w="0"/>
                    <a:solidFill>
                      <a:prstClr val="black">
                        <a:lumOff val="100000"/>
                        <a:lumOff val="100000"/>
                      </a:prstClr>
                    </a:solidFill>
                  </a:tcPr>
                </a:tc>
              </a:tr>
              <a:tr h="0">
                <a:tc>
                  <a:txBody>
                    <a:bodyPr/>
                    <a:lstStyle/>
                    <a:p>
                      <a:pPr>
                        <a:defRPr sz="1000"/>
                      </a:pPr>
                      <a:r>
                        <a:rPr sz="1000"/>
                        <a:t>Mulig trusselbilde fra nye globale, nettbaserte, aktører som kan komme inn på det som tidligere var mer en "skjermet" næring</a:t>
                      </a:r>
                    </a:p>
                  </a:txBody>
                  <a:tcPr>
                    <a:lnL w="0"/>
                    <a:lnR w="0"/>
                    <a:solidFill>
                      <a:prstClr val="black">
                        <a:lumOff val="100000"/>
                        <a:lumOff val="100000"/>
                      </a:prstClr>
                    </a:solidFill>
                  </a:tcPr>
                </a:tc>
              </a:tr>
              <a:tr h="0">
                <a:tc>
                  <a:txBody>
                    <a:bodyPr/>
                    <a:lstStyle/>
                    <a:p>
                      <a:pPr>
                        <a:defRPr sz="1000"/>
                      </a:pPr>
                      <a:r>
                        <a:rPr sz="1000"/>
                        <a:t>Valutakurser.</a:t>
                      </a:r>
                    </a:p>
                    <a:p>
                      <a:r>
                        <a:rPr sz="1000"/>
                        <a:t>Vi driver import.</a:t>
                      </a:r>
                    </a:p>
                  </a:txBody>
                  <a:tcPr>
                    <a:lnL w="0"/>
                    <a:lnR w="0"/>
                    <a:solidFill>
                      <a:prstClr val="black">
                        <a:lumOff val="100000"/>
                        <a:lumOff val="100000"/>
                      </a:prstClr>
                    </a:solidFill>
                  </a:tcPr>
                </a:tc>
              </a:tr>
              <a:tr h="0">
                <a:tc>
                  <a:txBody>
                    <a:bodyPr/>
                    <a:lstStyle/>
                    <a:p>
                      <a:pPr>
                        <a:defRPr sz="1000"/>
                      </a:pPr>
                      <a:r>
                        <a:rPr sz="1000"/>
                        <a:t>Tilgang til risikokapital for kunnskapsbedrifter i tidlig fase.</a:t>
                      </a:r>
                    </a:p>
                  </a:txBody>
                  <a:tcPr>
                    <a:lnL w="0"/>
                    <a:lnR w="0"/>
                    <a:solidFill>
                      <a:prstClr val="black">
                        <a:lumOff val="100000"/>
                        <a:lumOff val="100000"/>
                      </a:prstClr>
                    </a:solidFill>
                  </a:tcPr>
                </a:tc>
              </a:tr>
              <a:tr h="0">
                <a:tc>
                  <a:txBody>
                    <a:bodyPr/>
                    <a:lstStyle/>
                    <a:p>
                      <a:pPr>
                        <a:defRPr sz="1000"/>
                      </a:pPr>
                      <a:r>
                        <a:rPr sz="1000"/>
                        <a:t>Det er fortsatt meget høy grad av skjemavelde og byråkrati, der det er vanskelig å få beslutninger når det offentlige er involvert part. Det er de jo veldig ofte.</a:t>
                      </a:r>
                    </a:p>
                  </a:txBody>
                  <a:tcPr>
                    <a:lnL w="0"/>
                    <a:lnR w="0"/>
                    <a:solidFill>
                      <a:prstClr val="black">
                        <a:lumOff val="100000"/>
                        <a:lumOff val="100000"/>
                      </a:prstClr>
                    </a:solidFill>
                  </a:tcPr>
                </a:tc>
              </a:tr>
              <a:tr h="0">
                <a:tc>
                  <a:txBody>
                    <a:bodyPr/>
                    <a:lstStyle/>
                    <a:p>
                      <a:pPr>
                        <a:defRPr sz="1000"/>
                      </a:pPr>
                      <a:r>
                        <a:rPr sz="1000"/>
                        <a:t>At næringslivet evner å løfte blikket og planlegge for 2016,2017</a:t>
                      </a:r>
                    </a:p>
                  </a:txBody>
                  <a:tcPr>
                    <a:lnL w="0"/>
                    <a:lnR w="0"/>
                    <a:solidFill>
                      <a:prstClr val="black">
                        <a:lumOff val="100000"/>
                        <a:lumOff val="100000"/>
                      </a:prstClr>
                    </a:solidFill>
                  </a:tcPr>
                </a:tc>
              </a:tr>
              <a:tr h="0">
                <a:tc>
                  <a:txBody>
                    <a:bodyPr/>
                    <a:lstStyle/>
                    <a:p>
                      <a:pPr>
                        <a:defRPr sz="1000"/>
                      </a:pPr>
                      <a:r>
                        <a:rPr sz="1000"/>
                        <a:t>Langsiktighet i kraftpriser og at det ikke blir gjort påslag i framtidige miljøavgifter. Slike forhold vil sterkt påvirke lønnsomheten i internasjonal handel, dersom Norge iverksetter slike tiltak alene.</a:t>
                      </a:r>
                    </a:p>
                  </a:txBody>
                  <a:tcPr>
                    <a:lnL w="0"/>
                    <a:lnR w="0"/>
                    <a:solidFill>
                      <a:prstClr val="black">
                        <a:lumOff val="100000"/>
                        <a:lumOff val="100000"/>
                      </a:prstClr>
                    </a:solidFill>
                  </a:tcPr>
                </a:tc>
              </a:tr>
              <a:tr h="0">
                <a:tc>
                  <a:txBody>
                    <a:bodyPr/>
                    <a:lstStyle/>
                    <a:p>
                      <a:pPr>
                        <a:defRPr sz="1000"/>
                      </a:pPr>
                      <a:r>
                        <a:rPr sz="1000"/>
                        <a:t>Ordreporteføljen til datterselskap er minkende. Høy grad av konkurranse i næringen.</a:t>
                      </a:r>
                    </a:p>
                  </a:txBody>
                  <a:tcPr>
                    <a:lnL w="0"/>
                    <a:lnR w="0"/>
                    <a:solidFill>
                      <a:prstClr val="black">
                        <a:lumOff val="100000"/>
                        <a:lumOff val="100000"/>
                      </a:prstClr>
                    </a:solidFill>
                  </a:tcPr>
                </a:tc>
              </a:tr>
              <a:tr h="0">
                <a:tc>
                  <a:txBody>
                    <a:bodyPr/>
                    <a:lstStyle/>
                    <a:p>
                      <a:pPr>
                        <a:defRPr sz="1000"/>
                      </a:pPr>
                      <a:r>
                        <a:rPr sz="1000"/>
                        <a:t>Pessimisme I næringslivet påvirker etterspørsel negativt</a:t>
                      </a:r>
                    </a:p>
                  </a:txBody>
                  <a:tcPr>
                    <a:lnL w="0"/>
                    <a:lnR w="0"/>
                    <a:solidFill>
                      <a:prstClr val="black">
                        <a:lumOff val="100000"/>
                        <a:lumOff val="100000"/>
                      </a:prstClr>
                    </a:solidFill>
                  </a:tcPr>
                </a:tc>
              </a:tr>
              <a:tr h="0">
                <a:tc>
                  <a:txBody>
                    <a:bodyPr/>
                    <a:lstStyle/>
                    <a:p>
                      <a:pPr>
                        <a:defRPr sz="1000"/>
                      </a:pPr>
                      <a:r>
                        <a:rPr sz="1000"/>
                        <a:t>Transport/ fremkommelighet. Bygging av Nyborg tunnelen er svært viktig. Få i gang Nordhordlands- pakken. </a:t>
                      </a:r>
                    </a:p>
                    <a:p>
                      <a:r>
                        <a:rPr sz="1000"/>
                        <a:t>Så en ting som irriterer alle som ferdes på veiene....Ikke sette ned fartsgrenser på sikre og gode veier. Noen må tørre å sette spørsmålstegn med lave fartsgrenser, uten å bli sett på som useriøs. (se: 60 km. grense med IKEA mot Vågsbotn, se: 60 km. gjennom ny tunnel fra Vågsbotn 2 felts en vei).</a:t>
                      </a:r>
                    </a:p>
                  </a:txBody>
                  <a:tcPr>
                    <a:lnL w="0"/>
                    <a:lnR w="0"/>
                    <a:solidFill>
                      <a:prstClr val="black">
                        <a:lumOff val="100000"/>
                        <a:lumOff val="100000"/>
                      </a:prstClr>
                    </a:solidFill>
                  </a:tcPr>
                </a:tc>
              </a:tr>
            </a:tbl>
          </a:graphicData>
        </a:graphic>
      </p:graphicFrame>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lstStyle/>
          <a:p>
            <a:r>
              <a:rPr lang="en-US"/>
              <a:t>26. Hva representerer den største utfordringen for din bedrift i øyeblikket? Forklar gjerne hvorfor.</a:t>
            </a:r>
          </a:p>
        </p:txBody>
      </p:sp>
      <p:sp>
        <p:nvSpPr>
          <p:cNvPr id="4" name="PCont"/>
          <p:cNvSpPr>
            <a:spLocks noGrp="1"/>
          </p:cNvSpPr>
          <p:nvPr>
            <p:ph sz="quarter" idx="15"/>
          </p:nvPr>
        </p:nvSpPr>
        <p:spPr/>
        <p:txBody>
          <a:bodyPr/>
          <a:lstStyle/>
          <a:p>
            <a:endParaRPr lang="en-US"/>
          </a:p>
        </p:txBody>
      </p:sp>
      <p:sp>
        <p:nvSpPr>
          <p:cNvPr id="6" name="RepTitle"/>
          <p:cNvSpPr>
            <a:spLocks noGrp="1"/>
          </p:cNvSpPr>
          <p:nvPr>
            <p:ph sz="quarter" idx="16" hasCustomPrompt="1"/>
          </p:nvPr>
        </p:nvSpPr>
        <p:spPr/>
        <p:txBody>
          <a:bodyPr/>
          <a:lstStyle/>
          <a:p>
            <a:r>
              <a:rPr lang="en-US"/>
              <a:t>Undersøkelse Vestlandet 2015(3)</a:t>
            </a:r>
          </a:p>
        </p:txBody>
      </p:sp>
      <p:sp>
        <p:nvSpPr>
          <p:cNvPr id="7" name="MetaFoot"/>
          <p:cNvSpPr>
            <a:spLocks noGrp="1"/>
          </p:cNvSpPr>
          <p:nvPr>
            <p:ph sz="quarter" idx="17"/>
          </p:nvPr>
        </p:nvSpPr>
        <p:spPr/>
        <p:txBody>
          <a:bodyPr/>
          <a:lstStyle/>
          <a:p>
            <a:endParaRPr lang="en-US"/>
          </a:p>
        </p:txBody>
      </p:sp>
      <p:graphicFrame>
        <p:nvGraphicFramePr>
          <p:cNvPr id="8" name="New Table"/>
          <p:cNvGraphicFramePr>
            <a:graphicFrameLocks noGrp="1"/>
          </p:cNvGraphicFramePr>
          <p:nvPr>
            <p:ph sz="quarter" idx="14"/>
          </p:nvPr>
        </p:nvGraphicFramePr>
        <p:xfrm>
          <a:off x="467544" y="836712"/>
          <a:ext cx="8207375" cy="5974080"/>
        </p:xfrm>
        <a:graphic>
          <a:graphicData uri="http://schemas.openxmlformats.org/drawingml/2006/table">
            <a:tbl>
              <a:tblPr>
                <a:tableStyleId>{5C22544A-7EE6-4342-B048-85BDC9FD1C3A}</a:tableStyleId>
              </a:tblPr>
              <a:tblGrid>
                <a:gridCol w="8207375"/>
              </a:tblGrid>
              <a:tr h="0">
                <a:tc>
                  <a:txBody>
                    <a:bodyPr/>
                    <a:lstStyle/>
                    <a:p>
                      <a:pPr>
                        <a:defRPr sz="1000"/>
                      </a:pPr>
                      <a:r>
                        <a:rPr sz="1000"/>
                        <a:t>Skaffe oppdrag. Selskapet er lite og forholdsvis ukjent ennå. I tillegg ligger tjenestene selskapet leverer i kategorien det raskt kuttes ned på i disse tider.</a:t>
                      </a:r>
                    </a:p>
                  </a:txBody>
                  <a:tcPr>
                    <a:lnL w="0"/>
                    <a:lnR w="0"/>
                    <a:solidFill>
                      <a:prstClr val="black">
                        <a:lumOff val="100000"/>
                        <a:lumOff val="100000"/>
                      </a:prstClr>
                    </a:solidFill>
                  </a:tcPr>
                </a:tc>
              </a:tr>
              <a:tr h="0">
                <a:tc>
                  <a:txBody>
                    <a:bodyPr/>
                    <a:lstStyle/>
                    <a:p>
                      <a:pPr>
                        <a:defRPr sz="1000"/>
                      </a:pPr>
                      <a:r>
                        <a:rPr sz="1000"/>
                        <a:t>Sykliske markeder, kan ikke påvirkes</a:t>
                      </a:r>
                    </a:p>
                  </a:txBody>
                  <a:tcPr>
                    <a:lnL w="0"/>
                    <a:lnR w="0"/>
                    <a:solidFill>
                      <a:prstClr val="black">
                        <a:lumOff val="100000"/>
                        <a:lumOff val="100000"/>
                      </a:prstClr>
                    </a:solidFill>
                  </a:tcPr>
                </a:tc>
              </a:tr>
              <a:tr h="0">
                <a:tc>
                  <a:txBody>
                    <a:bodyPr/>
                    <a:lstStyle/>
                    <a:p>
                      <a:pPr>
                        <a:defRPr sz="1000"/>
                      </a:pPr>
                      <a:r>
                        <a:rPr sz="1000"/>
                        <a:t>Politikk og bruk av private aktører</a:t>
                      </a:r>
                    </a:p>
                  </a:txBody>
                  <a:tcPr>
                    <a:lnL w="0"/>
                    <a:lnR w="0"/>
                    <a:solidFill>
                      <a:prstClr val="black">
                        <a:lumOff val="100000"/>
                        <a:lumOff val="100000"/>
                      </a:prstClr>
                    </a:solidFill>
                  </a:tcPr>
                </a:tc>
              </a:tr>
              <a:tr h="0">
                <a:tc>
                  <a:txBody>
                    <a:bodyPr/>
                    <a:lstStyle/>
                    <a:p>
                      <a:pPr>
                        <a:defRPr sz="1000"/>
                      </a:pPr>
                      <a:r>
                        <a:rPr sz="1000"/>
                        <a:t>Som netto importør er den svake kursen på NOK det største problemet</a:t>
                      </a:r>
                    </a:p>
                  </a:txBody>
                  <a:tcPr>
                    <a:lnL w="0"/>
                    <a:lnR w="0"/>
                    <a:solidFill>
                      <a:prstClr val="black">
                        <a:lumOff val="100000"/>
                        <a:lumOff val="100000"/>
                      </a:prstClr>
                    </a:solidFill>
                  </a:tcPr>
                </a:tc>
              </a:tr>
              <a:tr h="0">
                <a:tc>
                  <a:txBody>
                    <a:bodyPr/>
                    <a:lstStyle/>
                    <a:p>
                      <a:pPr>
                        <a:defRPr sz="1000"/>
                      </a:pPr>
                      <a:r>
                        <a:rPr sz="1000"/>
                        <a:t>Se svar på tidligere spørsmål.</a:t>
                      </a:r>
                    </a:p>
                  </a:txBody>
                  <a:tcPr>
                    <a:lnL w="0"/>
                    <a:lnR w="0"/>
                    <a:solidFill>
                      <a:prstClr val="black">
                        <a:lumOff val="100000"/>
                        <a:lumOff val="100000"/>
                      </a:prstClr>
                    </a:solidFill>
                  </a:tcPr>
                </a:tc>
              </a:tr>
              <a:tr h="0">
                <a:tc>
                  <a:txBody>
                    <a:bodyPr/>
                    <a:lstStyle/>
                    <a:p>
                      <a:pPr>
                        <a:defRPr sz="1000"/>
                      </a:pPr>
                      <a:r>
                        <a:rPr sz="1000"/>
                        <a:t>Likviditet. Nettopp Startet, og systemet for hjelp under oppstart er minimalt. </a:t>
                      </a:r>
                    </a:p>
                    <a:p>
                      <a:r>
                        <a:rPr sz="1000"/>
                        <a:t>Så hvorfor skal en egentlig gidde å starte noe??</a:t>
                      </a:r>
                    </a:p>
                  </a:txBody>
                  <a:tcPr>
                    <a:lnL w="0"/>
                    <a:lnR w="0"/>
                    <a:solidFill>
                      <a:prstClr val="black">
                        <a:lumOff val="100000"/>
                        <a:lumOff val="100000"/>
                      </a:prstClr>
                    </a:solidFill>
                  </a:tcPr>
                </a:tc>
              </a:tr>
              <a:tr h="0">
                <a:tc>
                  <a:txBody>
                    <a:bodyPr/>
                    <a:lstStyle/>
                    <a:p>
                      <a:pPr>
                        <a:defRPr sz="1000"/>
                      </a:pPr>
                      <a:r>
                        <a:rPr sz="1000"/>
                        <a:t>Lav leteboringsaktivitet.</a:t>
                      </a:r>
                    </a:p>
                    <a:p>
                      <a:r>
                        <a:rPr sz="1000"/>
                        <a:t>Kortsiktig tenkning fra de store oljeselskapene.</a:t>
                      </a:r>
                    </a:p>
                  </a:txBody>
                  <a:tcPr>
                    <a:lnL w="0"/>
                    <a:lnR w="0"/>
                    <a:solidFill>
                      <a:prstClr val="black">
                        <a:lumOff val="100000"/>
                        <a:lumOff val="100000"/>
                      </a:prstClr>
                    </a:solidFill>
                  </a:tcPr>
                </a:tc>
              </a:tr>
              <a:tr h="0">
                <a:tc>
                  <a:txBody>
                    <a:bodyPr/>
                    <a:lstStyle/>
                    <a:p>
                      <a:pPr>
                        <a:defRPr sz="1000"/>
                      </a:pPr>
                      <a:r>
                        <a:rPr sz="1000"/>
                        <a:t>En regjering som er helt fraværende i forhold til fallet i oljeprisen. </a:t>
                      </a:r>
                    </a:p>
                    <a:p>
                      <a:r>
                        <a:rPr sz="1000"/>
                        <a:t>Regjeringen har ikke forstått alvoret i situasjonen, sier omstilling, men omstilling til hva og med hva?</a:t>
                      </a:r>
                    </a:p>
                  </a:txBody>
                  <a:tcPr>
                    <a:lnL w="0"/>
                    <a:lnR w="0"/>
                    <a:solidFill>
                      <a:prstClr val="black">
                        <a:lumOff val="100000"/>
                        <a:lumOff val="100000"/>
                      </a:prstClr>
                    </a:solidFill>
                  </a:tcPr>
                </a:tc>
              </a:tr>
              <a:tr h="0">
                <a:tc>
                  <a:txBody>
                    <a:bodyPr/>
                    <a:lstStyle/>
                    <a:p>
                      <a:pPr>
                        <a:defRPr sz="1000"/>
                      </a:pPr>
                      <a:r>
                        <a:rPr sz="1000"/>
                        <a:t>Byråkratiske rutiner og saksbehandling hos oljeselskapene.</a:t>
                      </a:r>
                    </a:p>
                    <a:p>
                      <a:r>
                        <a:rPr sz="1000"/>
                        <a:t>For stor vektlehgging av HMS, QA og miljø og for liten veklegging av kunnskap, kompetanse og gjennomføringsevne.</a:t>
                      </a:r>
                    </a:p>
                  </a:txBody>
                  <a:tcPr>
                    <a:lnL w="0"/>
                    <a:lnR w="0"/>
                    <a:solidFill>
                      <a:prstClr val="black">
                        <a:lumOff val="100000"/>
                        <a:lumOff val="100000"/>
                      </a:prstClr>
                    </a:solidFill>
                  </a:tcPr>
                </a:tc>
              </a:tr>
              <a:tr h="0">
                <a:tc>
                  <a:txBody>
                    <a:bodyPr/>
                    <a:lstStyle/>
                    <a:p>
                      <a:pPr>
                        <a:defRPr sz="1000"/>
                      </a:pPr>
                      <a:r>
                        <a:rPr sz="1000"/>
                        <a:t>Vi er et interkommunalt selskap som yter tjenester innen brann og redning. Vår største utfodring er økonomien til våre ti eierkommuner og hvordan dette vil virke inn på våre budsjetter.</a:t>
                      </a:r>
                    </a:p>
                  </a:txBody>
                  <a:tcPr>
                    <a:lnL w="0"/>
                    <a:lnR w="0"/>
                    <a:solidFill>
                      <a:prstClr val="black">
                        <a:lumOff val="100000"/>
                        <a:lumOff val="100000"/>
                      </a:prstClr>
                    </a:solidFill>
                  </a:tcPr>
                </a:tc>
              </a:tr>
              <a:tr h="0">
                <a:tc>
                  <a:txBody>
                    <a:bodyPr/>
                    <a:lstStyle/>
                    <a:p>
                      <a:pPr>
                        <a:defRPr sz="1000"/>
                      </a:pPr>
                      <a:r>
                        <a:rPr sz="1000"/>
                        <a:t>Høy grad av konkurranse fra utlandet. Vi har merket dette over en 10 års periode. Bransjen vi representerer er nesten vekke i Norge.</a:t>
                      </a:r>
                    </a:p>
                  </a:txBody>
                  <a:tcPr>
                    <a:lnL w="0"/>
                    <a:lnR w="0"/>
                    <a:solidFill>
                      <a:prstClr val="black">
                        <a:lumOff val="100000"/>
                        <a:lumOff val="100000"/>
                      </a:prstClr>
                    </a:solidFill>
                  </a:tcPr>
                </a:tc>
              </a:tr>
              <a:tr h="0">
                <a:tc>
                  <a:txBody>
                    <a:bodyPr/>
                    <a:lstStyle/>
                    <a:p>
                      <a:pPr>
                        <a:defRPr sz="1000"/>
                      </a:pPr>
                      <a:r>
                        <a:rPr sz="1000"/>
                        <a:t>Utvikle en sunn og god intern organisasjon for å levere godt i markedet.</a:t>
                      </a:r>
                    </a:p>
                  </a:txBody>
                  <a:tcPr>
                    <a:lnL w="0"/>
                    <a:lnR w="0"/>
                    <a:solidFill>
                      <a:prstClr val="black">
                        <a:lumOff val="100000"/>
                        <a:lumOff val="100000"/>
                      </a:prstClr>
                    </a:solidFill>
                  </a:tcPr>
                </a:tc>
              </a:tr>
              <a:tr h="0">
                <a:tc>
                  <a:txBody>
                    <a:bodyPr/>
                    <a:lstStyle/>
                    <a:p>
                      <a:pPr>
                        <a:defRPr sz="1000"/>
                      </a:pPr>
                      <a:r>
                        <a:rPr sz="1000"/>
                        <a:t>Lave Investeringer i oljesektoren</a:t>
                      </a:r>
                    </a:p>
                    <a:p>
                      <a:endParaRPr sz="1000"/>
                    </a:p>
                    <a:p>
                      <a:r>
                        <a:rPr sz="1000"/>
                        <a:t>Psykologisk effekt av lav oljepris</a:t>
                      </a:r>
                    </a:p>
                  </a:txBody>
                  <a:tcPr>
                    <a:lnL w="0"/>
                    <a:lnR w="0"/>
                    <a:solidFill>
                      <a:prstClr val="black">
                        <a:lumOff val="100000"/>
                        <a:lumOff val="100000"/>
                      </a:prstClr>
                    </a:solidFill>
                  </a:tcPr>
                </a:tc>
              </a:tr>
              <a:tr h="0">
                <a:tc>
                  <a:txBody>
                    <a:bodyPr/>
                    <a:lstStyle/>
                    <a:p>
                      <a:pPr>
                        <a:defRPr sz="1000"/>
                      </a:pPr>
                      <a:r>
                        <a:rPr sz="1000"/>
                        <a:t>Usikkerheten som oljeprisen skaper gjør at mange bedrifter blir avventende, og dette gjør at prosesser stopper opp. På denne måter stopper salgsprosessene våre mer opp og kan ha innvirkning på våre prosjekter</a:t>
                      </a:r>
                    </a:p>
                  </a:txBody>
                  <a:tcPr>
                    <a:lnL w="0"/>
                    <a:lnR w="0"/>
                    <a:solidFill>
                      <a:prstClr val="black">
                        <a:lumOff val="100000"/>
                        <a:lumOff val="100000"/>
                      </a:prstClr>
                    </a:solidFill>
                  </a:tcPr>
                </a:tc>
              </a:tr>
              <a:tr h="0">
                <a:tc>
                  <a:txBody>
                    <a:bodyPr/>
                    <a:lstStyle/>
                    <a:p>
                      <a:pPr>
                        <a:defRPr sz="1000"/>
                      </a:pPr>
                      <a:r>
                        <a:rPr sz="1000"/>
                        <a:t>Folks tro på fremtiden. Ikke lett å investere i bolig om en føler en viss usikkerhet om en har jobb om et halvt år.</a:t>
                      </a:r>
                    </a:p>
                  </a:txBody>
                  <a:tcPr>
                    <a:lnL w="0"/>
                    <a:lnR w="0"/>
                    <a:solidFill>
                      <a:prstClr val="black">
                        <a:lumOff val="100000"/>
                        <a:lumOff val="100000"/>
                      </a:prstClr>
                    </a:solidFill>
                  </a:tcPr>
                </a:tc>
              </a:tr>
              <a:tr h="0">
                <a:tc>
                  <a:txBody>
                    <a:bodyPr/>
                    <a:lstStyle/>
                    <a:p>
                      <a:pPr>
                        <a:defRPr sz="1000"/>
                      </a:pPr>
                      <a:r>
                        <a:rPr sz="1000"/>
                        <a:t>Kronekursen, fordi vi importerer varer.</a:t>
                      </a:r>
                    </a:p>
                    <a:p>
                      <a:r>
                        <a:rPr sz="1000"/>
                        <a:t>Kjøpekraften hos våre kunder.</a:t>
                      </a:r>
                    </a:p>
                  </a:txBody>
                  <a:tcPr>
                    <a:lnL w="0"/>
                    <a:lnR w="0"/>
                    <a:solidFill>
                      <a:prstClr val="black">
                        <a:lumOff val="100000"/>
                        <a:lumOff val="100000"/>
                      </a:prstClr>
                    </a:solidFill>
                  </a:tcPr>
                </a:tc>
              </a:tr>
            </a:tbl>
          </a:graphicData>
        </a:graphic>
      </p:graphicFrame>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lstStyle/>
          <a:p>
            <a:r>
              <a:rPr lang="en-US"/>
              <a:t>26. Hva representerer den største utfordringen for din bedrift i øyeblikket? Forklar gjerne hvorfor.</a:t>
            </a:r>
          </a:p>
        </p:txBody>
      </p:sp>
      <p:sp>
        <p:nvSpPr>
          <p:cNvPr id="4" name="PCont"/>
          <p:cNvSpPr>
            <a:spLocks noGrp="1"/>
          </p:cNvSpPr>
          <p:nvPr>
            <p:ph sz="quarter" idx="15"/>
          </p:nvPr>
        </p:nvSpPr>
        <p:spPr/>
        <p:txBody>
          <a:bodyPr/>
          <a:lstStyle/>
          <a:p>
            <a:endParaRPr lang="en-US"/>
          </a:p>
        </p:txBody>
      </p:sp>
      <p:sp>
        <p:nvSpPr>
          <p:cNvPr id="6" name="RepTitle"/>
          <p:cNvSpPr>
            <a:spLocks noGrp="1"/>
          </p:cNvSpPr>
          <p:nvPr>
            <p:ph sz="quarter" idx="16" hasCustomPrompt="1"/>
          </p:nvPr>
        </p:nvSpPr>
        <p:spPr/>
        <p:txBody>
          <a:bodyPr/>
          <a:lstStyle/>
          <a:p>
            <a:r>
              <a:rPr lang="en-US"/>
              <a:t>Undersøkelse Vestlandet 2015(3)</a:t>
            </a:r>
          </a:p>
        </p:txBody>
      </p:sp>
      <p:sp>
        <p:nvSpPr>
          <p:cNvPr id="7" name="MetaFoot"/>
          <p:cNvSpPr>
            <a:spLocks noGrp="1"/>
          </p:cNvSpPr>
          <p:nvPr>
            <p:ph sz="quarter" idx="17"/>
          </p:nvPr>
        </p:nvSpPr>
        <p:spPr/>
        <p:txBody>
          <a:bodyPr/>
          <a:lstStyle/>
          <a:p>
            <a:endParaRPr lang="en-US"/>
          </a:p>
        </p:txBody>
      </p:sp>
      <p:graphicFrame>
        <p:nvGraphicFramePr>
          <p:cNvPr id="8" name="New Table"/>
          <p:cNvGraphicFramePr>
            <a:graphicFrameLocks noGrp="1"/>
          </p:cNvGraphicFramePr>
          <p:nvPr>
            <p:ph sz="quarter" idx="14"/>
          </p:nvPr>
        </p:nvGraphicFramePr>
        <p:xfrm>
          <a:off x="467544" y="836712"/>
          <a:ext cx="8207375" cy="5547360"/>
        </p:xfrm>
        <a:graphic>
          <a:graphicData uri="http://schemas.openxmlformats.org/drawingml/2006/table">
            <a:tbl>
              <a:tblPr>
                <a:tableStyleId>{5C22544A-7EE6-4342-B048-85BDC9FD1C3A}</a:tableStyleId>
              </a:tblPr>
              <a:tblGrid>
                <a:gridCol w="8207375"/>
              </a:tblGrid>
              <a:tr h="0">
                <a:tc>
                  <a:txBody>
                    <a:bodyPr/>
                    <a:lstStyle/>
                    <a:p>
                      <a:pPr>
                        <a:defRPr sz="1000"/>
                      </a:pPr>
                      <a:r>
                        <a:rPr sz="1000"/>
                        <a:t>arbeidskraft med fagbrev og erfaring.</a:t>
                      </a:r>
                    </a:p>
                    <a:p>
                      <a:r>
                        <a:rPr sz="1000"/>
                        <a:t>Utsatte og forsenka prosjektoppstarter.</a:t>
                      </a:r>
                    </a:p>
                    <a:p>
                      <a:r>
                        <a:rPr sz="1000"/>
                        <a:t>For mykje regler-krav etc. i byggeprosesser, byråkratvelde uten like.</a:t>
                      </a:r>
                    </a:p>
                    <a:p>
                      <a:r>
                        <a:rPr sz="1000"/>
                        <a:t>Ingen synleg betre resultater for for dei som betaler gildet.</a:t>
                      </a:r>
                    </a:p>
                  </a:txBody>
                  <a:tcPr>
                    <a:lnL w="0"/>
                    <a:lnR w="0"/>
                    <a:solidFill>
                      <a:prstClr val="black">
                        <a:lumOff val="100000"/>
                        <a:lumOff val="100000"/>
                      </a:prstClr>
                    </a:solidFill>
                  </a:tcPr>
                </a:tc>
              </a:tr>
              <a:tr h="0">
                <a:tc>
                  <a:txBody>
                    <a:bodyPr/>
                    <a:lstStyle/>
                    <a:p>
                      <a:pPr>
                        <a:defRPr sz="1000"/>
                      </a:pPr>
                      <a:r>
                        <a:rPr sz="1000"/>
                        <a:t>Tilgang på kompetent arbeidskraft til rett pris.</a:t>
                      </a:r>
                    </a:p>
                  </a:txBody>
                  <a:tcPr>
                    <a:lnL w="0"/>
                    <a:lnR w="0"/>
                    <a:solidFill>
                      <a:prstClr val="black">
                        <a:lumOff val="100000"/>
                        <a:lumOff val="100000"/>
                      </a:prstClr>
                    </a:solidFill>
                  </a:tcPr>
                </a:tc>
              </a:tr>
              <a:tr h="0">
                <a:tc>
                  <a:txBody>
                    <a:bodyPr/>
                    <a:lstStyle/>
                    <a:p>
                      <a:pPr>
                        <a:defRPr sz="1000"/>
                      </a:pPr>
                      <a:r>
                        <a:rPr sz="1000"/>
                        <a:t>fordeling av salg på ulike varer. har for stor andel salg på varer som vi har liten fortjeneste på.</a:t>
                      </a:r>
                    </a:p>
                  </a:txBody>
                  <a:tcPr>
                    <a:lnL w="0"/>
                    <a:lnR w="0"/>
                    <a:solidFill>
                      <a:prstClr val="black">
                        <a:lumOff val="100000"/>
                        <a:lumOff val="100000"/>
                      </a:prstClr>
                    </a:solidFill>
                  </a:tcPr>
                </a:tc>
              </a:tr>
              <a:tr h="0">
                <a:tc>
                  <a:txBody>
                    <a:bodyPr/>
                    <a:lstStyle/>
                    <a:p>
                      <a:pPr>
                        <a:defRPr sz="1000"/>
                      </a:pPr>
                      <a:r>
                        <a:rPr sz="1000"/>
                        <a:t>Våre kunder blir berammet av investeringskutt i olje og gass næringen</a:t>
                      </a:r>
                    </a:p>
                  </a:txBody>
                  <a:tcPr>
                    <a:lnL w="0"/>
                    <a:lnR w="0"/>
                    <a:solidFill>
                      <a:prstClr val="black">
                        <a:lumOff val="100000"/>
                        <a:lumOff val="100000"/>
                      </a:prstClr>
                    </a:solidFill>
                  </a:tcPr>
                </a:tc>
              </a:tr>
              <a:tr h="0">
                <a:tc>
                  <a:txBody>
                    <a:bodyPr/>
                    <a:lstStyle/>
                    <a:p>
                      <a:pPr>
                        <a:defRPr sz="1000"/>
                      </a:pPr>
                      <a:r>
                        <a:rPr sz="1000"/>
                        <a:t>Utfordringen er at våre kunder tar frem sparekniven. Det er ikke smart å dele ut gaver og profileringsprodukter i en tid da bedriften sier opp en masse ansatte.</a:t>
                      </a:r>
                    </a:p>
                  </a:txBody>
                  <a:tcPr>
                    <a:lnL w="0"/>
                    <a:lnR w="0"/>
                    <a:solidFill>
                      <a:prstClr val="black">
                        <a:lumOff val="100000"/>
                        <a:lumOff val="100000"/>
                      </a:prstClr>
                    </a:solidFill>
                  </a:tcPr>
                </a:tc>
              </a:tr>
              <a:tr h="0">
                <a:tc>
                  <a:txBody>
                    <a:bodyPr/>
                    <a:lstStyle/>
                    <a:p>
                      <a:pPr>
                        <a:defRPr sz="1000"/>
                      </a:pPr>
                      <a:r>
                        <a:rPr sz="1000"/>
                        <a:t>At bedriftene vi rådgir er mer tilbakeholdne på egne vegne og investeringer.</a:t>
                      </a:r>
                    </a:p>
                  </a:txBody>
                  <a:tcPr>
                    <a:lnL w="0"/>
                    <a:lnR w="0"/>
                    <a:solidFill>
                      <a:prstClr val="black">
                        <a:lumOff val="100000"/>
                        <a:lumOff val="100000"/>
                      </a:prstClr>
                    </a:solidFill>
                  </a:tcPr>
                </a:tc>
              </a:tr>
              <a:tr h="0">
                <a:tc>
                  <a:txBody>
                    <a:bodyPr/>
                    <a:lstStyle/>
                    <a:p>
                      <a:pPr>
                        <a:defRPr sz="1000"/>
                      </a:pPr>
                      <a:r>
                        <a:rPr sz="1000"/>
                        <a:t>Finansmarkedene</a:t>
                      </a:r>
                    </a:p>
                  </a:txBody>
                  <a:tcPr>
                    <a:lnL w="0"/>
                    <a:lnR w="0"/>
                    <a:solidFill>
                      <a:prstClr val="black">
                        <a:lumOff val="100000"/>
                        <a:lumOff val="100000"/>
                      </a:prstClr>
                    </a:solidFill>
                  </a:tcPr>
                </a:tc>
              </a:tr>
              <a:tr h="0">
                <a:tc>
                  <a:txBody>
                    <a:bodyPr/>
                    <a:lstStyle/>
                    <a:p>
                      <a:pPr>
                        <a:defRPr sz="1000"/>
                      </a:pPr>
                      <a:r>
                        <a:rPr sz="1000"/>
                        <a:t>For lav aktivitet, pga utsettelser av prosjekter, vedlikehold og modifikasjoner. Oljeselskapene gjør alle de samme tingene samtidig. Nå er det om å gjøre å vise for aksjemarkedene evne til omstilling, kostkutt og økt likviditetsbeholdning.</a:t>
                      </a:r>
                    </a:p>
                  </a:txBody>
                  <a:tcPr>
                    <a:lnL w="0"/>
                    <a:lnR w="0"/>
                    <a:solidFill>
                      <a:prstClr val="black">
                        <a:lumOff val="100000"/>
                        <a:lumOff val="100000"/>
                      </a:prstClr>
                    </a:solidFill>
                  </a:tcPr>
                </a:tc>
              </a:tr>
              <a:tr h="0">
                <a:tc>
                  <a:txBody>
                    <a:bodyPr/>
                    <a:lstStyle/>
                    <a:p>
                      <a:pPr>
                        <a:defRPr sz="1000"/>
                      </a:pPr>
                      <a:r>
                        <a:rPr sz="1000"/>
                        <a:t>Usikkerhet rundt varighet av lav oljepris. Vi merker at beslutninger tar lngre tid.</a:t>
                      </a:r>
                    </a:p>
                  </a:txBody>
                  <a:tcPr>
                    <a:lnL w="0"/>
                    <a:lnR w="0"/>
                    <a:solidFill>
                      <a:prstClr val="black">
                        <a:lumOff val="100000"/>
                        <a:lumOff val="100000"/>
                      </a:prstClr>
                    </a:solidFill>
                  </a:tcPr>
                </a:tc>
              </a:tr>
              <a:tr h="0">
                <a:tc>
                  <a:txBody>
                    <a:bodyPr/>
                    <a:lstStyle/>
                    <a:p>
                      <a:pPr>
                        <a:defRPr sz="1000"/>
                      </a:pPr>
                      <a:r>
                        <a:rPr sz="1000"/>
                        <a:t>Nettbutikker, de unge velger ofte å handle på nett.</a:t>
                      </a:r>
                    </a:p>
                  </a:txBody>
                  <a:tcPr>
                    <a:lnL w="0"/>
                    <a:lnR w="0"/>
                    <a:solidFill>
                      <a:prstClr val="black">
                        <a:lumOff val="100000"/>
                        <a:lumOff val="100000"/>
                      </a:prstClr>
                    </a:solidFill>
                  </a:tcPr>
                </a:tc>
              </a:tr>
              <a:tr h="0">
                <a:tc>
                  <a:txBody>
                    <a:bodyPr/>
                    <a:lstStyle/>
                    <a:p>
                      <a:pPr>
                        <a:defRPr sz="1000"/>
                      </a:pPr>
                      <a:r>
                        <a:rPr sz="1000"/>
                        <a:t>Omstille kostnadsnivået som følge av lav oljepris/redusert inntjening.</a:t>
                      </a:r>
                    </a:p>
                  </a:txBody>
                  <a:tcPr>
                    <a:lnL w="0"/>
                    <a:lnR w="0"/>
                    <a:solidFill>
                      <a:prstClr val="black">
                        <a:lumOff val="100000"/>
                        <a:lumOff val="100000"/>
                      </a:prstClr>
                    </a:solidFill>
                  </a:tcPr>
                </a:tc>
              </a:tr>
              <a:tr h="0">
                <a:tc>
                  <a:txBody>
                    <a:bodyPr/>
                    <a:lstStyle/>
                    <a:p>
                      <a:pPr>
                        <a:defRPr sz="1000"/>
                      </a:pPr>
                      <a:r>
                        <a:rPr sz="1000"/>
                        <a:t>Å redusere kostnadsnivået, ferdigstille nedbemanning, så raskt som mulig.</a:t>
                      </a:r>
                    </a:p>
                  </a:txBody>
                  <a:tcPr>
                    <a:lnL w="0"/>
                    <a:lnR w="0"/>
                    <a:solidFill>
                      <a:prstClr val="black">
                        <a:lumOff val="100000"/>
                        <a:lumOff val="100000"/>
                      </a:prstClr>
                    </a:solidFill>
                  </a:tcPr>
                </a:tc>
              </a:tr>
              <a:tr h="0">
                <a:tc>
                  <a:txBody>
                    <a:bodyPr/>
                    <a:lstStyle/>
                    <a:p>
                      <a:pPr>
                        <a:defRPr sz="1000"/>
                      </a:pPr>
                      <a:r>
                        <a:rPr sz="1000"/>
                        <a:t>Byspredning. Boligvekst og vekst i innbyggertall er størst i omegnskommuner, noe som gir lavere produktivitet og innovasjonsgrad, større trafikk- og miljøutfordringer og mindre levende bysentrum.</a:t>
                      </a:r>
                    </a:p>
                  </a:txBody>
                  <a:tcPr>
                    <a:lnL w="0"/>
                    <a:lnR w="0"/>
                    <a:solidFill>
                      <a:prstClr val="black">
                        <a:lumOff val="100000"/>
                        <a:lumOff val="100000"/>
                      </a:prstClr>
                    </a:solidFill>
                  </a:tcPr>
                </a:tc>
              </a:tr>
              <a:tr h="0">
                <a:tc>
                  <a:txBody>
                    <a:bodyPr/>
                    <a:lstStyle/>
                    <a:p>
                      <a:pPr>
                        <a:defRPr sz="1000"/>
                      </a:pPr>
                      <a:r>
                        <a:rPr sz="1000"/>
                        <a:t>Sviktende offshoremarked</a:t>
                      </a:r>
                    </a:p>
                  </a:txBody>
                  <a:tcPr>
                    <a:lnL w="0"/>
                    <a:lnR w="0"/>
                    <a:solidFill>
                      <a:prstClr val="black">
                        <a:lumOff val="100000"/>
                        <a:lumOff val="100000"/>
                      </a:prstClr>
                    </a:solidFill>
                  </a:tcPr>
                </a:tc>
              </a:tr>
              <a:tr h="0">
                <a:tc>
                  <a:txBody>
                    <a:bodyPr/>
                    <a:lstStyle/>
                    <a:p>
                      <a:pPr>
                        <a:defRPr sz="1000"/>
                      </a:pPr>
                      <a:r>
                        <a:rPr sz="1000"/>
                        <a:t>Lange, ulønnsomme anbudkontrakter med offentlige som motparter. Risiko var ikke priset inn, krevende å gjøre noe med i det korte bildet.</a:t>
                      </a:r>
                    </a:p>
                  </a:txBody>
                  <a:tcPr>
                    <a:lnL w="0"/>
                    <a:lnR w="0"/>
                    <a:solidFill>
                      <a:prstClr val="black">
                        <a:lumOff val="100000"/>
                        <a:lumOff val="100000"/>
                      </a:prstClr>
                    </a:solidFill>
                  </a:tcPr>
                </a:tc>
              </a:tr>
              <a:tr h="0">
                <a:tc>
                  <a:txBody>
                    <a:bodyPr/>
                    <a:lstStyle/>
                    <a:p>
                      <a:pPr>
                        <a:defRPr sz="1000"/>
                      </a:pPr>
                      <a:r>
                        <a:rPr sz="1000"/>
                        <a:t>Svak kommuneøkonomi. Kommunane er store kundar.</a:t>
                      </a:r>
                    </a:p>
                  </a:txBody>
                  <a:tcPr>
                    <a:lnL w="0"/>
                    <a:lnR w="0"/>
                    <a:solidFill>
                      <a:prstClr val="black">
                        <a:lumOff val="100000"/>
                        <a:lumOff val="100000"/>
                      </a:prstClr>
                    </a:solidFill>
                  </a:tcPr>
                </a:tc>
              </a:tr>
              <a:tr h="0">
                <a:tc>
                  <a:txBody>
                    <a:bodyPr/>
                    <a:lstStyle/>
                    <a:p>
                      <a:pPr>
                        <a:defRPr sz="1000"/>
                      </a:pPr>
                      <a:r>
                        <a:rPr sz="1000"/>
                        <a:t>Noe laber byggeaktivitet som følge av redusert behov i oljeindustrien.</a:t>
                      </a:r>
                    </a:p>
                  </a:txBody>
                  <a:tcPr>
                    <a:lnL w="0"/>
                    <a:lnR w="0"/>
                    <a:solidFill>
                      <a:prstClr val="black">
                        <a:lumOff val="100000"/>
                        <a:lumOff val="100000"/>
                      </a:prstClr>
                    </a:solidFill>
                  </a:tcPr>
                </a:tc>
              </a:tr>
              <a:tr h="0">
                <a:tc>
                  <a:txBody>
                    <a:bodyPr/>
                    <a:lstStyle/>
                    <a:p>
                      <a:pPr>
                        <a:defRPr sz="1000"/>
                      </a:pPr>
                      <a:r>
                        <a:rPr sz="1000"/>
                        <a:t>Salg og kostnadsfokus.</a:t>
                      </a:r>
                    </a:p>
                  </a:txBody>
                  <a:tcPr>
                    <a:lnL w="0"/>
                    <a:lnR w="0"/>
                    <a:solidFill>
                      <a:prstClr val="black">
                        <a:lumOff val="100000"/>
                        <a:lumOff val="100000"/>
                      </a:prstClr>
                    </a:solidFill>
                  </a:tcPr>
                </a:tc>
              </a:tr>
            </a:tbl>
          </a:graphicData>
        </a:graphic>
      </p:graphicFrame>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lstStyle/>
          <a:p>
            <a:r>
              <a:rPr lang="en-US"/>
              <a:t>26. Hva representerer den største utfordringen for din bedrift i øyeblikket? Forklar gjerne hvorfor.</a:t>
            </a:r>
          </a:p>
        </p:txBody>
      </p:sp>
      <p:sp>
        <p:nvSpPr>
          <p:cNvPr id="4" name="PCont"/>
          <p:cNvSpPr>
            <a:spLocks noGrp="1"/>
          </p:cNvSpPr>
          <p:nvPr>
            <p:ph sz="quarter" idx="15"/>
          </p:nvPr>
        </p:nvSpPr>
        <p:spPr/>
        <p:txBody>
          <a:bodyPr/>
          <a:lstStyle/>
          <a:p>
            <a:endParaRPr lang="en-US"/>
          </a:p>
        </p:txBody>
      </p:sp>
      <p:sp>
        <p:nvSpPr>
          <p:cNvPr id="6" name="RepTitle"/>
          <p:cNvSpPr>
            <a:spLocks noGrp="1"/>
          </p:cNvSpPr>
          <p:nvPr>
            <p:ph sz="quarter" idx="16" hasCustomPrompt="1"/>
          </p:nvPr>
        </p:nvSpPr>
        <p:spPr/>
        <p:txBody>
          <a:bodyPr/>
          <a:lstStyle/>
          <a:p>
            <a:r>
              <a:rPr lang="en-US"/>
              <a:t>Undersøkelse Vestlandet 2015(3)</a:t>
            </a:r>
          </a:p>
        </p:txBody>
      </p:sp>
      <p:sp>
        <p:nvSpPr>
          <p:cNvPr id="7" name="MetaFoot"/>
          <p:cNvSpPr>
            <a:spLocks noGrp="1"/>
          </p:cNvSpPr>
          <p:nvPr>
            <p:ph sz="quarter" idx="17"/>
          </p:nvPr>
        </p:nvSpPr>
        <p:spPr/>
        <p:txBody>
          <a:bodyPr/>
          <a:lstStyle/>
          <a:p>
            <a:endParaRPr lang="en-US"/>
          </a:p>
        </p:txBody>
      </p:sp>
      <p:graphicFrame>
        <p:nvGraphicFramePr>
          <p:cNvPr id="8" name="New Table"/>
          <p:cNvGraphicFramePr>
            <a:graphicFrameLocks noGrp="1"/>
          </p:cNvGraphicFramePr>
          <p:nvPr>
            <p:ph sz="quarter" idx="14"/>
          </p:nvPr>
        </p:nvGraphicFramePr>
        <p:xfrm>
          <a:off x="467544" y="836712"/>
          <a:ext cx="8207375" cy="5699760"/>
        </p:xfrm>
        <a:graphic>
          <a:graphicData uri="http://schemas.openxmlformats.org/drawingml/2006/table">
            <a:tbl>
              <a:tblPr>
                <a:tableStyleId>{5C22544A-7EE6-4342-B048-85BDC9FD1C3A}</a:tableStyleId>
              </a:tblPr>
              <a:tblGrid>
                <a:gridCol w="8207375"/>
              </a:tblGrid>
              <a:tr h="0">
                <a:tc>
                  <a:txBody>
                    <a:bodyPr/>
                    <a:lstStyle/>
                    <a:p>
                      <a:pPr>
                        <a:defRPr sz="1000"/>
                      </a:pPr>
                      <a:r>
                        <a:rPr sz="1000"/>
                        <a:t>Scheel utvalgets formueskatt sammen med økt utbytteskatt. Eier må flytte til utlandet hvis det blir vedtatt som foreslått.</a:t>
                      </a:r>
                    </a:p>
                  </a:txBody>
                  <a:tcPr>
                    <a:lnL w="0"/>
                    <a:lnR w="0"/>
                    <a:solidFill>
                      <a:prstClr val="black">
                        <a:lumOff val="100000"/>
                        <a:lumOff val="100000"/>
                      </a:prstClr>
                    </a:solidFill>
                  </a:tcPr>
                </a:tc>
              </a:tr>
              <a:tr h="0">
                <a:tc>
                  <a:txBody>
                    <a:bodyPr/>
                    <a:lstStyle/>
                    <a:p>
                      <a:pPr>
                        <a:defRPr sz="1000"/>
                      </a:pPr>
                      <a:r>
                        <a:rPr sz="1000"/>
                        <a:t>Ordreinngangen stoppet opp som følge av utsettelse hos kundene. Prosjekter lagt "på is".</a:t>
                      </a:r>
                    </a:p>
                    <a:p>
                      <a:r>
                        <a:rPr sz="1000"/>
                        <a:t>Permittering av personer med nøkkelkompetanse som det tar lang tid å bygge opp igjen.</a:t>
                      </a:r>
                    </a:p>
                    <a:p>
                      <a:r>
                        <a:rPr sz="1000"/>
                        <a:t>Bankene strammer inn av redsel for tap og dette blir en ond sirkel.</a:t>
                      </a:r>
                    </a:p>
                  </a:txBody>
                  <a:tcPr>
                    <a:lnL w="0"/>
                    <a:lnR w="0"/>
                    <a:solidFill>
                      <a:prstClr val="black">
                        <a:lumOff val="100000"/>
                        <a:lumOff val="100000"/>
                      </a:prstClr>
                    </a:solidFill>
                  </a:tcPr>
                </a:tc>
              </a:tr>
              <a:tr h="0">
                <a:tc>
                  <a:txBody>
                    <a:bodyPr/>
                    <a:lstStyle/>
                    <a:p>
                      <a:pPr>
                        <a:defRPr sz="1000"/>
                      </a:pPr>
                      <a:r>
                        <a:rPr sz="1000"/>
                        <a:t>Få tak i nok jobb</a:t>
                      </a:r>
                    </a:p>
                  </a:txBody>
                  <a:tcPr>
                    <a:lnL w="0"/>
                    <a:lnR w="0"/>
                    <a:solidFill>
                      <a:prstClr val="black">
                        <a:lumOff val="100000"/>
                        <a:lumOff val="100000"/>
                      </a:prstClr>
                    </a:solidFill>
                  </a:tcPr>
                </a:tc>
              </a:tr>
              <a:tr h="0">
                <a:tc>
                  <a:txBody>
                    <a:bodyPr/>
                    <a:lstStyle/>
                    <a:p>
                      <a:pPr>
                        <a:defRPr sz="1000"/>
                      </a:pPr>
                      <a:r>
                        <a:rPr sz="1000"/>
                        <a:t>Kostnadspresset i oljeindustrien gjør at våre priser blir presset samtidig som volumet går ned.</a:t>
                      </a:r>
                    </a:p>
                  </a:txBody>
                  <a:tcPr>
                    <a:lnL w="0"/>
                    <a:lnR w="0"/>
                    <a:solidFill>
                      <a:prstClr val="black">
                        <a:lumOff val="100000"/>
                        <a:lumOff val="100000"/>
                      </a:prstClr>
                    </a:solidFill>
                  </a:tcPr>
                </a:tc>
              </a:tr>
              <a:tr h="0">
                <a:tc>
                  <a:txBody>
                    <a:bodyPr/>
                    <a:lstStyle/>
                    <a:p>
                      <a:pPr>
                        <a:defRPr sz="1000"/>
                      </a:pPr>
                      <a:r>
                        <a:rPr sz="1000"/>
                        <a:t>Større arbeidsledighet</a:t>
                      </a:r>
                    </a:p>
                  </a:txBody>
                  <a:tcPr>
                    <a:lnL w="0"/>
                    <a:lnR w="0"/>
                    <a:solidFill>
                      <a:prstClr val="black">
                        <a:lumOff val="100000"/>
                        <a:lumOff val="100000"/>
                      </a:prstClr>
                    </a:solidFill>
                  </a:tcPr>
                </a:tc>
              </a:tr>
              <a:tr h="0">
                <a:tc>
                  <a:txBody>
                    <a:bodyPr/>
                    <a:lstStyle/>
                    <a:p>
                      <a:pPr>
                        <a:defRPr sz="1000"/>
                      </a:pPr>
                      <a:r>
                        <a:rPr sz="1000"/>
                        <a:t>Egen omstillingsevne</a:t>
                      </a:r>
                    </a:p>
                  </a:txBody>
                  <a:tcPr>
                    <a:lnL w="0"/>
                    <a:lnR w="0"/>
                    <a:solidFill>
                      <a:prstClr val="black">
                        <a:lumOff val="100000"/>
                        <a:lumOff val="100000"/>
                      </a:prstClr>
                    </a:solidFill>
                  </a:tcPr>
                </a:tc>
              </a:tr>
              <a:tr h="0">
                <a:tc>
                  <a:txBody>
                    <a:bodyPr/>
                    <a:lstStyle/>
                    <a:p>
                      <a:pPr>
                        <a:defRPr sz="1000"/>
                      </a:pPr>
                      <a:r>
                        <a:rPr sz="1000"/>
                        <a:t>Transport og manglende beslutninger med hensyn til bussveitrase.</a:t>
                      </a:r>
                    </a:p>
                  </a:txBody>
                  <a:tcPr>
                    <a:lnL w="0"/>
                    <a:lnR w="0"/>
                    <a:solidFill>
                      <a:prstClr val="black">
                        <a:lumOff val="100000"/>
                        <a:lumOff val="100000"/>
                      </a:prstClr>
                    </a:solidFill>
                  </a:tcPr>
                </a:tc>
              </a:tr>
              <a:tr h="0">
                <a:tc>
                  <a:txBody>
                    <a:bodyPr/>
                    <a:lstStyle/>
                    <a:p>
                      <a:pPr>
                        <a:defRPr sz="1000"/>
                      </a:pPr>
                      <a:r>
                        <a:rPr sz="1000"/>
                        <a:t>- Oljepris.</a:t>
                      </a:r>
                    </a:p>
                    <a:p>
                      <a:r>
                        <a:rPr sz="1000"/>
                        <a:t>- Utsettelse prosjekter</a:t>
                      </a:r>
                    </a:p>
                    <a:p>
                      <a:r>
                        <a:rPr sz="1000"/>
                        <a:t>- Kronekurs</a:t>
                      </a:r>
                    </a:p>
                  </a:txBody>
                  <a:tcPr>
                    <a:lnL w="0"/>
                    <a:lnR w="0"/>
                    <a:solidFill>
                      <a:prstClr val="black">
                        <a:lumOff val="100000"/>
                        <a:lumOff val="100000"/>
                      </a:prstClr>
                    </a:solidFill>
                  </a:tcPr>
                </a:tc>
              </a:tr>
              <a:tr h="0">
                <a:tc>
                  <a:txBody>
                    <a:bodyPr/>
                    <a:lstStyle/>
                    <a:p>
                      <a:pPr>
                        <a:defRPr sz="1000"/>
                      </a:pPr>
                      <a:r>
                        <a:rPr sz="1000"/>
                        <a:t>Folk er litt tilbakeholdene med bruk av penger</a:t>
                      </a:r>
                    </a:p>
                  </a:txBody>
                  <a:tcPr>
                    <a:lnL w="0"/>
                    <a:lnR w="0"/>
                    <a:solidFill>
                      <a:prstClr val="black">
                        <a:lumOff val="100000"/>
                        <a:lumOff val="100000"/>
                      </a:prstClr>
                    </a:solidFill>
                  </a:tcPr>
                </a:tc>
              </a:tr>
              <a:tr h="0">
                <a:tc>
                  <a:txBody>
                    <a:bodyPr/>
                    <a:lstStyle/>
                    <a:p>
                      <a:pPr>
                        <a:defRPr sz="1000"/>
                      </a:pPr>
                      <a:r>
                        <a:rPr sz="1000"/>
                        <a:t>Svak kronekurs siden salg er I NOK og kostnader I USD</a:t>
                      </a:r>
                    </a:p>
                  </a:txBody>
                  <a:tcPr>
                    <a:lnL w="0"/>
                    <a:lnR w="0"/>
                    <a:solidFill>
                      <a:prstClr val="black">
                        <a:lumOff val="100000"/>
                        <a:lumOff val="100000"/>
                      </a:prstClr>
                    </a:solidFill>
                  </a:tcPr>
                </a:tc>
              </a:tr>
              <a:tr h="0">
                <a:tc>
                  <a:txBody>
                    <a:bodyPr/>
                    <a:lstStyle/>
                    <a:p>
                      <a:pPr>
                        <a:defRPr sz="1000"/>
                      </a:pPr>
                      <a:r>
                        <a:rPr sz="1000"/>
                        <a:t>Dårlig ordretilgang og lave priser</a:t>
                      </a:r>
                    </a:p>
                  </a:txBody>
                  <a:tcPr>
                    <a:lnL w="0"/>
                    <a:lnR w="0"/>
                    <a:solidFill>
                      <a:prstClr val="black">
                        <a:lumOff val="100000"/>
                        <a:lumOff val="100000"/>
                      </a:prstClr>
                    </a:solidFill>
                  </a:tcPr>
                </a:tc>
              </a:tr>
              <a:tr h="0">
                <a:tc>
                  <a:txBody>
                    <a:bodyPr/>
                    <a:lstStyle/>
                    <a:p>
                      <a:pPr>
                        <a:defRPr sz="1000"/>
                      </a:pPr>
                      <a:r>
                        <a:rPr sz="1000"/>
                        <a:t>Mange flinke ressurser som er ansatt i oljeselskapene burde sluttet og startet i mindre selskaper som oss selv. Dette våger de ikke akkurat nå. De sitter helt stille og håper at de ikke ryker ut. Flere burde se at de må komme omstilling i de store selskapene, og heller satset litt av livet på mindre selskaper. Det er vanskelig å rekruttere Siv.Ing/Siv.Øk. profiler til oss som driver mindre selskapet, selv om vi betaler likt.</a:t>
                      </a:r>
                    </a:p>
                  </a:txBody>
                  <a:tcPr>
                    <a:lnL w="0"/>
                    <a:lnR w="0"/>
                    <a:solidFill>
                      <a:prstClr val="black">
                        <a:lumOff val="100000"/>
                        <a:lumOff val="100000"/>
                      </a:prstClr>
                    </a:solidFill>
                  </a:tcPr>
                </a:tc>
              </a:tr>
              <a:tr h="0">
                <a:tc>
                  <a:txBody>
                    <a:bodyPr/>
                    <a:lstStyle/>
                    <a:p>
                      <a:pPr>
                        <a:defRPr sz="1000"/>
                      </a:pPr>
                      <a:r>
                        <a:rPr sz="1000"/>
                        <a:t>Svake fremtidsutsikter og lav oljepris.</a:t>
                      </a:r>
                    </a:p>
                  </a:txBody>
                  <a:tcPr>
                    <a:lnL w="0"/>
                    <a:lnR w="0"/>
                    <a:solidFill>
                      <a:prstClr val="black">
                        <a:lumOff val="100000"/>
                        <a:lumOff val="100000"/>
                      </a:prstClr>
                    </a:solidFill>
                  </a:tcPr>
                </a:tc>
              </a:tr>
              <a:tr h="0">
                <a:tc>
                  <a:txBody>
                    <a:bodyPr/>
                    <a:lstStyle/>
                    <a:p>
                      <a:pPr>
                        <a:defRPr sz="1000"/>
                      </a:pPr>
                      <a:r>
                        <a:rPr sz="1000"/>
                        <a:t>Endring, omstilling og effektivisering er nødvendig tiltak, men ikke alltid så lett å gjennomføre med ønsket effekt.</a:t>
                      </a:r>
                    </a:p>
                  </a:txBody>
                  <a:tcPr>
                    <a:lnL w="0"/>
                    <a:lnR w="0"/>
                    <a:solidFill>
                      <a:prstClr val="black">
                        <a:lumOff val="100000"/>
                        <a:lumOff val="100000"/>
                      </a:prstClr>
                    </a:solidFill>
                  </a:tcPr>
                </a:tc>
              </a:tr>
              <a:tr h="0">
                <a:tc>
                  <a:txBody>
                    <a:bodyPr/>
                    <a:lstStyle/>
                    <a:p>
                      <a:pPr>
                        <a:defRPr sz="1000"/>
                      </a:pPr>
                      <a:r>
                        <a:rPr sz="1000"/>
                        <a:t>Minus 20 - 30% i omsetning.</a:t>
                      </a:r>
                    </a:p>
                  </a:txBody>
                  <a:tcPr>
                    <a:lnL w="0"/>
                    <a:lnR w="0"/>
                    <a:solidFill>
                      <a:prstClr val="black">
                        <a:lumOff val="100000"/>
                        <a:lumOff val="100000"/>
                      </a:prstClr>
                    </a:solidFill>
                  </a:tcPr>
                </a:tc>
              </a:tr>
              <a:tr h="0">
                <a:tc>
                  <a:txBody>
                    <a:bodyPr/>
                    <a:lstStyle/>
                    <a:p>
                      <a:pPr>
                        <a:defRPr sz="1000"/>
                      </a:pPr>
                      <a:r>
                        <a:rPr sz="1000"/>
                        <a:t>Usikkert totalt sett og medias svartmaling</a:t>
                      </a:r>
                    </a:p>
                  </a:txBody>
                  <a:tcPr>
                    <a:lnL w="0"/>
                    <a:lnR w="0"/>
                    <a:solidFill>
                      <a:prstClr val="black">
                        <a:lumOff val="100000"/>
                        <a:lumOff val="100000"/>
                      </a:prstClr>
                    </a:solidFill>
                  </a:tcPr>
                </a:tc>
              </a:tr>
              <a:tr h="0">
                <a:tc>
                  <a:txBody>
                    <a:bodyPr/>
                    <a:lstStyle/>
                    <a:p>
                      <a:pPr>
                        <a:defRPr sz="1000"/>
                      </a:pPr>
                      <a:r>
                        <a:rPr sz="1000"/>
                        <a:t>Økte kostnader i alle sektorer. Ikke minst de offentlige.  Kostnader ved sykelønn, lovpålagte velferdsordninger.  </a:t>
                      </a:r>
                    </a:p>
                    <a:p>
                      <a:r>
                        <a:rPr sz="1000"/>
                        <a:t>viktig med et godt fungerende Statoil.</a:t>
                      </a:r>
                    </a:p>
                  </a:txBody>
                  <a:tcPr>
                    <a:lnL w="0"/>
                    <a:lnR w="0"/>
                    <a:solidFill>
                      <a:prstClr val="black">
                        <a:lumOff val="100000"/>
                        <a:lumOff val="100000"/>
                      </a:prstClr>
                    </a:solidFill>
                  </a:tcPr>
                </a:tc>
              </a:tr>
              <a:tr h="0">
                <a:tc>
                  <a:txBody>
                    <a:bodyPr/>
                    <a:lstStyle/>
                    <a:p>
                      <a:pPr>
                        <a:defRPr sz="1000"/>
                      </a:pPr>
                      <a:r>
                        <a:rPr sz="1000"/>
                        <a:t>Kronekursen, Ustabile forhold rundt om i verden.</a:t>
                      </a:r>
                    </a:p>
                  </a:txBody>
                  <a:tcPr>
                    <a:lnL w="0"/>
                    <a:lnR w="0"/>
                    <a:solidFill>
                      <a:prstClr val="black">
                        <a:lumOff val="100000"/>
                        <a:lumOff val="100000"/>
                      </a:prstClr>
                    </a:solidFill>
                  </a:tcPr>
                </a:tc>
              </a:tr>
            </a:tbl>
          </a:graphicData>
        </a:graphic>
      </p:graphicFrame>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lstStyle/>
          <a:p>
            <a:r>
              <a:rPr lang="en-US"/>
              <a:t>26. Hva representerer den største utfordringen for din bedrift i øyeblikket? Forklar gjerne hvorfor.</a:t>
            </a:r>
          </a:p>
        </p:txBody>
      </p:sp>
      <p:sp>
        <p:nvSpPr>
          <p:cNvPr id="4" name="PCont"/>
          <p:cNvSpPr>
            <a:spLocks noGrp="1"/>
          </p:cNvSpPr>
          <p:nvPr>
            <p:ph sz="quarter" idx="15"/>
          </p:nvPr>
        </p:nvSpPr>
        <p:spPr/>
        <p:txBody>
          <a:bodyPr/>
          <a:lstStyle/>
          <a:p>
            <a:endParaRPr lang="en-US"/>
          </a:p>
        </p:txBody>
      </p:sp>
      <p:sp>
        <p:nvSpPr>
          <p:cNvPr id="6" name="RepTitle"/>
          <p:cNvSpPr>
            <a:spLocks noGrp="1"/>
          </p:cNvSpPr>
          <p:nvPr>
            <p:ph sz="quarter" idx="16" hasCustomPrompt="1"/>
          </p:nvPr>
        </p:nvSpPr>
        <p:spPr/>
        <p:txBody>
          <a:bodyPr/>
          <a:lstStyle/>
          <a:p>
            <a:r>
              <a:rPr lang="en-US"/>
              <a:t>Undersøkelse Vestlandet 2015(3)</a:t>
            </a:r>
          </a:p>
        </p:txBody>
      </p:sp>
      <p:sp>
        <p:nvSpPr>
          <p:cNvPr id="7" name="MetaFoot"/>
          <p:cNvSpPr>
            <a:spLocks noGrp="1"/>
          </p:cNvSpPr>
          <p:nvPr>
            <p:ph sz="quarter" idx="17"/>
          </p:nvPr>
        </p:nvSpPr>
        <p:spPr/>
        <p:txBody>
          <a:bodyPr/>
          <a:lstStyle/>
          <a:p>
            <a:endParaRPr lang="en-US"/>
          </a:p>
        </p:txBody>
      </p:sp>
      <p:graphicFrame>
        <p:nvGraphicFramePr>
          <p:cNvPr id="8" name="New Table"/>
          <p:cNvGraphicFramePr>
            <a:graphicFrameLocks noGrp="1"/>
          </p:cNvGraphicFramePr>
          <p:nvPr>
            <p:ph sz="quarter" idx="14"/>
          </p:nvPr>
        </p:nvGraphicFramePr>
        <p:xfrm>
          <a:off x="467544" y="836712"/>
          <a:ext cx="8207375" cy="5821680"/>
        </p:xfrm>
        <a:graphic>
          <a:graphicData uri="http://schemas.openxmlformats.org/drawingml/2006/table">
            <a:tbl>
              <a:tblPr>
                <a:tableStyleId>{5C22544A-7EE6-4342-B048-85BDC9FD1C3A}</a:tableStyleId>
              </a:tblPr>
              <a:tblGrid>
                <a:gridCol w="8207375"/>
              </a:tblGrid>
              <a:tr h="0">
                <a:tc>
                  <a:txBody>
                    <a:bodyPr/>
                    <a:lstStyle/>
                    <a:p>
                      <a:pPr>
                        <a:defRPr sz="1000"/>
                      </a:pPr>
                      <a:r>
                        <a:rPr sz="1000"/>
                        <a:t>Investerings kapital i nye produkter</a:t>
                      </a:r>
                    </a:p>
                  </a:txBody>
                  <a:tcPr>
                    <a:lnL w="0"/>
                    <a:lnR w="0"/>
                    <a:solidFill>
                      <a:prstClr val="black">
                        <a:lumOff val="100000"/>
                        <a:lumOff val="100000"/>
                      </a:prstClr>
                    </a:solidFill>
                  </a:tcPr>
                </a:tc>
              </a:tr>
              <a:tr h="0">
                <a:tc>
                  <a:txBody>
                    <a:bodyPr/>
                    <a:lstStyle/>
                    <a:p>
                      <a:pPr>
                        <a:defRPr sz="1000"/>
                      </a:pPr>
                      <a:r>
                        <a:rPr sz="1000"/>
                        <a:t>Vi jobber i eiendomsmarkedet. Mediene har fokusert mye på markedet de siste 18 mnd. og med negativt fokus selv om prisene reelt sett stiger svakt. Dette bidrar til å skape treghet  markedet og omsetningshastigheten stiger dramatisk.</a:t>
                      </a:r>
                    </a:p>
                  </a:txBody>
                  <a:tcPr>
                    <a:lnL w="0"/>
                    <a:lnR w="0"/>
                    <a:solidFill>
                      <a:prstClr val="black">
                        <a:lumOff val="100000"/>
                        <a:lumOff val="100000"/>
                      </a:prstClr>
                    </a:solidFill>
                  </a:tcPr>
                </a:tc>
              </a:tr>
              <a:tr h="0">
                <a:tc>
                  <a:txBody>
                    <a:bodyPr/>
                    <a:lstStyle/>
                    <a:p>
                      <a:pPr>
                        <a:defRPr sz="1000"/>
                      </a:pPr>
                      <a:r>
                        <a:rPr sz="1000"/>
                        <a:t>Internasjonal konkurranse der vi konkurrerer med selskaper med lavere lønnskostnader.</a:t>
                      </a:r>
                    </a:p>
                  </a:txBody>
                  <a:tcPr>
                    <a:lnL w="0"/>
                    <a:lnR w="0"/>
                    <a:solidFill>
                      <a:prstClr val="black">
                        <a:lumOff val="100000"/>
                        <a:lumOff val="100000"/>
                      </a:prstClr>
                    </a:solidFill>
                  </a:tcPr>
                </a:tc>
              </a:tr>
              <a:tr h="0">
                <a:tc>
                  <a:txBody>
                    <a:bodyPr/>
                    <a:lstStyle/>
                    <a:p>
                      <a:pPr>
                        <a:defRPr sz="1000"/>
                      </a:pPr>
                      <a:r>
                        <a:rPr sz="1000"/>
                        <a:t>oljepris, og Statoil sin innsparing, DVs mangel på kontanter.</a:t>
                      </a:r>
                    </a:p>
                    <a:p>
                      <a:r>
                        <a:rPr sz="1000"/>
                        <a:t>De sparer for mye.</a:t>
                      </a:r>
                    </a:p>
                  </a:txBody>
                  <a:tcPr>
                    <a:lnL w="0"/>
                    <a:lnR w="0"/>
                    <a:solidFill>
                      <a:prstClr val="black">
                        <a:lumOff val="100000"/>
                        <a:lumOff val="100000"/>
                      </a:prstClr>
                    </a:solidFill>
                  </a:tcPr>
                </a:tc>
              </a:tr>
              <a:tr h="0">
                <a:tc>
                  <a:txBody>
                    <a:bodyPr/>
                    <a:lstStyle/>
                    <a:p>
                      <a:pPr>
                        <a:defRPr sz="1000"/>
                      </a:pPr>
                      <a:r>
                        <a:rPr sz="1000"/>
                        <a:t>Mindre aktivitet i store bedrifter.</a:t>
                      </a:r>
                    </a:p>
                    <a:p>
                      <a:r>
                        <a:rPr sz="1000"/>
                        <a:t>Fører til mindre behov for våre tjenester på arrangementer og Eventer.</a:t>
                      </a:r>
                    </a:p>
                  </a:txBody>
                  <a:tcPr>
                    <a:lnL w="0"/>
                    <a:lnR w="0"/>
                    <a:solidFill>
                      <a:prstClr val="black">
                        <a:lumOff val="100000"/>
                        <a:lumOff val="100000"/>
                      </a:prstClr>
                    </a:solidFill>
                  </a:tcPr>
                </a:tc>
              </a:tr>
              <a:tr h="0">
                <a:tc>
                  <a:txBody>
                    <a:bodyPr/>
                    <a:lstStyle/>
                    <a:p>
                      <a:pPr>
                        <a:defRPr sz="1000"/>
                      </a:pPr>
                      <a:r>
                        <a:rPr sz="1000"/>
                        <a:t>Jeg er eneste ansatte og pensjonist. Har ikke de store bekymringene, men har mistet mye av det jeg hadde som var oljerelatert (Uderviste Statoils lærlinger). Omstiller til fiskeoppdrettsbransjen der jeg utvikler nye produkter og har samarbeidspartnere.</a:t>
                      </a:r>
                    </a:p>
                  </a:txBody>
                  <a:tcPr>
                    <a:lnL w="0"/>
                    <a:lnR w="0"/>
                    <a:solidFill>
                      <a:prstClr val="black">
                        <a:lumOff val="100000"/>
                        <a:lumOff val="100000"/>
                      </a:prstClr>
                    </a:solidFill>
                  </a:tcPr>
                </a:tc>
              </a:tr>
              <a:tr h="0">
                <a:tc>
                  <a:txBody>
                    <a:bodyPr/>
                    <a:lstStyle/>
                    <a:p>
                      <a:pPr>
                        <a:defRPr sz="1000"/>
                      </a:pPr>
                      <a:r>
                        <a:rPr sz="1000"/>
                        <a:t>Tilgjengelighet</a:t>
                      </a:r>
                    </a:p>
                  </a:txBody>
                  <a:tcPr>
                    <a:lnL w="0"/>
                    <a:lnR w="0"/>
                    <a:solidFill>
                      <a:prstClr val="black">
                        <a:lumOff val="100000"/>
                        <a:lumOff val="100000"/>
                      </a:prstClr>
                    </a:solidFill>
                  </a:tcPr>
                </a:tc>
              </a:tr>
              <a:tr h="0">
                <a:tc>
                  <a:txBody>
                    <a:bodyPr/>
                    <a:lstStyle/>
                    <a:p>
                      <a:pPr>
                        <a:defRPr sz="1000"/>
                      </a:pPr>
                      <a:r>
                        <a:rPr sz="1000"/>
                        <a:t>For øyeblikket har vi ikke en klart største utfordring.</a:t>
                      </a:r>
                    </a:p>
                  </a:txBody>
                  <a:tcPr>
                    <a:lnL w="0"/>
                    <a:lnR w="0"/>
                    <a:solidFill>
                      <a:prstClr val="black">
                        <a:lumOff val="100000"/>
                        <a:lumOff val="100000"/>
                      </a:prstClr>
                    </a:solidFill>
                  </a:tcPr>
                </a:tc>
              </a:tr>
              <a:tr h="0">
                <a:tc>
                  <a:txBody>
                    <a:bodyPr/>
                    <a:lstStyle/>
                    <a:p>
                      <a:pPr>
                        <a:defRPr sz="1000"/>
                      </a:pPr>
                      <a:r>
                        <a:rPr sz="1000"/>
                        <a:t>Fall i oljepris. Selvforklarende for et oppstrømsselskap.</a:t>
                      </a:r>
                    </a:p>
                  </a:txBody>
                  <a:tcPr>
                    <a:lnL w="0"/>
                    <a:lnR w="0"/>
                    <a:solidFill>
                      <a:prstClr val="black">
                        <a:lumOff val="100000"/>
                        <a:lumOff val="100000"/>
                      </a:prstClr>
                    </a:solidFill>
                  </a:tcPr>
                </a:tc>
              </a:tr>
              <a:tr h="0">
                <a:tc>
                  <a:txBody>
                    <a:bodyPr/>
                    <a:lstStyle/>
                    <a:p>
                      <a:pPr>
                        <a:defRPr sz="1000"/>
                      </a:pPr>
                      <a:r>
                        <a:rPr sz="1000"/>
                        <a:t>Økt konkurranse om oppdrag, både nasjonale selskap og internasjonale</a:t>
                      </a:r>
                    </a:p>
                  </a:txBody>
                  <a:tcPr>
                    <a:lnL w="0"/>
                    <a:lnR w="0"/>
                    <a:solidFill>
                      <a:prstClr val="black">
                        <a:lumOff val="100000"/>
                        <a:lumOff val="100000"/>
                      </a:prstClr>
                    </a:solidFill>
                  </a:tcPr>
                </a:tc>
              </a:tr>
              <a:tr h="0">
                <a:tc>
                  <a:txBody>
                    <a:bodyPr/>
                    <a:lstStyle/>
                    <a:p>
                      <a:pPr>
                        <a:defRPr sz="1000"/>
                      </a:pPr>
                      <a:r>
                        <a:rPr sz="1000"/>
                        <a:t>Trang likviditet grunnet manglende utlånsvilje i bankene.</a:t>
                      </a:r>
                    </a:p>
                  </a:txBody>
                  <a:tcPr>
                    <a:lnL w="0"/>
                    <a:lnR w="0"/>
                    <a:solidFill>
                      <a:prstClr val="black">
                        <a:lumOff val="100000"/>
                        <a:lumOff val="100000"/>
                      </a:prstClr>
                    </a:solidFill>
                  </a:tcPr>
                </a:tc>
              </a:tr>
              <a:tr h="0">
                <a:tc>
                  <a:txBody>
                    <a:bodyPr/>
                    <a:lstStyle/>
                    <a:p>
                      <a:pPr>
                        <a:defRPr sz="1000"/>
                      </a:pPr>
                      <a:r>
                        <a:rPr sz="1000"/>
                        <a:t>Bergen Kommunes byggesaksavdeling er altfor byråkratisk</a:t>
                      </a:r>
                    </a:p>
                  </a:txBody>
                  <a:tcPr>
                    <a:lnL w="0"/>
                    <a:lnR w="0"/>
                    <a:solidFill>
                      <a:prstClr val="black">
                        <a:lumOff val="100000"/>
                        <a:lumOff val="100000"/>
                      </a:prstClr>
                    </a:solidFill>
                  </a:tcPr>
                </a:tc>
              </a:tr>
              <a:tr h="0">
                <a:tc>
                  <a:txBody>
                    <a:bodyPr/>
                    <a:lstStyle/>
                    <a:p>
                      <a:pPr>
                        <a:defRPr sz="1000"/>
                      </a:pPr>
                      <a:r>
                        <a:rPr sz="1000"/>
                        <a:t>Kompetanse innen for nye fagfelt hvor ikt benyttes som en business driver, og ikke sees på som et "nødvendig onde"</a:t>
                      </a:r>
                    </a:p>
                  </a:txBody>
                  <a:tcPr>
                    <a:lnL w="0"/>
                    <a:lnR w="0"/>
                    <a:solidFill>
                      <a:prstClr val="black">
                        <a:lumOff val="100000"/>
                        <a:lumOff val="100000"/>
                      </a:prstClr>
                    </a:solidFill>
                  </a:tcPr>
                </a:tc>
              </a:tr>
              <a:tr h="0">
                <a:tc>
                  <a:txBody>
                    <a:bodyPr/>
                    <a:lstStyle/>
                    <a:p>
                      <a:pPr>
                        <a:defRPr sz="1000"/>
                      </a:pPr>
                      <a:r>
                        <a:rPr sz="1000"/>
                        <a:t>Lav oljepris, internasjonal konkurranse, høye lønninger gir prosjekterstopp.</a:t>
                      </a:r>
                    </a:p>
                  </a:txBody>
                  <a:tcPr>
                    <a:lnL w="0"/>
                    <a:lnR w="0"/>
                    <a:solidFill>
                      <a:prstClr val="black">
                        <a:lumOff val="100000"/>
                        <a:lumOff val="100000"/>
                      </a:prstClr>
                    </a:solidFill>
                  </a:tcPr>
                </a:tc>
              </a:tr>
              <a:tr h="0">
                <a:tc>
                  <a:txBody>
                    <a:bodyPr/>
                    <a:lstStyle/>
                    <a:p>
                      <a:pPr>
                        <a:defRPr sz="1000"/>
                      </a:pPr>
                      <a:r>
                        <a:rPr sz="1000"/>
                        <a:t>Kapitalkrevende bedrift (stor bygningsmasse - eiendom) som er utsatt for store svingninger i oljerelaterte næringer som er vår hovedmålgruppe.</a:t>
                      </a:r>
                    </a:p>
                    <a:p>
                      <a:r>
                        <a:rPr sz="1000"/>
                        <a:t>Samtidig er vi utsatt for uro i markedet der offentlige penger (Innovasjon Norge og landbruksmidler) drysses ned over alle mulige fantasiprosjekter som er reiselivsrelatert. Også kommuner med "for mye penger" subsidierer drift av konkurrentvirksomheter. Nå må man snart få øynene opp for skjevheter der gründere som satser egne midler og enorm egeninnsats blir redusert pga offentlig styrt konkurransevridning.</a:t>
                      </a:r>
                    </a:p>
                  </a:txBody>
                  <a:tcPr>
                    <a:lnL w="0"/>
                    <a:lnR w="0"/>
                    <a:solidFill>
                      <a:prstClr val="black">
                        <a:lumOff val="100000"/>
                        <a:lumOff val="100000"/>
                      </a:prstClr>
                    </a:solidFill>
                  </a:tcPr>
                </a:tc>
              </a:tr>
              <a:tr h="0">
                <a:tc>
                  <a:txBody>
                    <a:bodyPr/>
                    <a:lstStyle/>
                    <a:p>
                      <a:pPr>
                        <a:defRPr sz="1000"/>
                      </a:pPr>
                      <a:r>
                        <a:rPr sz="1000"/>
                        <a:t>Dårleg infrastruktur som vei og ferge</a:t>
                      </a:r>
                    </a:p>
                  </a:txBody>
                  <a:tcPr>
                    <a:lnL w="0"/>
                    <a:lnR w="0"/>
                    <a:solidFill>
                      <a:prstClr val="black">
                        <a:lumOff val="100000"/>
                        <a:lumOff val="100000"/>
                      </a:prstClr>
                    </a:solidFill>
                  </a:tcPr>
                </a:tc>
              </a:tr>
            </a:tbl>
          </a:graphicData>
        </a:graphic>
      </p:graphicFrame>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lstStyle/>
          <a:p>
            <a:r>
              <a:rPr lang="en-US"/>
              <a:t>26. Hva representerer den største utfordringen for din bedrift i øyeblikket? Forklar gjerne hvorfor.</a:t>
            </a:r>
          </a:p>
        </p:txBody>
      </p:sp>
      <p:sp>
        <p:nvSpPr>
          <p:cNvPr id="4" name="PCont"/>
          <p:cNvSpPr>
            <a:spLocks noGrp="1"/>
          </p:cNvSpPr>
          <p:nvPr>
            <p:ph sz="quarter" idx="15"/>
          </p:nvPr>
        </p:nvSpPr>
        <p:spPr/>
        <p:txBody>
          <a:bodyPr/>
          <a:lstStyle/>
          <a:p>
            <a:endParaRPr lang="en-US"/>
          </a:p>
        </p:txBody>
      </p:sp>
      <p:sp>
        <p:nvSpPr>
          <p:cNvPr id="6" name="RepTitle"/>
          <p:cNvSpPr>
            <a:spLocks noGrp="1"/>
          </p:cNvSpPr>
          <p:nvPr>
            <p:ph sz="quarter" idx="16" hasCustomPrompt="1"/>
          </p:nvPr>
        </p:nvSpPr>
        <p:spPr/>
        <p:txBody>
          <a:bodyPr/>
          <a:lstStyle/>
          <a:p>
            <a:r>
              <a:rPr lang="en-US"/>
              <a:t>Undersøkelse Vestlandet 2015(3)</a:t>
            </a:r>
          </a:p>
        </p:txBody>
      </p:sp>
      <p:sp>
        <p:nvSpPr>
          <p:cNvPr id="7" name="MetaFoot"/>
          <p:cNvSpPr>
            <a:spLocks noGrp="1"/>
          </p:cNvSpPr>
          <p:nvPr>
            <p:ph sz="quarter" idx="17"/>
          </p:nvPr>
        </p:nvSpPr>
        <p:spPr/>
        <p:txBody>
          <a:bodyPr/>
          <a:lstStyle/>
          <a:p>
            <a:endParaRPr lang="en-US"/>
          </a:p>
        </p:txBody>
      </p:sp>
      <p:graphicFrame>
        <p:nvGraphicFramePr>
          <p:cNvPr id="8" name="New Table"/>
          <p:cNvGraphicFramePr>
            <a:graphicFrameLocks noGrp="1"/>
          </p:cNvGraphicFramePr>
          <p:nvPr>
            <p:ph sz="quarter" idx="14"/>
          </p:nvPr>
        </p:nvGraphicFramePr>
        <p:xfrm>
          <a:off x="467544" y="836712"/>
          <a:ext cx="8207375" cy="5547360"/>
        </p:xfrm>
        <a:graphic>
          <a:graphicData uri="http://schemas.openxmlformats.org/drawingml/2006/table">
            <a:tbl>
              <a:tblPr>
                <a:tableStyleId>{5C22544A-7EE6-4342-B048-85BDC9FD1C3A}</a:tableStyleId>
              </a:tblPr>
              <a:tblGrid>
                <a:gridCol w="8207375"/>
              </a:tblGrid>
              <a:tr h="0">
                <a:tc>
                  <a:txBody>
                    <a:bodyPr/>
                    <a:lstStyle/>
                    <a:p>
                      <a:pPr>
                        <a:defRPr sz="1000"/>
                      </a:pPr>
                      <a:r>
                        <a:rPr sz="1000"/>
                        <a:t>Svekket oljepris i tillegg til svekket krone.</a:t>
                      </a:r>
                    </a:p>
                    <a:p>
                      <a:r>
                        <a:rPr sz="1000"/>
                        <a:t>Nå er dollar som det meste av produkter i dette landet er tradet i over 35% dyrere enn i mai 2014.</a:t>
                      </a:r>
                    </a:p>
                    <a:p>
                      <a:r>
                        <a:rPr sz="1000"/>
                        <a:t>Folk generelt har ikke merket dette så mye enda, rett og slett fordi vi som leverandører skraper fortjenesten vår "rett i dass". Ingen kunder er villige til og betale 30-40% mer for en varene fra det de betalte i fjor! Og nå skal renta enda mer ned? </a:t>
                      </a:r>
                    </a:p>
                    <a:p>
                      <a:r>
                        <a:rPr sz="1000"/>
                        <a:t>Idioter spør du meg!</a:t>
                      </a:r>
                    </a:p>
                  </a:txBody>
                  <a:tcPr>
                    <a:lnL w="0"/>
                    <a:lnR w="0"/>
                    <a:solidFill>
                      <a:prstClr val="black">
                        <a:lumOff val="100000"/>
                        <a:lumOff val="100000"/>
                      </a:prstClr>
                    </a:solidFill>
                  </a:tcPr>
                </a:tc>
              </a:tr>
              <a:tr h="0">
                <a:tc>
                  <a:txBody>
                    <a:bodyPr/>
                    <a:lstStyle/>
                    <a:p>
                      <a:pPr>
                        <a:defRPr sz="1000"/>
                      </a:pPr>
                      <a:r>
                        <a:rPr sz="1000"/>
                        <a:t>Usikkerheten i arbeidsmarkedet lokalt som en konsekvens av endringer i oljemarkedet.</a:t>
                      </a:r>
                    </a:p>
                    <a:p>
                      <a:endParaRPr sz="1000"/>
                    </a:p>
                    <a:p>
                      <a:r>
                        <a:rPr sz="1000"/>
                        <a:t>Folk sitter mer på gjerdet og avventer hva som skjer.</a:t>
                      </a:r>
                    </a:p>
                  </a:txBody>
                  <a:tcPr>
                    <a:lnL w="0"/>
                    <a:lnR w="0"/>
                    <a:solidFill>
                      <a:prstClr val="black">
                        <a:lumOff val="100000"/>
                        <a:lumOff val="100000"/>
                      </a:prstClr>
                    </a:solidFill>
                  </a:tcPr>
                </a:tc>
              </a:tr>
              <a:tr h="0">
                <a:tc>
                  <a:txBody>
                    <a:bodyPr/>
                    <a:lstStyle/>
                    <a:p>
                      <a:pPr>
                        <a:defRPr sz="1000"/>
                      </a:pPr>
                      <a:r>
                        <a:rPr sz="1000"/>
                        <a:t>lønnsnivå</a:t>
                      </a:r>
                    </a:p>
                    <a:p>
                      <a:r>
                        <a:rPr sz="1000"/>
                        <a:t>olje &amp; gass har vært et av selskapets satsingsområder siste 3 år, mao store konsekvenser</a:t>
                      </a:r>
                    </a:p>
                  </a:txBody>
                  <a:tcPr>
                    <a:lnL w="0"/>
                    <a:lnR w="0"/>
                    <a:solidFill>
                      <a:prstClr val="black">
                        <a:lumOff val="100000"/>
                        <a:lumOff val="100000"/>
                      </a:prstClr>
                    </a:solidFill>
                  </a:tcPr>
                </a:tc>
              </a:tr>
              <a:tr h="0">
                <a:tc>
                  <a:txBody>
                    <a:bodyPr/>
                    <a:lstStyle/>
                    <a:p>
                      <a:pPr>
                        <a:defRPr sz="1000"/>
                      </a:pPr>
                      <a:r>
                        <a:rPr sz="1000"/>
                        <a:t>Omstilling med for stort fokus på olje til andre satsingsområder</a:t>
                      </a:r>
                    </a:p>
                  </a:txBody>
                  <a:tcPr>
                    <a:lnL w="0"/>
                    <a:lnR w="0"/>
                    <a:solidFill>
                      <a:prstClr val="black">
                        <a:lumOff val="100000"/>
                        <a:lumOff val="100000"/>
                      </a:prstClr>
                    </a:solidFill>
                  </a:tcPr>
                </a:tc>
              </a:tr>
              <a:tr h="0">
                <a:tc>
                  <a:txBody>
                    <a:bodyPr/>
                    <a:lstStyle/>
                    <a:p>
                      <a:pPr>
                        <a:defRPr sz="1000"/>
                      </a:pPr>
                      <a:r>
                        <a:rPr sz="1000"/>
                        <a:t>Avgifter og skatt. Enkeltmannsforetak.</a:t>
                      </a:r>
                    </a:p>
                  </a:txBody>
                  <a:tcPr>
                    <a:lnL w="0"/>
                    <a:lnR w="0"/>
                    <a:solidFill>
                      <a:prstClr val="black">
                        <a:lumOff val="100000"/>
                        <a:lumOff val="100000"/>
                      </a:prstClr>
                    </a:solidFill>
                  </a:tcPr>
                </a:tc>
              </a:tr>
              <a:tr h="0">
                <a:tc>
                  <a:txBody>
                    <a:bodyPr/>
                    <a:lstStyle/>
                    <a:p>
                      <a:pPr>
                        <a:defRPr sz="1000"/>
                      </a:pPr>
                      <a:r>
                        <a:rPr sz="1000"/>
                        <a:t>Den indirekte selskapsskatten, dvs. formuesskatten, tapper selskapet for midler som ellers ville blitt brukt til å øke aktiviteten og til å skape flere arbeidsplasser.</a:t>
                      </a:r>
                    </a:p>
                  </a:txBody>
                  <a:tcPr>
                    <a:lnL w="0"/>
                    <a:lnR w="0"/>
                    <a:solidFill>
                      <a:prstClr val="black">
                        <a:lumOff val="100000"/>
                        <a:lumOff val="100000"/>
                      </a:prstClr>
                    </a:solidFill>
                  </a:tcPr>
                </a:tc>
              </a:tr>
              <a:tr h="0">
                <a:tc>
                  <a:txBody>
                    <a:bodyPr/>
                    <a:lstStyle/>
                    <a:p>
                      <a:pPr>
                        <a:defRPr sz="1000"/>
                      </a:pPr>
                      <a:r>
                        <a:rPr sz="1000"/>
                        <a:t>Myndighetene overser  mindre foretak som ENK. Regler som er og blir innført for næringslivet er tilpasset bedrifter som har 10 og fleire ansatt. Dette fører med seg at vi som driver ENK bruker mye tid til skjema handtering som går ut over produktiviteten. mye av grundervirksomheten spesiellt i dristrikta starter ofte son ENK, men byråkratiske krav og rapportering har nå gjordt dette tyngre. Dette gjelder også for den nåværande  arbeidsmiljøloven som gjør det vanskeleg og risikofylt og ta inn arbeidskraft i oppstart og drift.</a:t>
                      </a:r>
                    </a:p>
                    <a:p>
                      <a:r>
                        <a:rPr sz="1000"/>
                        <a:t>Dette er spesielt utfordrande for mitt føretak som har jordbruk som næringsgrunnlag med ei veksande tillegsnæring. Kostnader med rapportering,skjema,løpande og aukande regelverk står ikkje i forhold til omsetning for oss som driv lite. </a:t>
                      </a:r>
                    </a:p>
                    <a:p>
                      <a:r>
                        <a:rPr sz="1000"/>
                        <a:t>Eg meiner at vi små ikkje vert verdsatt som noe vi må ta vare på.</a:t>
                      </a:r>
                    </a:p>
                  </a:txBody>
                  <a:tcPr>
                    <a:lnL w="0"/>
                    <a:lnR w="0"/>
                    <a:solidFill>
                      <a:prstClr val="black">
                        <a:lumOff val="100000"/>
                        <a:lumOff val="100000"/>
                      </a:prstClr>
                    </a:solidFill>
                  </a:tcPr>
                </a:tc>
              </a:tr>
              <a:tr h="0">
                <a:tc>
                  <a:txBody>
                    <a:bodyPr/>
                    <a:lstStyle/>
                    <a:p>
                      <a:pPr>
                        <a:defRPr sz="1000"/>
                      </a:pPr>
                      <a:r>
                        <a:rPr sz="1000"/>
                        <a:t>Markedssituasjonen</a:t>
                      </a:r>
                    </a:p>
                  </a:txBody>
                  <a:tcPr>
                    <a:lnL w="0"/>
                    <a:lnR w="0"/>
                    <a:solidFill>
                      <a:prstClr val="black">
                        <a:lumOff val="100000"/>
                        <a:lumOff val="100000"/>
                      </a:prstClr>
                    </a:solidFill>
                  </a:tcPr>
                </a:tc>
              </a:tr>
              <a:tr h="0">
                <a:tc>
                  <a:txBody>
                    <a:bodyPr/>
                    <a:lstStyle/>
                    <a:p>
                      <a:pPr>
                        <a:defRPr sz="1000"/>
                      </a:pPr>
                      <a:r>
                        <a:rPr sz="1000"/>
                        <a:t>oljeprisen, da vårt område har gjort seg helt avhenig av arbeidsplasser i oljen</a:t>
                      </a:r>
                    </a:p>
                  </a:txBody>
                  <a:tcPr>
                    <a:lnL w="0"/>
                    <a:lnR w="0"/>
                    <a:solidFill>
                      <a:prstClr val="black">
                        <a:lumOff val="100000"/>
                        <a:lumOff val="100000"/>
                      </a:prstClr>
                    </a:solidFill>
                  </a:tcPr>
                </a:tc>
              </a:tr>
              <a:tr h="0">
                <a:tc>
                  <a:txBody>
                    <a:bodyPr/>
                    <a:lstStyle/>
                    <a:p>
                      <a:pPr>
                        <a:defRPr sz="1000"/>
                      </a:pPr>
                      <a:r>
                        <a:rPr sz="1000"/>
                        <a:t>Tilgang på Nye oppdrag</a:t>
                      </a:r>
                    </a:p>
                  </a:txBody>
                  <a:tcPr>
                    <a:lnL w="0"/>
                    <a:lnR w="0"/>
                    <a:solidFill>
                      <a:prstClr val="black">
                        <a:lumOff val="100000"/>
                        <a:lumOff val="100000"/>
                      </a:prstClr>
                    </a:solidFill>
                  </a:tcPr>
                </a:tc>
              </a:tr>
              <a:tr h="0">
                <a:tc>
                  <a:txBody>
                    <a:bodyPr/>
                    <a:lstStyle/>
                    <a:p>
                      <a:pPr>
                        <a:defRPr sz="1000"/>
                      </a:pPr>
                      <a:r>
                        <a:rPr sz="1000"/>
                        <a:t>Kapital og kompetanse</a:t>
                      </a:r>
                    </a:p>
                  </a:txBody>
                  <a:tcPr>
                    <a:lnL w="0"/>
                    <a:lnR w="0"/>
                    <a:solidFill>
                      <a:prstClr val="black">
                        <a:lumOff val="100000"/>
                        <a:lumOff val="100000"/>
                      </a:prstClr>
                    </a:solidFill>
                  </a:tcPr>
                </a:tc>
              </a:tr>
              <a:tr h="0">
                <a:tc>
                  <a:txBody>
                    <a:bodyPr/>
                    <a:lstStyle/>
                    <a:p>
                      <a:pPr>
                        <a:defRPr sz="1000"/>
                      </a:pPr>
                      <a:r>
                        <a:rPr sz="1000"/>
                        <a:t>For mange aktører!</a:t>
                      </a:r>
                    </a:p>
                  </a:txBody>
                  <a:tcPr>
                    <a:lnL w="0"/>
                    <a:lnR w="0"/>
                    <a:solidFill>
                      <a:prstClr val="black">
                        <a:lumOff val="100000"/>
                        <a:lumOff val="100000"/>
                      </a:prstClr>
                    </a:solidFill>
                  </a:tcPr>
                </a:tc>
              </a:tr>
              <a:tr h="0">
                <a:tc>
                  <a:txBody>
                    <a:bodyPr/>
                    <a:lstStyle/>
                    <a:p>
                      <a:pPr>
                        <a:defRPr sz="1000"/>
                      </a:pPr>
                      <a:r>
                        <a:rPr sz="1000"/>
                        <a:t>høye lønniger</a:t>
                      </a:r>
                    </a:p>
                  </a:txBody>
                  <a:tcPr>
                    <a:lnL w="0"/>
                    <a:lnR w="0"/>
                    <a:solidFill>
                      <a:prstClr val="black">
                        <a:lumOff val="100000"/>
                        <a:lumOff val="100000"/>
                      </a:prstClr>
                    </a:solidFill>
                  </a:tcPr>
                </a:tc>
              </a:tr>
            </a:tbl>
          </a:graphicData>
        </a:graphic>
      </p:graphicFrame>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lstStyle/>
          <a:p>
            <a:r>
              <a:rPr lang="en-US"/>
              <a:t>26. Hva representerer den største utfordringen for din bedrift i øyeblikket? Forklar gjerne hvorfor.</a:t>
            </a:r>
          </a:p>
        </p:txBody>
      </p:sp>
      <p:sp>
        <p:nvSpPr>
          <p:cNvPr id="4" name="PCont"/>
          <p:cNvSpPr>
            <a:spLocks noGrp="1"/>
          </p:cNvSpPr>
          <p:nvPr>
            <p:ph sz="quarter" idx="15"/>
          </p:nvPr>
        </p:nvSpPr>
        <p:spPr/>
        <p:txBody>
          <a:bodyPr/>
          <a:lstStyle/>
          <a:p>
            <a:endParaRPr lang="en-US"/>
          </a:p>
        </p:txBody>
      </p:sp>
      <p:sp>
        <p:nvSpPr>
          <p:cNvPr id="6" name="RepTitle"/>
          <p:cNvSpPr>
            <a:spLocks noGrp="1"/>
          </p:cNvSpPr>
          <p:nvPr>
            <p:ph sz="quarter" idx="16" hasCustomPrompt="1"/>
          </p:nvPr>
        </p:nvSpPr>
        <p:spPr/>
        <p:txBody>
          <a:bodyPr/>
          <a:lstStyle/>
          <a:p>
            <a:r>
              <a:rPr lang="en-US"/>
              <a:t>Undersøkelse Vestlandet 2015(3)</a:t>
            </a:r>
          </a:p>
        </p:txBody>
      </p:sp>
      <p:sp>
        <p:nvSpPr>
          <p:cNvPr id="7" name="MetaFoot"/>
          <p:cNvSpPr>
            <a:spLocks noGrp="1"/>
          </p:cNvSpPr>
          <p:nvPr>
            <p:ph sz="quarter" idx="17"/>
          </p:nvPr>
        </p:nvSpPr>
        <p:spPr/>
        <p:txBody>
          <a:bodyPr/>
          <a:lstStyle/>
          <a:p>
            <a:endParaRPr lang="en-US"/>
          </a:p>
        </p:txBody>
      </p:sp>
      <p:graphicFrame>
        <p:nvGraphicFramePr>
          <p:cNvPr id="8" name="New Table"/>
          <p:cNvGraphicFramePr>
            <a:graphicFrameLocks noGrp="1"/>
          </p:cNvGraphicFramePr>
          <p:nvPr>
            <p:ph sz="quarter" idx="14"/>
          </p:nvPr>
        </p:nvGraphicFramePr>
        <p:xfrm>
          <a:off x="467544" y="836712"/>
          <a:ext cx="8207375" cy="5577840"/>
        </p:xfrm>
        <a:graphic>
          <a:graphicData uri="http://schemas.openxmlformats.org/drawingml/2006/table">
            <a:tbl>
              <a:tblPr>
                <a:tableStyleId>{5C22544A-7EE6-4342-B048-85BDC9FD1C3A}</a:tableStyleId>
              </a:tblPr>
              <a:tblGrid>
                <a:gridCol w="8207375"/>
              </a:tblGrid>
              <a:tr h="0">
                <a:tc>
                  <a:txBody>
                    <a:bodyPr/>
                    <a:lstStyle/>
                    <a:p>
                      <a:pPr>
                        <a:defRPr sz="1000"/>
                      </a:pPr>
                      <a:r>
                        <a:rPr sz="1000"/>
                        <a:t>Reguleringsmessig treghet for utvikling av bolig.</a:t>
                      </a:r>
                    </a:p>
                  </a:txBody>
                  <a:tcPr>
                    <a:lnL w="0"/>
                    <a:lnR w="0"/>
                    <a:solidFill>
                      <a:prstClr val="black">
                        <a:lumOff val="100000"/>
                        <a:lumOff val="100000"/>
                      </a:prstClr>
                    </a:solidFill>
                  </a:tcPr>
                </a:tc>
              </a:tr>
              <a:tr h="0">
                <a:tc>
                  <a:txBody>
                    <a:bodyPr/>
                    <a:lstStyle/>
                    <a:p>
                      <a:pPr>
                        <a:defRPr sz="1000"/>
                      </a:pPr>
                      <a:r>
                        <a:rPr sz="1000"/>
                        <a:t>Rekruttering av rett kompetanse</a:t>
                      </a:r>
                    </a:p>
                  </a:txBody>
                  <a:tcPr>
                    <a:lnL w="0"/>
                    <a:lnR w="0"/>
                    <a:solidFill>
                      <a:prstClr val="black">
                        <a:lumOff val="100000"/>
                        <a:lumOff val="100000"/>
                      </a:prstClr>
                    </a:solidFill>
                  </a:tcPr>
                </a:tc>
              </a:tr>
              <a:tr h="0">
                <a:tc>
                  <a:txBody>
                    <a:bodyPr/>
                    <a:lstStyle/>
                    <a:p>
                      <a:pPr>
                        <a:defRPr sz="1000"/>
                      </a:pPr>
                      <a:r>
                        <a:rPr sz="1000"/>
                        <a:t>Det største problemet er parralellinport , det som skjer er at bransjer som ikke er frisører importerer HÅRPRODUKTER  og selger det i veldig billig for å lokke kunder til sine butikker og nettbutikker , bare i 2014 hadde vi en nedgang på 750000 kr i varesalg ! Dette er mye av en omsetning på 9000000 . Problemet for vår del er at vi har lønnet frisørene av salget av produkter , for å dekke dette tapet og for å beholde/rekruttere flere inn i bransjen må prisene på behandling opp med ca 30% det er jo selvmord . Hilsen en fortvila hardtarbeidende kar .</a:t>
                      </a:r>
                    </a:p>
                  </a:txBody>
                  <a:tcPr>
                    <a:lnL w="0"/>
                    <a:lnR w="0"/>
                    <a:solidFill>
                      <a:prstClr val="black">
                        <a:lumOff val="100000"/>
                        <a:lumOff val="100000"/>
                      </a:prstClr>
                    </a:solidFill>
                  </a:tcPr>
                </a:tc>
              </a:tr>
              <a:tr h="0">
                <a:tc>
                  <a:txBody>
                    <a:bodyPr/>
                    <a:lstStyle/>
                    <a:p>
                      <a:pPr>
                        <a:defRPr sz="1000"/>
                      </a:pPr>
                      <a:r>
                        <a:rPr sz="1000"/>
                        <a:t>Ordretørke i markedet for olje og gass</a:t>
                      </a:r>
                    </a:p>
                  </a:txBody>
                  <a:tcPr>
                    <a:lnL w="0"/>
                    <a:lnR w="0"/>
                    <a:solidFill>
                      <a:prstClr val="black">
                        <a:lumOff val="100000"/>
                        <a:lumOff val="100000"/>
                      </a:prstClr>
                    </a:solidFill>
                  </a:tcPr>
                </a:tc>
              </a:tr>
              <a:tr h="0">
                <a:tc>
                  <a:txBody>
                    <a:bodyPr/>
                    <a:lstStyle/>
                    <a:p>
                      <a:pPr>
                        <a:defRPr sz="1000"/>
                      </a:pPr>
                      <a:r>
                        <a:rPr sz="1000"/>
                        <a:t>at lokalbefolkningen og hyttefolk kjører 1-2 mil for å benytte lavprisbutikken (Prix), istedet for å støtte oss som lokalbutikk (Nærbutikken). Vi trenger flere kunder! Vi skulle så gjerne hatt råd til litt oppgradering av f.eks gulvet m.m.</a:t>
                      </a:r>
                    </a:p>
                  </a:txBody>
                  <a:tcPr>
                    <a:lnL w="0"/>
                    <a:lnR w="0"/>
                    <a:solidFill>
                      <a:prstClr val="black">
                        <a:lumOff val="100000"/>
                        <a:lumOff val="100000"/>
                      </a:prstClr>
                    </a:solidFill>
                  </a:tcPr>
                </a:tc>
              </a:tr>
              <a:tr h="0">
                <a:tc>
                  <a:txBody>
                    <a:bodyPr/>
                    <a:lstStyle/>
                    <a:p>
                      <a:pPr>
                        <a:defRPr sz="1000"/>
                      </a:pPr>
                      <a:r>
                        <a:rPr sz="1000"/>
                        <a:t>Oppdragstilgang</a:t>
                      </a:r>
                    </a:p>
                  </a:txBody>
                  <a:tcPr>
                    <a:lnL w="0"/>
                    <a:lnR w="0"/>
                    <a:solidFill>
                      <a:prstClr val="black">
                        <a:lumOff val="100000"/>
                        <a:lumOff val="100000"/>
                      </a:prstClr>
                    </a:solidFill>
                  </a:tcPr>
                </a:tc>
              </a:tr>
              <a:tr h="0">
                <a:tc>
                  <a:txBody>
                    <a:bodyPr/>
                    <a:lstStyle/>
                    <a:p>
                      <a:pPr>
                        <a:defRPr sz="1000"/>
                      </a:pPr>
                      <a:r>
                        <a:rPr sz="1000"/>
                        <a:t>Regulatoriske rammebetingelser og forutsigbarhet</a:t>
                      </a:r>
                    </a:p>
                  </a:txBody>
                  <a:tcPr>
                    <a:lnL w="0"/>
                    <a:lnR w="0"/>
                    <a:solidFill>
                      <a:prstClr val="black">
                        <a:lumOff val="100000"/>
                        <a:lumOff val="100000"/>
                      </a:prstClr>
                    </a:solidFill>
                  </a:tcPr>
                </a:tc>
              </a:tr>
              <a:tr h="0">
                <a:tc>
                  <a:txBody>
                    <a:bodyPr/>
                    <a:lstStyle/>
                    <a:p>
                      <a:pPr>
                        <a:defRPr sz="1000"/>
                      </a:pPr>
                      <a:r>
                        <a:rPr sz="1000"/>
                        <a:t>Usikkerhet i oljeprisen</a:t>
                      </a:r>
                    </a:p>
                  </a:txBody>
                  <a:tcPr>
                    <a:lnL w="0"/>
                    <a:lnR w="0"/>
                    <a:solidFill>
                      <a:prstClr val="black">
                        <a:lumOff val="100000"/>
                        <a:lumOff val="100000"/>
                      </a:prstClr>
                    </a:solidFill>
                  </a:tcPr>
                </a:tc>
              </a:tr>
              <a:tr h="0">
                <a:tc>
                  <a:txBody>
                    <a:bodyPr/>
                    <a:lstStyle/>
                    <a:p>
                      <a:pPr>
                        <a:defRPr sz="1000"/>
                      </a:pPr>
                      <a:r>
                        <a:rPr sz="1000"/>
                        <a:t>Midlertidig nedgang i aktivitet som følge av Statoil`s kutt-kampanje</a:t>
                      </a:r>
                    </a:p>
                  </a:txBody>
                  <a:tcPr>
                    <a:lnL w="0"/>
                    <a:lnR w="0"/>
                    <a:solidFill>
                      <a:prstClr val="black">
                        <a:lumOff val="100000"/>
                        <a:lumOff val="100000"/>
                      </a:prstClr>
                    </a:solidFill>
                  </a:tcPr>
                </a:tc>
              </a:tr>
              <a:tr h="0">
                <a:tc>
                  <a:txBody>
                    <a:bodyPr/>
                    <a:lstStyle/>
                    <a:p>
                      <a:pPr>
                        <a:defRPr sz="1000"/>
                      </a:pPr>
                      <a:r>
                        <a:rPr sz="1000"/>
                        <a:t>Fortsatt høyt kostnadsnivå i Norge.</a:t>
                      </a:r>
                    </a:p>
                    <a:p>
                      <a:r>
                        <a:rPr sz="1000"/>
                        <a:t>Fordi vi ønsker å produsere og skape verdier i Norge</a:t>
                      </a:r>
                    </a:p>
                    <a:p>
                      <a:endParaRPr sz="1000"/>
                    </a:p>
                    <a:p>
                      <a:r>
                        <a:rPr sz="1000"/>
                        <a:t>Avbyråkratisering i offentlig sektor.  Vi har ikke lenger råd til å sitte med en ineffektiv kostnadseksploderende offentlig sektor.  Det gjelder planlegging og administrasjon (NAV f.eks.)</a:t>
                      </a:r>
                    </a:p>
                  </a:txBody>
                  <a:tcPr>
                    <a:lnL w="0"/>
                    <a:lnR w="0"/>
                    <a:solidFill>
                      <a:prstClr val="black">
                        <a:lumOff val="100000"/>
                        <a:lumOff val="100000"/>
                      </a:prstClr>
                    </a:solidFill>
                  </a:tcPr>
                </a:tc>
              </a:tr>
              <a:tr h="0">
                <a:tc>
                  <a:txBody>
                    <a:bodyPr/>
                    <a:lstStyle/>
                    <a:p>
                      <a:pPr>
                        <a:defRPr sz="1000"/>
                      </a:pPr>
                      <a:r>
                        <a:rPr sz="1000"/>
                        <a:t>Skatt og moms er for høy.</a:t>
                      </a:r>
                    </a:p>
                  </a:txBody>
                  <a:tcPr>
                    <a:lnL w="0"/>
                    <a:lnR w="0"/>
                    <a:solidFill>
                      <a:prstClr val="black">
                        <a:lumOff val="100000"/>
                        <a:lumOff val="100000"/>
                      </a:prstClr>
                    </a:solidFill>
                  </a:tcPr>
                </a:tc>
              </a:tr>
              <a:tr h="0">
                <a:tc>
                  <a:txBody>
                    <a:bodyPr/>
                    <a:lstStyle/>
                    <a:p>
                      <a:pPr>
                        <a:defRPr sz="1000"/>
                      </a:pPr>
                      <a:r>
                        <a:rPr sz="1000"/>
                        <a:t>Lave priser på produktene vi leverer. Mindre tilgang på forespørsler.</a:t>
                      </a:r>
                    </a:p>
                  </a:txBody>
                  <a:tcPr>
                    <a:lnL w="0"/>
                    <a:lnR w="0"/>
                    <a:solidFill>
                      <a:prstClr val="black">
                        <a:lumOff val="100000"/>
                        <a:lumOff val="100000"/>
                      </a:prstClr>
                    </a:solidFill>
                  </a:tcPr>
                </a:tc>
              </a:tr>
              <a:tr h="0">
                <a:tc>
                  <a:txBody>
                    <a:bodyPr/>
                    <a:lstStyle/>
                    <a:p>
                      <a:pPr>
                        <a:defRPr sz="1000"/>
                      </a:pPr>
                      <a:r>
                        <a:rPr sz="1000"/>
                        <a:t>Inport fra  lapris land</a:t>
                      </a:r>
                    </a:p>
                  </a:txBody>
                  <a:tcPr>
                    <a:lnL w="0"/>
                    <a:lnR w="0"/>
                    <a:solidFill>
                      <a:prstClr val="black">
                        <a:lumOff val="100000"/>
                        <a:lumOff val="100000"/>
                      </a:prstClr>
                    </a:solidFill>
                  </a:tcPr>
                </a:tc>
              </a:tr>
              <a:tr h="0">
                <a:tc>
                  <a:txBody>
                    <a:bodyPr/>
                    <a:lstStyle/>
                    <a:p>
                      <a:pPr>
                        <a:defRPr sz="1000"/>
                      </a:pPr>
                      <a:r>
                        <a:rPr sz="1000"/>
                        <a:t>Kjempe seg gjennom en utbredt konservatisme i næringslivet. Det er gjjennomgående ingen tilgjengelig risikokapital for å satse på epokegjørende ny teknologi og databehandling. Underfinansiering av nye, lovende bedrifter er en viktig årsak til at det er liten aktivitet i patentsøkader.</a:t>
                      </a:r>
                    </a:p>
                  </a:txBody>
                  <a:tcPr>
                    <a:lnL w="0"/>
                    <a:lnR w="0"/>
                    <a:solidFill>
                      <a:prstClr val="black">
                        <a:lumOff val="100000"/>
                        <a:lumOff val="100000"/>
                      </a:prstClr>
                    </a:solidFill>
                  </a:tcPr>
                </a:tc>
              </a:tr>
              <a:tr h="0">
                <a:tc>
                  <a:txBody>
                    <a:bodyPr/>
                    <a:lstStyle/>
                    <a:p>
                      <a:pPr>
                        <a:defRPr sz="1000"/>
                      </a:pPr>
                      <a:r>
                        <a:rPr sz="1000"/>
                        <a:t>endringene i markedet skaper en generell negativ stemning og påvirker vår bedrift på alle måter siden vi er avhengig av sponsormidler for å kunne gjennomføre vårt arrangement.</a:t>
                      </a:r>
                    </a:p>
                  </a:txBody>
                  <a:tcPr>
                    <a:lnL w="0"/>
                    <a:lnR w="0"/>
                    <a:solidFill>
                      <a:prstClr val="black">
                        <a:lumOff val="100000"/>
                        <a:lumOff val="100000"/>
                      </a:prstClr>
                    </a:solidFill>
                  </a:tcPr>
                </a:tc>
              </a:tr>
            </a:tbl>
          </a:graphicData>
        </a:graphic>
      </p:graphicFrame>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lstStyle/>
          <a:p>
            <a:r>
              <a:rPr lang="en-US"/>
              <a:t>26. Hva representerer den største utfordringen for din bedrift i øyeblikket? Forklar gjerne hvorfor.</a:t>
            </a:r>
          </a:p>
        </p:txBody>
      </p:sp>
      <p:sp>
        <p:nvSpPr>
          <p:cNvPr id="4" name="PCont"/>
          <p:cNvSpPr>
            <a:spLocks noGrp="1"/>
          </p:cNvSpPr>
          <p:nvPr>
            <p:ph sz="quarter" idx="15"/>
          </p:nvPr>
        </p:nvSpPr>
        <p:spPr/>
        <p:txBody>
          <a:bodyPr/>
          <a:lstStyle/>
          <a:p>
            <a:endParaRPr lang="en-US"/>
          </a:p>
        </p:txBody>
      </p:sp>
      <p:sp>
        <p:nvSpPr>
          <p:cNvPr id="6" name="RepTitle"/>
          <p:cNvSpPr>
            <a:spLocks noGrp="1"/>
          </p:cNvSpPr>
          <p:nvPr>
            <p:ph sz="quarter" idx="16" hasCustomPrompt="1"/>
          </p:nvPr>
        </p:nvSpPr>
        <p:spPr/>
        <p:txBody>
          <a:bodyPr/>
          <a:lstStyle/>
          <a:p>
            <a:r>
              <a:rPr lang="en-US"/>
              <a:t>Undersøkelse Vestlandet 2015(3)</a:t>
            </a:r>
          </a:p>
        </p:txBody>
      </p:sp>
      <p:sp>
        <p:nvSpPr>
          <p:cNvPr id="7" name="MetaFoot"/>
          <p:cNvSpPr>
            <a:spLocks noGrp="1"/>
          </p:cNvSpPr>
          <p:nvPr>
            <p:ph sz="quarter" idx="17"/>
          </p:nvPr>
        </p:nvSpPr>
        <p:spPr/>
        <p:txBody>
          <a:bodyPr/>
          <a:lstStyle/>
          <a:p>
            <a:endParaRPr lang="en-US"/>
          </a:p>
        </p:txBody>
      </p:sp>
      <p:graphicFrame>
        <p:nvGraphicFramePr>
          <p:cNvPr id="8" name="New Table"/>
          <p:cNvGraphicFramePr>
            <a:graphicFrameLocks noGrp="1"/>
          </p:cNvGraphicFramePr>
          <p:nvPr>
            <p:ph sz="quarter" idx="14"/>
          </p:nvPr>
        </p:nvGraphicFramePr>
        <p:xfrm>
          <a:off x="467544" y="836712"/>
          <a:ext cx="8207375" cy="5577840"/>
        </p:xfrm>
        <a:graphic>
          <a:graphicData uri="http://schemas.openxmlformats.org/drawingml/2006/table">
            <a:tbl>
              <a:tblPr>
                <a:tableStyleId>{5C22544A-7EE6-4342-B048-85BDC9FD1C3A}</a:tableStyleId>
              </a:tblPr>
              <a:tblGrid>
                <a:gridCol w="8207375"/>
              </a:tblGrid>
              <a:tr h="0">
                <a:tc>
                  <a:txBody>
                    <a:bodyPr/>
                    <a:lstStyle/>
                    <a:p>
                      <a:pPr>
                        <a:defRPr sz="1000"/>
                      </a:pPr>
                      <a:r>
                        <a:rPr sz="1000"/>
                        <a:t>NÅR OLJEPRISEN FALLER STRAMMER INDUSTRIEN UMIDDELBART INN PÅ INNKJØP AV FLERE TJENESTER. DETTE SKJER OVER NATTEN - OG SKALERER - I FEIL RETNING.</a:t>
                      </a:r>
                    </a:p>
                  </a:txBody>
                  <a:tcPr>
                    <a:lnL w="0"/>
                    <a:lnR w="0"/>
                    <a:solidFill>
                      <a:prstClr val="black">
                        <a:lumOff val="100000"/>
                        <a:lumOff val="100000"/>
                      </a:prstClr>
                    </a:solidFill>
                  </a:tcPr>
                </a:tc>
              </a:tr>
              <a:tr h="0">
                <a:tc>
                  <a:txBody>
                    <a:bodyPr/>
                    <a:lstStyle/>
                    <a:p>
                      <a:pPr>
                        <a:defRPr sz="1000"/>
                      </a:pPr>
                      <a:r>
                        <a:rPr sz="1000"/>
                        <a:t>Salg av bolig- og næringsarealer</a:t>
                      </a:r>
                    </a:p>
                  </a:txBody>
                  <a:tcPr>
                    <a:lnL w="0"/>
                    <a:lnR w="0"/>
                    <a:solidFill>
                      <a:prstClr val="black">
                        <a:lumOff val="100000"/>
                        <a:lumOff val="100000"/>
                      </a:prstClr>
                    </a:solidFill>
                  </a:tcPr>
                </a:tc>
              </a:tr>
              <a:tr h="0">
                <a:tc>
                  <a:txBody>
                    <a:bodyPr/>
                    <a:lstStyle/>
                    <a:p>
                      <a:pPr>
                        <a:defRPr sz="1000"/>
                      </a:pPr>
                      <a:r>
                        <a:rPr sz="1000"/>
                        <a:t>Lønnsnivået i regionen, vanskelig å konkurrere om de beste hodene.</a:t>
                      </a:r>
                    </a:p>
                    <a:p>
                      <a:r>
                        <a:rPr sz="1000"/>
                        <a:t>Strukturelle endringer innen dagligvaresektoren, overgang fra 4 aktører til 3. Denne oligopolliknende tilstanden kan fort bli usunn for hele næringen.</a:t>
                      </a:r>
                    </a:p>
                    <a:p>
                      <a:r>
                        <a:rPr sz="1000"/>
                        <a:t>Infrastruktur som ikke er på plass i forhold til behovet, tidsperspektivet og manglende fokus og forståelse fra sentrale myndigheter om denne regionens behov.</a:t>
                      </a:r>
                    </a:p>
                    <a:p>
                      <a:r>
                        <a:rPr sz="1000"/>
                        <a:t>Ryfast og trangen til å "tvinge" all trafikk innom Stavanger.</a:t>
                      </a:r>
                    </a:p>
                  </a:txBody>
                  <a:tcPr>
                    <a:lnL w="0"/>
                    <a:lnR w="0"/>
                    <a:solidFill>
                      <a:prstClr val="black">
                        <a:lumOff val="100000"/>
                        <a:lumOff val="100000"/>
                      </a:prstClr>
                    </a:solidFill>
                  </a:tcPr>
                </a:tc>
              </a:tr>
              <a:tr h="0">
                <a:tc>
                  <a:txBody>
                    <a:bodyPr/>
                    <a:lstStyle/>
                    <a:p>
                      <a:pPr>
                        <a:defRPr sz="1000"/>
                      </a:pPr>
                      <a:r>
                        <a:rPr sz="1000"/>
                        <a:t>Manglende trygghet for invisteringer i bygg og anlegg av private aktører</a:t>
                      </a:r>
                    </a:p>
                  </a:txBody>
                  <a:tcPr>
                    <a:lnL w="0"/>
                    <a:lnR w="0"/>
                    <a:solidFill>
                      <a:prstClr val="black">
                        <a:lumOff val="100000"/>
                        <a:lumOff val="100000"/>
                      </a:prstClr>
                    </a:solidFill>
                  </a:tcPr>
                </a:tc>
              </a:tr>
              <a:tr h="0">
                <a:tc>
                  <a:txBody>
                    <a:bodyPr/>
                    <a:lstStyle/>
                    <a:p>
                      <a:pPr>
                        <a:defRPr sz="1000"/>
                      </a:pPr>
                      <a:r>
                        <a:rPr sz="1000"/>
                        <a:t>Oljeprisen og dens ringvirkninger</a:t>
                      </a:r>
                    </a:p>
                  </a:txBody>
                  <a:tcPr>
                    <a:lnL w="0"/>
                    <a:lnR w="0"/>
                    <a:solidFill>
                      <a:prstClr val="black">
                        <a:lumOff val="100000"/>
                        <a:lumOff val="100000"/>
                      </a:prstClr>
                    </a:solidFill>
                  </a:tcPr>
                </a:tc>
              </a:tr>
              <a:tr h="0">
                <a:tc>
                  <a:txBody>
                    <a:bodyPr/>
                    <a:lstStyle/>
                    <a:p>
                      <a:pPr>
                        <a:defRPr sz="1000"/>
                      </a:pPr>
                      <a:r>
                        <a:rPr sz="1000"/>
                        <a:t>Dårlig veistandard, og utsatte fergeavganger.</a:t>
                      </a:r>
                    </a:p>
                    <a:p>
                      <a:r>
                        <a:rPr sz="1000"/>
                        <a:t>Varer kommer senere frem, økt forbruk av arbeidskraft.</a:t>
                      </a:r>
                    </a:p>
                  </a:txBody>
                  <a:tcPr>
                    <a:lnL w="0"/>
                    <a:lnR w="0"/>
                    <a:solidFill>
                      <a:prstClr val="black">
                        <a:lumOff val="100000"/>
                        <a:lumOff val="100000"/>
                      </a:prstClr>
                    </a:solidFill>
                  </a:tcPr>
                </a:tc>
              </a:tr>
              <a:tr h="0">
                <a:tc>
                  <a:txBody>
                    <a:bodyPr/>
                    <a:lstStyle/>
                    <a:p>
                      <a:pPr>
                        <a:defRPr sz="1000"/>
                      </a:pPr>
                      <a:r>
                        <a:rPr sz="1000"/>
                        <a:t>Høyt lønnsnivå i konkurranse med utenlandsk arbeidskraft. Våre fagarbeidere med lønn iht. overenskomster og avtaleverk med kostnader knyttet til tariffbunde avtaler på sosiale ytelser ut over timelønn, permisjoner, fri med lønn for tannlege, barnehage, foreldremøte osv. Dette har etter vert blitt en utfordring da vi ofte konkurrerer med de som leier inn utenlandsk arbeidskraft. I utleie firma har de ikke disse ytelser, og heller ikke lønnsplikt når prosjekt/jobb er ferdig. Vi kan i dag leie fagarbeider helt ned i 280kr/t, vi har en selvkost inkl. sos omk på ca 330kr/t. Dette er drevet opp av en oljesmurt region, der det har vert kamp om de flinke de siste årå. Også kamp om de som nå kanskje kan bli overflødige i ett annerledes marked.</a:t>
                      </a:r>
                    </a:p>
                  </a:txBody>
                  <a:tcPr>
                    <a:lnL w="0"/>
                    <a:lnR w="0"/>
                    <a:solidFill>
                      <a:prstClr val="black">
                        <a:lumOff val="100000"/>
                        <a:lumOff val="100000"/>
                      </a:prstClr>
                    </a:solidFill>
                  </a:tcPr>
                </a:tc>
              </a:tr>
              <a:tr h="0">
                <a:tc>
                  <a:txBody>
                    <a:bodyPr/>
                    <a:lstStyle/>
                    <a:p>
                      <a:pPr>
                        <a:defRPr sz="1000"/>
                      </a:pPr>
                      <a:r>
                        <a:rPr sz="1000"/>
                        <a:t>Bedre infrastruktur. Bygg bruer &amp; tuneller slik at vi slipper fergene mest mulig på Vestlandet</a:t>
                      </a:r>
                    </a:p>
                  </a:txBody>
                  <a:tcPr>
                    <a:lnL w="0"/>
                    <a:lnR w="0"/>
                    <a:solidFill>
                      <a:prstClr val="black">
                        <a:lumOff val="100000"/>
                        <a:lumOff val="100000"/>
                      </a:prstClr>
                    </a:solidFill>
                  </a:tcPr>
                </a:tc>
              </a:tr>
              <a:tr h="0">
                <a:tc>
                  <a:txBody>
                    <a:bodyPr/>
                    <a:lstStyle/>
                    <a:p>
                      <a:pPr>
                        <a:defRPr sz="1000"/>
                      </a:pPr>
                      <a:r>
                        <a:rPr sz="1000"/>
                        <a:t>Dårlige veger</a:t>
                      </a:r>
                    </a:p>
                  </a:txBody>
                  <a:tcPr>
                    <a:lnL w="0"/>
                    <a:lnR w="0"/>
                    <a:solidFill>
                      <a:prstClr val="black">
                        <a:lumOff val="100000"/>
                        <a:lumOff val="100000"/>
                      </a:prstClr>
                    </a:solidFill>
                  </a:tcPr>
                </a:tc>
              </a:tr>
              <a:tr h="0">
                <a:tc>
                  <a:txBody>
                    <a:bodyPr/>
                    <a:lstStyle/>
                    <a:p>
                      <a:pPr>
                        <a:defRPr sz="1000"/>
                      </a:pPr>
                      <a:r>
                        <a:rPr sz="1000"/>
                        <a:t>Utfodringer med manglende forutsigbarhet</a:t>
                      </a:r>
                    </a:p>
                  </a:txBody>
                  <a:tcPr>
                    <a:lnL w="0"/>
                    <a:lnR w="0"/>
                    <a:solidFill>
                      <a:prstClr val="black">
                        <a:lumOff val="100000"/>
                        <a:lumOff val="100000"/>
                      </a:prstClr>
                    </a:solidFill>
                  </a:tcPr>
                </a:tc>
              </a:tr>
              <a:tr h="0">
                <a:tc>
                  <a:txBody>
                    <a:bodyPr/>
                    <a:lstStyle/>
                    <a:p>
                      <a:pPr>
                        <a:defRPr sz="1000"/>
                      </a:pPr>
                      <a:r>
                        <a:rPr sz="1000"/>
                        <a:t>Svikt i satsing på forskning i næringsliv.</a:t>
                      </a:r>
                    </a:p>
                  </a:txBody>
                  <a:tcPr>
                    <a:lnL w="0"/>
                    <a:lnR w="0"/>
                    <a:solidFill>
                      <a:prstClr val="black">
                        <a:lumOff val="100000"/>
                        <a:lumOff val="100000"/>
                      </a:prstClr>
                    </a:solidFill>
                  </a:tcPr>
                </a:tc>
              </a:tr>
              <a:tr h="0">
                <a:tc>
                  <a:txBody>
                    <a:bodyPr/>
                    <a:lstStyle/>
                    <a:p>
                      <a:pPr>
                        <a:defRPr sz="1000"/>
                      </a:pPr>
                      <a:r>
                        <a:rPr sz="1000"/>
                        <a:t>Konkurransesituasjon hvor også useriøse selskaper blir prioritert. Spesielt innen offentlige anbud da de hovedsakelig går på pris.</a:t>
                      </a:r>
                    </a:p>
                  </a:txBody>
                  <a:tcPr>
                    <a:lnL w="0"/>
                    <a:lnR w="0"/>
                    <a:solidFill>
                      <a:prstClr val="black">
                        <a:lumOff val="100000"/>
                        <a:lumOff val="100000"/>
                      </a:prstClr>
                    </a:solidFill>
                  </a:tcPr>
                </a:tc>
              </a:tr>
              <a:tr h="0">
                <a:tc>
                  <a:txBody>
                    <a:bodyPr/>
                    <a:lstStyle/>
                    <a:p>
                      <a:pPr>
                        <a:defRPr sz="1000"/>
                      </a:pPr>
                      <a:r>
                        <a:rPr sz="1000"/>
                        <a:t>minkende etableringsvilje som resulterer i tungt utleiemarked for næringseiendom.</a:t>
                      </a:r>
                    </a:p>
                  </a:txBody>
                  <a:tcPr>
                    <a:lnL w="0"/>
                    <a:lnR w="0"/>
                    <a:solidFill>
                      <a:prstClr val="black">
                        <a:lumOff val="100000"/>
                        <a:lumOff val="100000"/>
                      </a:prstClr>
                    </a:solidFill>
                  </a:tcPr>
                </a:tc>
              </a:tr>
              <a:tr h="0">
                <a:tc>
                  <a:txBody>
                    <a:bodyPr/>
                    <a:lstStyle/>
                    <a:p>
                      <a:pPr>
                        <a:defRPr sz="1000"/>
                      </a:pPr>
                      <a:r>
                        <a:rPr sz="1000"/>
                        <a:t>Arbeidsledighet,  fordi mange folk med profesjonelle ressurser og mye erfaring og spesielt med  entusiasme ( for å bidra til velferden i samfunnet), kan ikke få jobb!</a:t>
                      </a:r>
                    </a:p>
                  </a:txBody>
                  <a:tcPr>
                    <a:lnL w="0"/>
                    <a:lnR w="0"/>
                    <a:solidFill>
                      <a:prstClr val="black">
                        <a:lumOff val="100000"/>
                        <a:lumOff val="100000"/>
                      </a:prstClr>
                    </a:solidFill>
                  </a:tcPr>
                </a:tc>
              </a:tr>
              <a:tr h="0">
                <a:tc>
                  <a:txBody>
                    <a:bodyPr/>
                    <a:lstStyle/>
                    <a:p>
                      <a:pPr>
                        <a:defRPr sz="1000"/>
                      </a:pPr>
                      <a:r>
                        <a:rPr sz="1000"/>
                        <a:t>Å øke kundemassen, som er en utfordring knyttet til at vi er en relativt nystartet bedrift.</a:t>
                      </a:r>
                    </a:p>
                  </a:txBody>
                  <a:tcPr>
                    <a:lnL w="0"/>
                    <a:lnR w="0"/>
                    <a:solidFill>
                      <a:prstClr val="black">
                        <a:lumOff val="100000"/>
                        <a:lumOff val="100000"/>
                      </a:prstClr>
                    </a:solidFill>
                  </a:tcPr>
                </a:tc>
              </a:tr>
            </a:tbl>
          </a:graphicData>
        </a:graphic>
      </p:graphicFrame>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lstStyle/>
          <a:p>
            <a:r>
              <a:rPr lang="en-US"/>
              <a:t>26. Hva representerer den største utfordringen for din bedrift i øyeblikket? Forklar gjerne hvorfor.</a:t>
            </a:r>
          </a:p>
        </p:txBody>
      </p:sp>
      <p:sp>
        <p:nvSpPr>
          <p:cNvPr id="4" name="PCont"/>
          <p:cNvSpPr>
            <a:spLocks noGrp="1"/>
          </p:cNvSpPr>
          <p:nvPr>
            <p:ph sz="quarter" idx="15"/>
          </p:nvPr>
        </p:nvSpPr>
        <p:spPr/>
        <p:txBody>
          <a:bodyPr/>
          <a:lstStyle/>
          <a:p>
            <a:endParaRPr lang="en-US"/>
          </a:p>
        </p:txBody>
      </p:sp>
      <p:sp>
        <p:nvSpPr>
          <p:cNvPr id="6" name="RepTitle"/>
          <p:cNvSpPr>
            <a:spLocks noGrp="1"/>
          </p:cNvSpPr>
          <p:nvPr>
            <p:ph sz="quarter" idx="16" hasCustomPrompt="1"/>
          </p:nvPr>
        </p:nvSpPr>
        <p:spPr/>
        <p:txBody>
          <a:bodyPr/>
          <a:lstStyle/>
          <a:p>
            <a:r>
              <a:rPr lang="en-US"/>
              <a:t>Undersøkelse Vestlandet 2015(3)</a:t>
            </a:r>
          </a:p>
        </p:txBody>
      </p:sp>
      <p:sp>
        <p:nvSpPr>
          <p:cNvPr id="7" name="MetaFoot"/>
          <p:cNvSpPr>
            <a:spLocks noGrp="1"/>
          </p:cNvSpPr>
          <p:nvPr>
            <p:ph sz="quarter" idx="17"/>
          </p:nvPr>
        </p:nvSpPr>
        <p:spPr/>
        <p:txBody>
          <a:bodyPr/>
          <a:lstStyle/>
          <a:p>
            <a:endParaRPr lang="en-US"/>
          </a:p>
        </p:txBody>
      </p:sp>
      <p:graphicFrame>
        <p:nvGraphicFramePr>
          <p:cNvPr id="8" name="New Table"/>
          <p:cNvGraphicFramePr>
            <a:graphicFrameLocks noGrp="1"/>
          </p:cNvGraphicFramePr>
          <p:nvPr>
            <p:ph sz="quarter" idx="14"/>
          </p:nvPr>
        </p:nvGraphicFramePr>
        <p:xfrm>
          <a:off x="467544" y="836712"/>
          <a:ext cx="8207375" cy="5638800"/>
        </p:xfrm>
        <a:graphic>
          <a:graphicData uri="http://schemas.openxmlformats.org/drawingml/2006/table">
            <a:tbl>
              <a:tblPr>
                <a:tableStyleId>{5C22544A-7EE6-4342-B048-85BDC9FD1C3A}</a:tableStyleId>
              </a:tblPr>
              <a:tblGrid>
                <a:gridCol w="8207375"/>
              </a:tblGrid>
              <a:tr h="0">
                <a:tc>
                  <a:txBody>
                    <a:bodyPr/>
                    <a:lstStyle/>
                    <a:p>
                      <a:pPr>
                        <a:defRPr sz="1000"/>
                      </a:pPr>
                      <a:r>
                        <a:rPr sz="1000"/>
                        <a:t>Kronekursen.</a:t>
                      </a:r>
                    </a:p>
                  </a:txBody>
                  <a:tcPr>
                    <a:lnL w="0"/>
                    <a:lnR w="0"/>
                    <a:solidFill>
                      <a:prstClr val="black">
                        <a:lumOff val="100000"/>
                        <a:lumOff val="100000"/>
                      </a:prstClr>
                    </a:solidFill>
                  </a:tcPr>
                </a:tc>
              </a:tr>
              <a:tr h="0">
                <a:tc>
                  <a:txBody>
                    <a:bodyPr/>
                    <a:lstStyle/>
                    <a:p>
                      <a:pPr>
                        <a:defRPr sz="1000"/>
                      </a:pPr>
                      <a:r>
                        <a:rPr sz="1000"/>
                        <a:t>Økonomien i landbruket, spesielt for bønder med storfe.</a:t>
                      </a:r>
                    </a:p>
                  </a:txBody>
                  <a:tcPr>
                    <a:lnL w="0"/>
                    <a:lnR w="0"/>
                    <a:solidFill>
                      <a:prstClr val="black">
                        <a:lumOff val="100000"/>
                        <a:lumOff val="100000"/>
                      </a:prstClr>
                    </a:solidFill>
                  </a:tcPr>
                </a:tc>
              </a:tr>
              <a:tr h="0">
                <a:tc>
                  <a:txBody>
                    <a:bodyPr/>
                    <a:lstStyle/>
                    <a:p>
                      <a:pPr>
                        <a:defRPr sz="1000"/>
                      </a:pPr>
                      <a:r>
                        <a:rPr sz="1000"/>
                        <a:t>Rekruttering av de beste talentene</a:t>
                      </a:r>
                    </a:p>
                  </a:txBody>
                  <a:tcPr>
                    <a:lnL w="0"/>
                    <a:lnR w="0"/>
                    <a:solidFill>
                      <a:prstClr val="black">
                        <a:lumOff val="100000"/>
                        <a:lumOff val="100000"/>
                      </a:prstClr>
                    </a:solidFill>
                  </a:tcPr>
                </a:tc>
              </a:tr>
              <a:tr h="0">
                <a:tc>
                  <a:txBody>
                    <a:bodyPr/>
                    <a:lstStyle/>
                    <a:p>
                      <a:pPr>
                        <a:defRPr sz="1000"/>
                      </a:pPr>
                      <a:r>
                        <a:rPr sz="1000"/>
                        <a:t>Arbeidsgiveravgift.</a:t>
                      </a:r>
                    </a:p>
                  </a:txBody>
                  <a:tcPr>
                    <a:lnL w="0"/>
                    <a:lnR w="0"/>
                    <a:solidFill>
                      <a:prstClr val="black">
                        <a:lumOff val="100000"/>
                        <a:lumOff val="100000"/>
                      </a:prstClr>
                    </a:solidFill>
                  </a:tcPr>
                </a:tc>
              </a:tr>
              <a:tr h="0">
                <a:tc>
                  <a:txBody>
                    <a:bodyPr/>
                    <a:lstStyle/>
                    <a:p>
                      <a:pPr>
                        <a:defRPr sz="1000"/>
                      </a:pPr>
                      <a:r>
                        <a:rPr sz="1000"/>
                        <a:t>Med bedre offentlig kommunikasjon kunne vi ha rekruttert fra et større område av regionen.</a:t>
                      </a:r>
                    </a:p>
                  </a:txBody>
                  <a:tcPr>
                    <a:lnL w="0"/>
                    <a:lnR w="0"/>
                    <a:solidFill>
                      <a:prstClr val="black">
                        <a:lumOff val="100000"/>
                        <a:lumOff val="100000"/>
                      </a:prstClr>
                    </a:solidFill>
                  </a:tcPr>
                </a:tc>
              </a:tr>
              <a:tr h="0">
                <a:tc>
                  <a:txBody>
                    <a:bodyPr/>
                    <a:lstStyle/>
                    <a:p>
                      <a:pPr>
                        <a:defRPr sz="1000"/>
                      </a:pPr>
                      <a:r>
                        <a:rPr sz="1000"/>
                        <a:t>Økt arbeidsledighet, usikkerhet med tanke på fast rekruttering. Markant synergier fra Olje og Gass sektor. Mange bedrifter er avventende.</a:t>
                      </a:r>
                    </a:p>
                  </a:txBody>
                  <a:tcPr>
                    <a:lnL w="0"/>
                    <a:lnR w="0"/>
                    <a:solidFill>
                      <a:prstClr val="black">
                        <a:lumOff val="100000"/>
                        <a:lumOff val="100000"/>
                      </a:prstClr>
                    </a:solidFill>
                  </a:tcPr>
                </a:tc>
              </a:tr>
              <a:tr h="0">
                <a:tc>
                  <a:txBody>
                    <a:bodyPr/>
                    <a:lstStyle/>
                    <a:p>
                      <a:pPr>
                        <a:defRPr sz="1000"/>
                      </a:pPr>
                      <a:r>
                        <a:rPr sz="1000"/>
                        <a:t>Manglende prosjekter fra Statoil</a:t>
                      </a:r>
                    </a:p>
                  </a:txBody>
                  <a:tcPr>
                    <a:lnL w="0"/>
                    <a:lnR w="0"/>
                    <a:solidFill>
                      <a:prstClr val="black">
                        <a:lumOff val="100000"/>
                        <a:lumOff val="100000"/>
                      </a:prstClr>
                    </a:solidFill>
                  </a:tcPr>
                </a:tc>
              </a:tr>
              <a:tr h="0">
                <a:tc>
                  <a:txBody>
                    <a:bodyPr/>
                    <a:lstStyle/>
                    <a:p>
                      <a:pPr>
                        <a:defRPr sz="1000"/>
                      </a:pPr>
                      <a:r>
                        <a:rPr sz="1000"/>
                        <a:t>Feilslått infrastruktur og manglende evne hos kommune og fylke til å løse dette kombinert med lav oljepris kan sette oss mange år tilbake hvis vekst og økonomisk vekst skal være et må.</a:t>
                      </a:r>
                    </a:p>
                  </a:txBody>
                  <a:tcPr>
                    <a:lnL w="0"/>
                    <a:lnR w="0"/>
                    <a:solidFill>
                      <a:prstClr val="black">
                        <a:lumOff val="100000"/>
                        <a:lumOff val="100000"/>
                      </a:prstClr>
                    </a:solidFill>
                  </a:tcPr>
                </a:tc>
              </a:tr>
              <a:tr h="0">
                <a:tc>
                  <a:txBody>
                    <a:bodyPr/>
                    <a:lstStyle/>
                    <a:p>
                      <a:pPr>
                        <a:defRPr sz="1000"/>
                      </a:pPr>
                      <a:r>
                        <a:rPr sz="1000"/>
                        <a:t>Manglende vilje og evne til å se behovet for omstilling og utvikling av ledere og ansatte i nedgangstider/omstillingsperioder</a:t>
                      </a:r>
                    </a:p>
                  </a:txBody>
                  <a:tcPr>
                    <a:lnL w="0"/>
                    <a:lnR w="0"/>
                    <a:solidFill>
                      <a:prstClr val="black">
                        <a:lumOff val="100000"/>
                        <a:lumOff val="100000"/>
                      </a:prstClr>
                    </a:solidFill>
                  </a:tcPr>
                </a:tc>
              </a:tr>
              <a:tr h="0">
                <a:tc>
                  <a:txBody>
                    <a:bodyPr/>
                    <a:lstStyle/>
                    <a:p>
                      <a:pPr>
                        <a:defRPr sz="1000"/>
                      </a:pPr>
                      <a:r>
                        <a:rPr sz="1000"/>
                        <a:t>Omstillingshastighet</a:t>
                      </a:r>
                    </a:p>
                  </a:txBody>
                  <a:tcPr>
                    <a:lnL w="0"/>
                    <a:lnR w="0"/>
                    <a:solidFill>
                      <a:prstClr val="black">
                        <a:lumOff val="100000"/>
                        <a:lumOff val="100000"/>
                      </a:prstClr>
                    </a:solidFill>
                  </a:tcPr>
                </a:tc>
              </a:tr>
              <a:tr h="0">
                <a:tc>
                  <a:txBody>
                    <a:bodyPr/>
                    <a:lstStyle/>
                    <a:p>
                      <a:pPr>
                        <a:defRPr sz="1000"/>
                      </a:pPr>
                      <a:r>
                        <a:rPr sz="1000"/>
                        <a:t>Faglært, personer med bransje erfaring. Dvs. Personer som er fysisk skikket og er villige til og ta relative tunge tak, som anleggsgartner og steinarbeidere må. Da snakker jeg om  Norsk arbeids kraft.</a:t>
                      </a:r>
                    </a:p>
                  </a:txBody>
                  <a:tcPr>
                    <a:lnL w="0"/>
                    <a:lnR w="0"/>
                    <a:solidFill>
                      <a:prstClr val="black">
                        <a:lumOff val="100000"/>
                        <a:lumOff val="100000"/>
                      </a:prstClr>
                    </a:solidFill>
                  </a:tcPr>
                </a:tc>
              </a:tr>
              <a:tr h="0">
                <a:tc>
                  <a:txBody>
                    <a:bodyPr/>
                    <a:lstStyle/>
                    <a:p>
                      <a:pPr>
                        <a:defRPr sz="1000"/>
                      </a:pPr>
                      <a:r>
                        <a:rPr sz="1000"/>
                        <a:t>Infrastruktur, dårlig veinett, øst vest og langs kysten.</a:t>
                      </a:r>
                    </a:p>
                  </a:txBody>
                  <a:tcPr>
                    <a:lnL w="0"/>
                    <a:lnR w="0"/>
                    <a:solidFill>
                      <a:prstClr val="black">
                        <a:lumOff val="100000"/>
                        <a:lumOff val="100000"/>
                      </a:prstClr>
                    </a:solidFill>
                  </a:tcPr>
                </a:tc>
              </a:tr>
              <a:tr h="0">
                <a:tc>
                  <a:txBody>
                    <a:bodyPr/>
                    <a:lstStyle/>
                    <a:p>
                      <a:pPr>
                        <a:defRPr sz="1000"/>
                      </a:pPr>
                      <a:r>
                        <a:rPr sz="1000"/>
                        <a:t>Lav oljepris, utsettelse av investering i modifikasjon og vedlikehold</a:t>
                      </a:r>
                    </a:p>
                  </a:txBody>
                  <a:tcPr>
                    <a:lnL w="0"/>
                    <a:lnR w="0"/>
                    <a:solidFill>
                      <a:prstClr val="black">
                        <a:lumOff val="100000"/>
                        <a:lumOff val="100000"/>
                      </a:prstClr>
                    </a:solidFill>
                  </a:tcPr>
                </a:tc>
              </a:tr>
              <a:tr h="0">
                <a:tc>
                  <a:txBody>
                    <a:bodyPr/>
                    <a:lstStyle/>
                    <a:p>
                      <a:pPr>
                        <a:defRPr sz="1000"/>
                      </a:pPr>
                      <a:r>
                        <a:rPr sz="1000"/>
                        <a:t>Økt internasjonal konkurranse</a:t>
                      </a:r>
                    </a:p>
                  </a:txBody>
                  <a:tcPr>
                    <a:lnL w="0"/>
                    <a:lnR w="0"/>
                    <a:solidFill>
                      <a:prstClr val="black">
                        <a:lumOff val="100000"/>
                        <a:lumOff val="100000"/>
                      </a:prstClr>
                    </a:solidFill>
                  </a:tcPr>
                </a:tc>
              </a:tr>
              <a:tr h="0">
                <a:tc>
                  <a:txBody>
                    <a:bodyPr/>
                    <a:lstStyle/>
                    <a:p>
                      <a:pPr>
                        <a:defRPr sz="1000"/>
                      </a:pPr>
                      <a:r>
                        <a:rPr sz="1000"/>
                        <a:t>Finne rett kompetanse. Er mye kostnader for små firma med regnskap, skatt, rapportering etc</a:t>
                      </a:r>
                    </a:p>
                  </a:txBody>
                  <a:tcPr>
                    <a:lnL w="0"/>
                    <a:lnR w="0"/>
                    <a:solidFill>
                      <a:prstClr val="black">
                        <a:lumOff val="100000"/>
                        <a:lumOff val="100000"/>
                      </a:prstClr>
                    </a:solidFill>
                  </a:tcPr>
                </a:tc>
              </a:tr>
              <a:tr h="0">
                <a:tc>
                  <a:txBody>
                    <a:bodyPr/>
                    <a:lstStyle/>
                    <a:p>
                      <a:pPr>
                        <a:defRPr sz="1000"/>
                      </a:pPr>
                      <a:r>
                        <a:rPr sz="1000"/>
                        <a:t>* Rekruttering av kompetent arbeidskraft</a:t>
                      </a:r>
                    </a:p>
                    <a:p>
                      <a:r>
                        <a:rPr sz="1000"/>
                        <a:t>* Mangel på infrastruktur (vei, fly)</a:t>
                      </a:r>
                    </a:p>
                    <a:p>
                      <a:r>
                        <a:rPr sz="1000"/>
                        <a:t>* Formuesskatten fører til at bedriften tappes for penger (eierne må ta ut utbytte) som kunne vært brukt til investering i flere arbeidsplasser</a:t>
                      </a:r>
                    </a:p>
                  </a:txBody>
                  <a:tcPr>
                    <a:lnL w="0"/>
                    <a:lnR w="0"/>
                    <a:solidFill>
                      <a:prstClr val="black">
                        <a:lumOff val="100000"/>
                        <a:lumOff val="100000"/>
                      </a:prstClr>
                    </a:solidFill>
                  </a:tcPr>
                </a:tc>
              </a:tr>
              <a:tr h="0">
                <a:tc>
                  <a:txBody>
                    <a:bodyPr/>
                    <a:lstStyle/>
                    <a:p>
                      <a:pPr>
                        <a:defRPr sz="1000"/>
                      </a:pPr>
                      <a:r>
                        <a:rPr sz="1000"/>
                        <a:t>Uforutsigbarhet og store kostader ved oppbrems av aktivitet</a:t>
                      </a:r>
                    </a:p>
                  </a:txBody>
                  <a:tcPr>
                    <a:lnL w="0"/>
                    <a:lnR w="0"/>
                    <a:solidFill>
                      <a:prstClr val="black">
                        <a:lumOff val="100000"/>
                        <a:lumOff val="100000"/>
                      </a:prstClr>
                    </a:solidFill>
                  </a:tcPr>
                </a:tc>
              </a:tr>
              <a:tr h="0">
                <a:tc>
                  <a:txBody>
                    <a:bodyPr/>
                    <a:lstStyle/>
                    <a:p>
                      <a:pPr>
                        <a:defRPr sz="1000"/>
                      </a:pPr>
                      <a:r>
                        <a:rPr sz="1000"/>
                        <a:t>Generell innskrenkning i bruk av penger i bedriftene</a:t>
                      </a:r>
                    </a:p>
                  </a:txBody>
                  <a:tcPr>
                    <a:lnL w="0"/>
                    <a:lnR w="0"/>
                    <a:solidFill>
                      <a:prstClr val="black">
                        <a:lumOff val="100000"/>
                        <a:lumOff val="100000"/>
                      </a:prstClr>
                    </a:solidFill>
                  </a:tcPr>
                </a:tc>
              </a:tr>
              <a:tr h="0">
                <a:tc>
                  <a:txBody>
                    <a:bodyPr/>
                    <a:lstStyle/>
                    <a:p>
                      <a:pPr>
                        <a:defRPr sz="1000"/>
                      </a:pPr>
                      <a:r>
                        <a:rPr sz="1000"/>
                        <a:t>Å gjøre gode investeringer innenfor uforutsigbare rammebetingelser som regionens utvikling, infrastruktur og reguleringsusikkerhet. Utviklingsprosjekter innenfor eiendom synes mindre attraktive med flere forvaltningsnivåer og lang saksbehandlingstid.</a:t>
                      </a:r>
                    </a:p>
                  </a:txBody>
                  <a:tcPr>
                    <a:lnL w="0"/>
                    <a:lnR w="0"/>
                    <a:solidFill>
                      <a:prstClr val="black">
                        <a:lumOff val="100000"/>
                        <a:lumOff val="100000"/>
                      </a:prstClr>
                    </a:solidFill>
                  </a:tcPr>
                </a:tc>
              </a:tr>
            </a:tbl>
          </a:graphicData>
        </a:graphic>
      </p:graphicFrame>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lstStyle/>
          <a:p>
            <a:r>
              <a:rPr lang="en-US"/>
              <a:t>26. Hva representerer den største utfordringen for din bedrift i øyeblikket? Forklar gjerne hvorfor.</a:t>
            </a:r>
          </a:p>
        </p:txBody>
      </p:sp>
      <p:sp>
        <p:nvSpPr>
          <p:cNvPr id="4" name="PCont"/>
          <p:cNvSpPr>
            <a:spLocks noGrp="1"/>
          </p:cNvSpPr>
          <p:nvPr>
            <p:ph sz="quarter" idx="15"/>
          </p:nvPr>
        </p:nvSpPr>
        <p:spPr/>
        <p:txBody>
          <a:bodyPr/>
          <a:lstStyle/>
          <a:p>
            <a:endParaRPr lang="en-US"/>
          </a:p>
        </p:txBody>
      </p:sp>
      <p:sp>
        <p:nvSpPr>
          <p:cNvPr id="6" name="RepTitle"/>
          <p:cNvSpPr>
            <a:spLocks noGrp="1"/>
          </p:cNvSpPr>
          <p:nvPr>
            <p:ph sz="quarter" idx="16" hasCustomPrompt="1"/>
          </p:nvPr>
        </p:nvSpPr>
        <p:spPr/>
        <p:txBody>
          <a:bodyPr/>
          <a:lstStyle/>
          <a:p>
            <a:r>
              <a:rPr lang="en-US"/>
              <a:t>Undersøkelse Vestlandet 2015(3)</a:t>
            </a:r>
          </a:p>
        </p:txBody>
      </p:sp>
      <p:sp>
        <p:nvSpPr>
          <p:cNvPr id="7" name="MetaFoot"/>
          <p:cNvSpPr>
            <a:spLocks noGrp="1"/>
          </p:cNvSpPr>
          <p:nvPr>
            <p:ph sz="quarter" idx="17"/>
          </p:nvPr>
        </p:nvSpPr>
        <p:spPr/>
        <p:txBody>
          <a:bodyPr/>
          <a:lstStyle/>
          <a:p>
            <a:endParaRPr lang="en-US"/>
          </a:p>
        </p:txBody>
      </p:sp>
      <p:graphicFrame>
        <p:nvGraphicFramePr>
          <p:cNvPr id="8" name="New Table"/>
          <p:cNvGraphicFramePr>
            <a:graphicFrameLocks noGrp="1"/>
          </p:cNvGraphicFramePr>
          <p:nvPr>
            <p:ph sz="quarter" idx="14"/>
          </p:nvPr>
        </p:nvGraphicFramePr>
        <p:xfrm>
          <a:off x="467544" y="836712"/>
          <a:ext cx="8207375" cy="5547360"/>
        </p:xfrm>
        <a:graphic>
          <a:graphicData uri="http://schemas.openxmlformats.org/drawingml/2006/table">
            <a:tbl>
              <a:tblPr>
                <a:tableStyleId>{5C22544A-7EE6-4342-B048-85BDC9FD1C3A}</a:tableStyleId>
              </a:tblPr>
              <a:tblGrid>
                <a:gridCol w="8207375"/>
              </a:tblGrid>
              <a:tr h="0">
                <a:tc>
                  <a:txBody>
                    <a:bodyPr/>
                    <a:lstStyle/>
                    <a:p>
                      <a:pPr>
                        <a:defRPr sz="1000"/>
                      </a:pPr>
                      <a:r>
                        <a:rPr sz="1000"/>
                        <a:t>Utfordrende konkurransekraft med norsk kostnadsnivå</a:t>
                      </a:r>
                    </a:p>
                  </a:txBody>
                  <a:tcPr>
                    <a:lnL w="0"/>
                    <a:lnR w="0"/>
                    <a:solidFill>
                      <a:prstClr val="black">
                        <a:lumOff val="100000"/>
                        <a:lumOff val="100000"/>
                      </a:prstClr>
                    </a:solidFill>
                  </a:tcPr>
                </a:tc>
              </a:tr>
              <a:tr h="0">
                <a:tc>
                  <a:txBody>
                    <a:bodyPr/>
                    <a:lstStyle/>
                    <a:p>
                      <a:pPr>
                        <a:defRPr sz="1000"/>
                      </a:pPr>
                      <a:r>
                        <a:rPr sz="1000"/>
                        <a:t>Om døme problem etter "Nina". Utfordring mtp lakselus bekjemping.</a:t>
                      </a:r>
                    </a:p>
                  </a:txBody>
                  <a:tcPr>
                    <a:lnL w="0"/>
                    <a:lnR w="0"/>
                    <a:solidFill>
                      <a:prstClr val="black">
                        <a:lumOff val="100000"/>
                        <a:lumOff val="100000"/>
                      </a:prstClr>
                    </a:solidFill>
                  </a:tcPr>
                </a:tc>
              </a:tr>
              <a:tr h="0">
                <a:tc>
                  <a:txBody>
                    <a:bodyPr/>
                    <a:lstStyle/>
                    <a:p>
                      <a:pPr>
                        <a:defRPr sz="1000"/>
                      </a:pPr>
                      <a:r>
                        <a:rPr sz="1000"/>
                        <a:t>Finansiering og likviditet</a:t>
                      </a:r>
                    </a:p>
                  </a:txBody>
                  <a:tcPr>
                    <a:lnL w="0"/>
                    <a:lnR w="0"/>
                    <a:solidFill>
                      <a:prstClr val="black">
                        <a:lumOff val="100000"/>
                        <a:lumOff val="100000"/>
                      </a:prstClr>
                    </a:solidFill>
                  </a:tcPr>
                </a:tc>
              </a:tr>
              <a:tr h="0">
                <a:tc>
                  <a:txBody>
                    <a:bodyPr/>
                    <a:lstStyle/>
                    <a:p>
                      <a:pPr>
                        <a:defRPr sz="1000"/>
                      </a:pPr>
                      <a:r>
                        <a:rPr sz="1000"/>
                        <a:t>Beslutninger utsettes</a:t>
                      </a:r>
                    </a:p>
                  </a:txBody>
                  <a:tcPr>
                    <a:lnL w="0"/>
                    <a:lnR w="0"/>
                    <a:solidFill>
                      <a:prstClr val="black">
                        <a:lumOff val="100000"/>
                        <a:lumOff val="100000"/>
                      </a:prstClr>
                    </a:solidFill>
                  </a:tcPr>
                </a:tc>
              </a:tr>
              <a:tr h="0">
                <a:tc>
                  <a:txBody>
                    <a:bodyPr/>
                    <a:lstStyle/>
                    <a:p>
                      <a:pPr>
                        <a:defRPr sz="1000"/>
                      </a:pPr>
                      <a:r>
                        <a:rPr sz="1000"/>
                        <a:t>Kunden er mest opptatt av pris og mindre opptatt av kvalitet. Vi er leverandør av byggevarer. Vi registrer også en paralell import fra øst europeiske land.</a:t>
                      </a:r>
                    </a:p>
                  </a:txBody>
                  <a:tcPr>
                    <a:lnL w="0"/>
                    <a:lnR w="0"/>
                    <a:solidFill>
                      <a:prstClr val="black">
                        <a:lumOff val="100000"/>
                        <a:lumOff val="100000"/>
                      </a:prstClr>
                    </a:solidFill>
                  </a:tcPr>
                </a:tc>
              </a:tr>
              <a:tr h="0">
                <a:tc>
                  <a:txBody>
                    <a:bodyPr/>
                    <a:lstStyle/>
                    <a:p>
                      <a:pPr>
                        <a:defRPr sz="1000"/>
                      </a:pPr>
                      <a:r>
                        <a:rPr sz="1000"/>
                        <a:t>Sen saksbehandling i kommunen - forhindrer fremdrift på nye prosjekter.</a:t>
                      </a:r>
                    </a:p>
                  </a:txBody>
                  <a:tcPr>
                    <a:lnL w="0"/>
                    <a:lnR w="0"/>
                    <a:solidFill>
                      <a:prstClr val="black">
                        <a:lumOff val="100000"/>
                        <a:lumOff val="100000"/>
                      </a:prstClr>
                    </a:solidFill>
                  </a:tcPr>
                </a:tc>
              </a:tr>
              <a:tr h="0">
                <a:tc>
                  <a:txBody>
                    <a:bodyPr/>
                    <a:lstStyle/>
                    <a:p>
                      <a:pPr>
                        <a:defRPr sz="1000"/>
                      </a:pPr>
                      <a:r>
                        <a:rPr sz="1000"/>
                        <a:t>Alle er bange for fremtiden , efter min mening unødvendigt</a:t>
                      </a:r>
                    </a:p>
                  </a:txBody>
                  <a:tcPr>
                    <a:lnL w="0"/>
                    <a:lnR w="0"/>
                    <a:solidFill>
                      <a:prstClr val="black">
                        <a:lumOff val="100000"/>
                        <a:lumOff val="100000"/>
                      </a:prstClr>
                    </a:solidFill>
                  </a:tcPr>
                </a:tc>
              </a:tr>
              <a:tr h="0">
                <a:tc>
                  <a:txBody>
                    <a:bodyPr/>
                    <a:lstStyle/>
                    <a:p>
                      <a:pPr>
                        <a:defRPr sz="1000"/>
                      </a:pPr>
                      <a:r>
                        <a:rPr sz="1000"/>
                        <a:t>Konkurranse i markedet</a:t>
                      </a:r>
                    </a:p>
                  </a:txBody>
                  <a:tcPr>
                    <a:lnL w="0"/>
                    <a:lnR w="0"/>
                    <a:solidFill>
                      <a:prstClr val="black">
                        <a:lumOff val="100000"/>
                        <a:lumOff val="100000"/>
                      </a:prstClr>
                    </a:solidFill>
                  </a:tcPr>
                </a:tc>
              </a:tr>
              <a:tr h="0">
                <a:tc>
                  <a:txBody>
                    <a:bodyPr/>
                    <a:lstStyle/>
                    <a:p>
                      <a:pPr>
                        <a:defRPr sz="1000"/>
                      </a:pPr>
                      <a:r>
                        <a:rPr sz="1000"/>
                        <a:t>Få tak i rett  arbeidskraft med den rette kompetanse.</a:t>
                      </a:r>
                    </a:p>
                  </a:txBody>
                  <a:tcPr>
                    <a:lnL w="0"/>
                    <a:lnR w="0"/>
                    <a:solidFill>
                      <a:prstClr val="black">
                        <a:lumOff val="100000"/>
                        <a:lumOff val="100000"/>
                      </a:prstClr>
                    </a:solidFill>
                  </a:tcPr>
                </a:tc>
              </a:tr>
              <a:tr h="0">
                <a:tc>
                  <a:txBody>
                    <a:bodyPr/>
                    <a:lstStyle/>
                    <a:p>
                      <a:pPr>
                        <a:defRPr sz="1000"/>
                      </a:pPr>
                      <a:r>
                        <a:rPr sz="1000"/>
                        <a:t>Offentlige midler til infrastuktur og kollektivtrafikk</a:t>
                      </a:r>
                    </a:p>
                  </a:txBody>
                  <a:tcPr>
                    <a:lnL w="0"/>
                    <a:lnR w="0"/>
                    <a:solidFill>
                      <a:prstClr val="black">
                        <a:lumOff val="100000"/>
                        <a:lumOff val="100000"/>
                      </a:prstClr>
                    </a:solidFill>
                  </a:tcPr>
                </a:tc>
              </a:tr>
              <a:tr h="0">
                <a:tc>
                  <a:txBody>
                    <a:bodyPr/>
                    <a:lstStyle/>
                    <a:p>
                      <a:pPr>
                        <a:defRPr sz="1000"/>
                      </a:pPr>
                      <a:r>
                        <a:rPr sz="1000"/>
                        <a:t>kabotasje tull ujevn konkurranse</a:t>
                      </a:r>
                    </a:p>
                    <a:p>
                      <a:r>
                        <a:rPr sz="1000"/>
                        <a:t>Store prøver å skvise ut/tvinger små til å godta uvettige priser</a:t>
                      </a:r>
                    </a:p>
                    <a:p>
                      <a:r>
                        <a:rPr sz="1000"/>
                        <a:t>rekruttering</a:t>
                      </a:r>
                    </a:p>
                    <a:p>
                      <a:r>
                        <a:rPr sz="1000"/>
                        <a:t>midlertidige ansettelser +p.t umulig håper på lovendring</a:t>
                      </a:r>
                    </a:p>
                  </a:txBody>
                  <a:tcPr>
                    <a:lnL w="0"/>
                    <a:lnR w="0"/>
                    <a:solidFill>
                      <a:prstClr val="black">
                        <a:lumOff val="100000"/>
                        <a:lumOff val="100000"/>
                      </a:prstClr>
                    </a:solidFill>
                  </a:tcPr>
                </a:tc>
              </a:tr>
              <a:tr h="0">
                <a:tc>
                  <a:txBody>
                    <a:bodyPr/>
                    <a:lstStyle/>
                    <a:p>
                      <a:pPr>
                        <a:defRPr sz="1000"/>
                      </a:pPr>
                      <a:r>
                        <a:rPr sz="1000"/>
                        <a:t>For små budsjetter. Pengemangel. Mestedelen av inntektene våre kommer fra Bergen kommune, og de har stått stille i flere år.</a:t>
                      </a:r>
                    </a:p>
                  </a:txBody>
                  <a:tcPr>
                    <a:lnL w="0"/>
                    <a:lnR w="0"/>
                    <a:solidFill>
                      <a:prstClr val="black">
                        <a:lumOff val="100000"/>
                        <a:lumOff val="100000"/>
                      </a:prstClr>
                    </a:solidFill>
                  </a:tcPr>
                </a:tc>
              </a:tr>
              <a:tr h="0">
                <a:tc>
                  <a:txBody>
                    <a:bodyPr/>
                    <a:lstStyle/>
                    <a:p>
                      <a:pPr>
                        <a:defRPr sz="1000"/>
                      </a:pPr>
                      <a:r>
                        <a:rPr sz="1000"/>
                        <a:t>Valutakursen pga import fra utlandet direkte eller via underleverandør.  Noe påvirket av oljeprisen men det vil kanskje føre til hardere konkurranse fra konkurrenter til andre kundegrupper - kjempe mer om kundene i andre markeder enn offshore.</a:t>
                      </a:r>
                    </a:p>
                  </a:txBody>
                  <a:tcPr>
                    <a:lnL w="0"/>
                    <a:lnR w="0"/>
                    <a:solidFill>
                      <a:prstClr val="black">
                        <a:lumOff val="100000"/>
                        <a:lumOff val="100000"/>
                      </a:prstClr>
                    </a:solidFill>
                  </a:tcPr>
                </a:tc>
              </a:tr>
              <a:tr h="0">
                <a:tc>
                  <a:txBody>
                    <a:bodyPr/>
                    <a:lstStyle/>
                    <a:p>
                      <a:pPr>
                        <a:defRPr sz="1000"/>
                      </a:pPr>
                      <a:r>
                        <a:rPr sz="1000"/>
                        <a:t>Store konkurrenter har fordeler i vårt segment som følge av tilgang til offentlig infrastruktur gjennom kontrakter med det offentlige.</a:t>
                      </a:r>
                    </a:p>
                  </a:txBody>
                  <a:tcPr>
                    <a:lnL w="0"/>
                    <a:lnR w="0"/>
                    <a:solidFill>
                      <a:prstClr val="black">
                        <a:lumOff val="100000"/>
                        <a:lumOff val="100000"/>
                      </a:prstClr>
                    </a:solidFill>
                  </a:tcPr>
                </a:tc>
              </a:tr>
              <a:tr h="0">
                <a:tc>
                  <a:txBody>
                    <a:bodyPr/>
                    <a:lstStyle/>
                    <a:p>
                      <a:pPr>
                        <a:defRPr sz="1000"/>
                      </a:pPr>
                      <a:r>
                        <a:rPr sz="1000"/>
                        <a:t>Transport over fjellet, stengte veier pga dårlig vær over fjellet.</a:t>
                      </a:r>
                    </a:p>
                  </a:txBody>
                  <a:tcPr>
                    <a:lnL w="0"/>
                    <a:lnR w="0"/>
                    <a:solidFill>
                      <a:prstClr val="black">
                        <a:lumOff val="100000"/>
                        <a:lumOff val="100000"/>
                      </a:prstClr>
                    </a:solidFill>
                  </a:tcPr>
                </a:tc>
              </a:tr>
              <a:tr h="0">
                <a:tc>
                  <a:txBody>
                    <a:bodyPr/>
                    <a:lstStyle/>
                    <a:p>
                      <a:pPr>
                        <a:defRPr sz="1000"/>
                      </a:pPr>
                      <a:r>
                        <a:rPr sz="1000"/>
                        <a:t>Prispress fra Statoil ned mot siste ledd i leverandørindustrien - en sikkerhetsrisiko</a:t>
                      </a:r>
                    </a:p>
                    <a:p>
                      <a:r>
                        <a:rPr sz="1000"/>
                        <a:t>Lav oljepris over lang tid</a:t>
                      </a:r>
                    </a:p>
                  </a:txBody>
                  <a:tcPr>
                    <a:lnL w="0"/>
                    <a:lnR w="0"/>
                    <a:solidFill>
                      <a:prstClr val="black">
                        <a:lumOff val="100000"/>
                        <a:lumOff val="100000"/>
                      </a:prstClr>
                    </a:solidFill>
                  </a:tcPr>
                </a:tc>
              </a:tr>
              <a:tr h="0">
                <a:tc>
                  <a:txBody>
                    <a:bodyPr/>
                    <a:lstStyle/>
                    <a:p>
                      <a:pPr>
                        <a:defRPr sz="1000"/>
                      </a:pPr>
                      <a:r>
                        <a:rPr sz="1000"/>
                        <a:t>Relevant arbeidskraft/kompetanse</a:t>
                      </a:r>
                    </a:p>
                  </a:txBody>
                  <a:tcPr>
                    <a:lnL w="0"/>
                    <a:lnR w="0"/>
                    <a:solidFill>
                      <a:prstClr val="black">
                        <a:lumOff val="100000"/>
                        <a:lumOff val="100000"/>
                      </a:prstClr>
                    </a:solidFill>
                  </a:tcPr>
                </a:tc>
              </a:tr>
              <a:tr h="0">
                <a:tc>
                  <a:txBody>
                    <a:bodyPr/>
                    <a:lstStyle/>
                    <a:p>
                      <a:pPr>
                        <a:defRPr sz="1000"/>
                      </a:pPr>
                      <a:r>
                        <a:rPr sz="1000"/>
                        <a:t>Utfordringen er at våre største kunder er avhengig av stor aktivitet når det gjelder olje og gass</a:t>
                      </a:r>
                    </a:p>
                    <a:p>
                      <a:r>
                        <a:rPr sz="1000"/>
                        <a:t>og oljeprisen. De jobber på verdensbasis.</a:t>
                      </a:r>
                    </a:p>
                  </a:txBody>
                  <a:tcPr>
                    <a:lnL w="0"/>
                    <a:lnR w="0"/>
                    <a:solidFill>
                      <a:prstClr val="black">
                        <a:lumOff val="100000"/>
                        <a:lumOff val="100000"/>
                      </a:prstClr>
                    </a:solidFill>
                  </a:tcPr>
                </a:tc>
              </a:tr>
            </a:tbl>
          </a:graphicData>
        </a:graphic>
      </p:graphicFrame>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lstStyle/>
          <a:p>
            <a:r>
              <a:rPr lang="en-US"/>
              <a:t>26. Hva representerer den største utfordringen for din bedrift i øyeblikket? Forklar gjerne hvorfor.</a:t>
            </a:r>
          </a:p>
        </p:txBody>
      </p:sp>
      <p:sp>
        <p:nvSpPr>
          <p:cNvPr id="4" name="PCont"/>
          <p:cNvSpPr>
            <a:spLocks noGrp="1"/>
          </p:cNvSpPr>
          <p:nvPr>
            <p:ph sz="quarter" idx="15"/>
          </p:nvPr>
        </p:nvSpPr>
        <p:spPr/>
        <p:txBody>
          <a:bodyPr/>
          <a:lstStyle/>
          <a:p>
            <a:endParaRPr lang="en-US"/>
          </a:p>
        </p:txBody>
      </p:sp>
      <p:sp>
        <p:nvSpPr>
          <p:cNvPr id="6" name="RepTitle"/>
          <p:cNvSpPr>
            <a:spLocks noGrp="1"/>
          </p:cNvSpPr>
          <p:nvPr>
            <p:ph sz="quarter" idx="16" hasCustomPrompt="1"/>
          </p:nvPr>
        </p:nvSpPr>
        <p:spPr/>
        <p:txBody>
          <a:bodyPr/>
          <a:lstStyle/>
          <a:p>
            <a:r>
              <a:rPr lang="en-US"/>
              <a:t>Undersøkelse Vestlandet 2015(3)</a:t>
            </a:r>
          </a:p>
        </p:txBody>
      </p:sp>
      <p:sp>
        <p:nvSpPr>
          <p:cNvPr id="7" name="MetaFoot"/>
          <p:cNvSpPr>
            <a:spLocks noGrp="1"/>
          </p:cNvSpPr>
          <p:nvPr>
            <p:ph sz="quarter" idx="17"/>
          </p:nvPr>
        </p:nvSpPr>
        <p:spPr/>
        <p:txBody>
          <a:bodyPr/>
          <a:lstStyle/>
          <a:p>
            <a:endParaRPr lang="en-US"/>
          </a:p>
        </p:txBody>
      </p:sp>
      <p:graphicFrame>
        <p:nvGraphicFramePr>
          <p:cNvPr id="8" name="New Table"/>
          <p:cNvGraphicFramePr>
            <a:graphicFrameLocks noGrp="1"/>
          </p:cNvGraphicFramePr>
          <p:nvPr>
            <p:ph sz="quarter" idx="14"/>
          </p:nvPr>
        </p:nvGraphicFramePr>
        <p:xfrm>
          <a:off x="467544" y="836712"/>
          <a:ext cx="8207375" cy="5577840"/>
        </p:xfrm>
        <a:graphic>
          <a:graphicData uri="http://schemas.openxmlformats.org/drawingml/2006/table">
            <a:tbl>
              <a:tblPr>
                <a:tableStyleId>{5C22544A-7EE6-4342-B048-85BDC9FD1C3A}</a:tableStyleId>
              </a:tblPr>
              <a:tblGrid>
                <a:gridCol w="8207375"/>
              </a:tblGrid>
              <a:tr h="0">
                <a:tc>
                  <a:txBody>
                    <a:bodyPr/>
                    <a:lstStyle/>
                    <a:p>
                      <a:pPr>
                        <a:defRPr sz="1000"/>
                      </a:pPr>
                      <a:r>
                        <a:rPr sz="1000"/>
                        <a:t>Godt veisystem. Bruker mye tid på kjøring.</a:t>
                      </a:r>
                    </a:p>
                  </a:txBody>
                  <a:tcPr>
                    <a:lnL w="0"/>
                    <a:lnR w="0"/>
                    <a:solidFill>
                      <a:prstClr val="black">
                        <a:lumOff val="100000"/>
                        <a:lumOff val="100000"/>
                      </a:prstClr>
                    </a:solidFill>
                  </a:tcPr>
                </a:tc>
              </a:tr>
              <a:tr h="0">
                <a:tc>
                  <a:txBody>
                    <a:bodyPr/>
                    <a:lstStyle/>
                    <a:p>
                      <a:pPr>
                        <a:defRPr sz="1000"/>
                      </a:pPr>
                      <a:r>
                        <a:rPr sz="1000"/>
                        <a:t>Vi er avhengig av at bedriftene i vår region fremdeles ønsker å være medlemmer hos oss. Vi må også skaffe oss nye medlemmer og arbeidsoppdrag hos dem</a:t>
                      </a:r>
                    </a:p>
                  </a:txBody>
                  <a:tcPr>
                    <a:lnL w="0"/>
                    <a:lnR w="0"/>
                    <a:solidFill>
                      <a:prstClr val="black">
                        <a:lumOff val="100000"/>
                        <a:lumOff val="100000"/>
                      </a:prstClr>
                    </a:solidFill>
                  </a:tcPr>
                </a:tc>
              </a:tr>
              <a:tr h="0">
                <a:tc>
                  <a:txBody>
                    <a:bodyPr/>
                    <a:lstStyle/>
                    <a:p>
                      <a:pPr>
                        <a:defRPr sz="1000"/>
                      </a:pPr>
                      <a:r>
                        <a:rPr sz="1000"/>
                        <a:t>Få orden på vei og togtrafikken,slutt med bare snakk, krever konkret handling.</a:t>
                      </a:r>
                    </a:p>
                  </a:txBody>
                  <a:tcPr>
                    <a:lnL w="0"/>
                    <a:lnR w="0"/>
                    <a:solidFill>
                      <a:prstClr val="black">
                        <a:lumOff val="100000"/>
                        <a:lumOff val="100000"/>
                      </a:prstClr>
                    </a:solidFill>
                  </a:tcPr>
                </a:tc>
              </a:tr>
              <a:tr h="0">
                <a:tc>
                  <a:txBody>
                    <a:bodyPr/>
                    <a:lstStyle/>
                    <a:p>
                      <a:pPr>
                        <a:defRPr sz="1000"/>
                      </a:pPr>
                      <a:r>
                        <a:rPr sz="1000"/>
                        <a:t>Uforutsigbarhet i rammevilkår</a:t>
                      </a:r>
                    </a:p>
                  </a:txBody>
                  <a:tcPr>
                    <a:lnL w="0"/>
                    <a:lnR w="0"/>
                    <a:solidFill>
                      <a:prstClr val="black">
                        <a:lumOff val="100000"/>
                        <a:lumOff val="100000"/>
                      </a:prstClr>
                    </a:solidFill>
                  </a:tcPr>
                </a:tc>
              </a:tr>
              <a:tr h="0">
                <a:tc>
                  <a:txBody>
                    <a:bodyPr/>
                    <a:lstStyle/>
                    <a:p>
                      <a:pPr>
                        <a:defRPr sz="1000"/>
                      </a:pPr>
                      <a:r>
                        <a:rPr sz="1000"/>
                        <a:t>Statlige rammevilkår - flere tiltak på anbud og derav større forutsigbarhet.</a:t>
                      </a:r>
                    </a:p>
                  </a:txBody>
                  <a:tcPr>
                    <a:lnL w="0"/>
                    <a:lnR w="0"/>
                    <a:solidFill>
                      <a:prstClr val="black">
                        <a:lumOff val="100000"/>
                        <a:lumOff val="100000"/>
                      </a:prstClr>
                    </a:solidFill>
                  </a:tcPr>
                </a:tc>
              </a:tr>
              <a:tr h="0">
                <a:tc>
                  <a:txBody>
                    <a:bodyPr/>
                    <a:lstStyle/>
                    <a:p>
                      <a:pPr>
                        <a:defRPr sz="1000"/>
                      </a:pPr>
                      <a:r>
                        <a:rPr sz="1000"/>
                        <a:t>ordretilgang</a:t>
                      </a:r>
                    </a:p>
                  </a:txBody>
                  <a:tcPr>
                    <a:lnL w="0"/>
                    <a:lnR w="0"/>
                    <a:solidFill>
                      <a:prstClr val="black">
                        <a:lumOff val="100000"/>
                        <a:lumOff val="100000"/>
                      </a:prstClr>
                    </a:solidFill>
                  </a:tcPr>
                </a:tc>
              </a:tr>
              <a:tr h="0">
                <a:tc>
                  <a:txBody>
                    <a:bodyPr/>
                    <a:lstStyle/>
                    <a:p>
                      <a:pPr>
                        <a:defRPr sz="1000"/>
                      </a:pPr>
                      <a:r>
                        <a:rPr sz="1000"/>
                        <a:t>Oljepris og valuta kurs</a:t>
                      </a:r>
                    </a:p>
                    <a:p>
                      <a:r>
                        <a:rPr sz="1000"/>
                        <a:t>Har en del varekost i USD</a:t>
                      </a:r>
                    </a:p>
                    <a:p>
                      <a:r>
                        <a:rPr sz="1000"/>
                        <a:t>Lønnskost, siden det har vært boom, press på priser men vanskelig/umulig å kutte lønnskost</a:t>
                      </a:r>
                    </a:p>
                  </a:txBody>
                  <a:tcPr>
                    <a:lnL w="0"/>
                    <a:lnR w="0"/>
                    <a:solidFill>
                      <a:prstClr val="black">
                        <a:lumOff val="100000"/>
                        <a:lumOff val="100000"/>
                      </a:prstClr>
                    </a:solidFill>
                  </a:tcPr>
                </a:tc>
              </a:tr>
              <a:tr h="0">
                <a:tc>
                  <a:txBody>
                    <a:bodyPr/>
                    <a:lstStyle/>
                    <a:p>
                      <a:pPr>
                        <a:defRPr sz="1000"/>
                      </a:pPr>
                      <a:r>
                        <a:rPr sz="1000"/>
                        <a:t>Rekruttering.</a:t>
                      </a:r>
                    </a:p>
                  </a:txBody>
                  <a:tcPr>
                    <a:lnL w="0"/>
                    <a:lnR w="0"/>
                    <a:solidFill>
                      <a:prstClr val="black">
                        <a:lumOff val="100000"/>
                        <a:lumOff val="100000"/>
                      </a:prstClr>
                    </a:solidFill>
                  </a:tcPr>
                </a:tc>
              </a:tr>
              <a:tr h="0">
                <a:tc>
                  <a:txBody>
                    <a:bodyPr/>
                    <a:lstStyle/>
                    <a:p>
                      <a:pPr>
                        <a:defRPr sz="1000"/>
                      </a:pPr>
                      <a:r>
                        <a:rPr sz="1000"/>
                        <a:t>Færre bedrifter som vurdere å sende sine ansatte på skolebenken,  mao bedriftene er ikke villig til å betale for kompetanseheving i dårlige tider.</a:t>
                      </a:r>
                    </a:p>
                  </a:txBody>
                  <a:tcPr>
                    <a:lnL w="0"/>
                    <a:lnR w="0"/>
                    <a:solidFill>
                      <a:prstClr val="black">
                        <a:lumOff val="100000"/>
                        <a:lumOff val="100000"/>
                      </a:prstClr>
                    </a:solidFill>
                  </a:tcPr>
                </a:tc>
              </a:tr>
              <a:tr h="0">
                <a:tc>
                  <a:txBody>
                    <a:bodyPr/>
                    <a:lstStyle/>
                    <a:p>
                      <a:pPr>
                        <a:defRPr sz="1000"/>
                      </a:pPr>
                      <a:r>
                        <a:rPr sz="1000"/>
                        <a:t>Lite seriøse hovedentreprenører og lite seriøse personer innen forvaltning i kommune og fylke. Kommune og fylke dårlige på anbudskonkurranser, ser kun på pris.</a:t>
                      </a:r>
                    </a:p>
                  </a:txBody>
                  <a:tcPr>
                    <a:lnL w="0"/>
                    <a:lnR w="0"/>
                    <a:solidFill>
                      <a:prstClr val="black">
                        <a:lumOff val="100000"/>
                        <a:lumOff val="100000"/>
                      </a:prstClr>
                    </a:solidFill>
                  </a:tcPr>
                </a:tc>
              </a:tr>
              <a:tr h="0">
                <a:tc>
                  <a:txBody>
                    <a:bodyPr/>
                    <a:lstStyle/>
                    <a:p>
                      <a:pPr>
                        <a:defRPr sz="1000"/>
                      </a:pPr>
                      <a:r>
                        <a:rPr sz="1000"/>
                        <a:t>I min bedrift arbeider vi med IA-avtalen på organisasjonsnivå. Situasjoner med nedbemanning, permittering og omstilling medfører redusert fokus på våre oppgåver.</a:t>
                      </a:r>
                    </a:p>
                  </a:txBody>
                  <a:tcPr>
                    <a:lnL w="0"/>
                    <a:lnR w="0"/>
                    <a:solidFill>
                      <a:prstClr val="black">
                        <a:lumOff val="100000"/>
                        <a:lumOff val="100000"/>
                      </a:prstClr>
                    </a:solidFill>
                  </a:tcPr>
                </a:tc>
              </a:tr>
              <a:tr h="0">
                <a:tc>
                  <a:txBody>
                    <a:bodyPr/>
                    <a:lstStyle/>
                    <a:p>
                      <a:pPr>
                        <a:defRPr sz="1000"/>
                      </a:pPr>
                      <a:r>
                        <a:rPr sz="1000"/>
                        <a:t>Sikre langsiktige avtaler for å oppnå volum i markedet.</a:t>
                      </a:r>
                    </a:p>
                  </a:txBody>
                  <a:tcPr>
                    <a:lnL w="0"/>
                    <a:lnR w="0"/>
                    <a:solidFill>
                      <a:prstClr val="black">
                        <a:lumOff val="100000"/>
                        <a:lumOff val="100000"/>
                      </a:prstClr>
                    </a:solidFill>
                  </a:tcPr>
                </a:tc>
              </a:tr>
              <a:tr h="0">
                <a:tc>
                  <a:txBody>
                    <a:bodyPr/>
                    <a:lstStyle/>
                    <a:p>
                      <a:pPr>
                        <a:defRPr sz="1000"/>
                      </a:pPr>
                      <a:r>
                        <a:rPr sz="1000"/>
                        <a:t>Mange som har lite arbeid gir hard konkurranse og stort prispress.</a:t>
                      </a:r>
                    </a:p>
                  </a:txBody>
                  <a:tcPr>
                    <a:lnL w="0"/>
                    <a:lnR w="0"/>
                    <a:solidFill>
                      <a:prstClr val="black">
                        <a:lumOff val="100000"/>
                        <a:lumOff val="100000"/>
                      </a:prstClr>
                    </a:solidFill>
                  </a:tcPr>
                </a:tc>
              </a:tr>
              <a:tr h="0">
                <a:tc>
                  <a:txBody>
                    <a:bodyPr/>
                    <a:lstStyle/>
                    <a:p>
                      <a:pPr>
                        <a:defRPr sz="1000"/>
                      </a:pPr>
                      <a:r>
                        <a:rPr sz="1000"/>
                        <a:t>1.Tilgang på kvalifiserte   fagarbeider , og lærlinger.</a:t>
                      </a:r>
                    </a:p>
                    <a:p>
                      <a:r>
                        <a:rPr sz="1000"/>
                        <a:t>2.Konkuransekraft i forhold til offenlige anbud , der man tar hensyn til seriøsitet ,</a:t>
                      </a:r>
                    </a:p>
                    <a:p>
                      <a:r>
                        <a:rPr sz="1000"/>
                        <a:t>   eksempelvis lærlinger , afp-ordningen ,hms system og miljø.</a:t>
                      </a:r>
                    </a:p>
                    <a:p>
                      <a:r>
                        <a:rPr sz="1000"/>
                        <a:t>3.Svart arbeid</a:t>
                      </a:r>
                    </a:p>
                  </a:txBody>
                  <a:tcPr>
                    <a:lnL w="0"/>
                    <a:lnR w="0"/>
                    <a:solidFill>
                      <a:prstClr val="black">
                        <a:lumOff val="100000"/>
                        <a:lumOff val="100000"/>
                      </a:prstClr>
                    </a:solidFill>
                  </a:tcPr>
                </a:tc>
              </a:tr>
              <a:tr h="0">
                <a:tc>
                  <a:txBody>
                    <a:bodyPr/>
                    <a:lstStyle/>
                    <a:p>
                      <a:pPr>
                        <a:defRPr sz="1000"/>
                      </a:pPr>
                      <a:r>
                        <a:rPr sz="1000"/>
                        <a:t>I TEK10 er det krav om uavhengig kontroll ved nybygging, bl.a. for tetthet og våtrom. Dette er en tjeneste vi tilbyr. Utfordringen her er mangelfull oppfølging fra kommuner og samtidig så er det ikke krav om at tredjepart skal utføre kontrollen, kun kontrollere resultater andre har målt. Dette gir muligheter for manipulering av resultater.</a:t>
                      </a:r>
                    </a:p>
                  </a:txBody>
                  <a:tcPr>
                    <a:lnL w="0"/>
                    <a:lnR w="0"/>
                    <a:solidFill>
                      <a:prstClr val="black">
                        <a:lumOff val="100000"/>
                        <a:lumOff val="100000"/>
                      </a:prstClr>
                    </a:solidFill>
                  </a:tcPr>
                </a:tc>
              </a:tr>
            </a:tbl>
          </a:graphicData>
        </a:graphic>
      </p:graphicFrame>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lstStyle/>
          <a:p>
            <a:r>
              <a:rPr lang="en-US"/>
              <a:t>26. Hva representerer den største utfordringen for din bedrift i øyeblikket? Forklar gjerne hvorfor.</a:t>
            </a:r>
          </a:p>
        </p:txBody>
      </p:sp>
      <p:sp>
        <p:nvSpPr>
          <p:cNvPr id="4" name="PCont"/>
          <p:cNvSpPr>
            <a:spLocks noGrp="1"/>
          </p:cNvSpPr>
          <p:nvPr>
            <p:ph sz="quarter" idx="15"/>
          </p:nvPr>
        </p:nvSpPr>
        <p:spPr/>
        <p:txBody>
          <a:bodyPr/>
          <a:lstStyle/>
          <a:p>
            <a:endParaRPr lang="en-US"/>
          </a:p>
        </p:txBody>
      </p:sp>
      <p:sp>
        <p:nvSpPr>
          <p:cNvPr id="6" name="RepTitle"/>
          <p:cNvSpPr>
            <a:spLocks noGrp="1"/>
          </p:cNvSpPr>
          <p:nvPr>
            <p:ph sz="quarter" idx="16" hasCustomPrompt="1"/>
          </p:nvPr>
        </p:nvSpPr>
        <p:spPr/>
        <p:txBody>
          <a:bodyPr/>
          <a:lstStyle/>
          <a:p>
            <a:r>
              <a:rPr lang="en-US"/>
              <a:t>Undersøkelse Vestlandet 2015(3)</a:t>
            </a:r>
          </a:p>
        </p:txBody>
      </p:sp>
      <p:sp>
        <p:nvSpPr>
          <p:cNvPr id="7" name="MetaFoot"/>
          <p:cNvSpPr>
            <a:spLocks noGrp="1"/>
          </p:cNvSpPr>
          <p:nvPr>
            <p:ph sz="quarter" idx="17"/>
          </p:nvPr>
        </p:nvSpPr>
        <p:spPr/>
        <p:txBody>
          <a:bodyPr/>
          <a:lstStyle/>
          <a:p>
            <a:endParaRPr lang="en-US"/>
          </a:p>
        </p:txBody>
      </p:sp>
      <p:graphicFrame>
        <p:nvGraphicFramePr>
          <p:cNvPr id="8" name="New Table"/>
          <p:cNvGraphicFramePr>
            <a:graphicFrameLocks noGrp="1"/>
          </p:cNvGraphicFramePr>
          <p:nvPr>
            <p:ph sz="quarter" idx="14"/>
          </p:nvPr>
        </p:nvGraphicFramePr>
        <p:xfrm>
          <a:off x="467544" y="836712"/>
          <a:ext cx="8207375" cy="5699760"/>
        </p:xfrm>
        <a:graphic>
          <a:graphicData uri="http://schemas.openxmlformats.org/drawingml/2006/table">
            <a:tbl>
              <a:tblPr>
                <a:tableStyleId>{5C22544A-7EE6-4342-B048-85BDC9FD1C3A}</a:tableStyleId>
              </a:tblPr>
              <a:tblGrid>
                <a:gridCol w="8207375"/>
              </a:tblGrid>
              <a:tr h="0">
                <a:tc>
                  <a:txBody>
                    <a:bodyPr/>
                    <a:lstStyle/>
                    <a:p>
                      <a:pPr>
                        <a:defRPr sz="1000"/>
                      </a:pPr>
                      <a:r>
                        <a:rPr sz="1000"/>
                        <a:t>Saksbehandlingen i offentlige myndigheter/organer. Mye tid går med på å vente, purre, og ofte er det tviste mellom ulike organer som utsetter igangsetting/gjennomføring av prosjekter</a:t>
                      </a:r>
                    </a:p>
                  </a:txBody>
                  <a:tcPr>
                    <a:lnL w="0"/>
                    <a:lnR w="0"/>
                    <a:solidFill>
                      <a:prstClr val="black">
                        <a:lumOff val="100000"/>
                        <a:lumOff val="100000"/>
                      </a:prstClr>
                    </a:solidFill>
                  </a:tcPr>
                </a:tc>
              </a:tr>
              <a:tr h="0">
                <a:tc>
                  <a:txBody>
                    <a:bodyPr/>
                    <a:lstStyle/>
                    <a:p>
                      <a:pPr>
                        <a:defRPr sz="1000"/>
                      </a:pPr>
                      <a:r>
                        <a:rPr sz="1000"/>
                        <a:t>Ingen spesielle utfordringer.</a:t>
                      </a:r>
                    </a:p>
                  </a:txBody>
                  <a:tcPr>
                    <a:lnL w="0"/>
                    <a:lnR w="0"/>
                    <a:solidFill>
                      <a:prstClr val="black">
                        <a:lumOff val="100000"/>
                        <a:lumOff val="100000"/>
                      </a:prstClr>
                    </a:solidFill>
                  </a:tcPr>
                </a:tc>
              </a:tr>
              <a:tr h="0">
                <a:tc>
                  <a:txBody>
                    <a:bodyPr/>
                    <a:lstStyle/>
                    <a:p>
                      <a:pPr>
                        <a:defRPr sz="1000"/>
                      </a:pPr>
                      <a:r>
                        <a:rPr sz="1000"/>
                        <a:t>Regional koordinering og vilje til å tenke lenger enn 4 år om gangen</a:t>
                      </a:r>
                    </a:p>
                  </a:txBody>
                  <a:tcPr>
                    <a:lnL w="0"/>
                    <a:lnR w="0"/>
                    <a:solidFill>
                      <a:prstClr val="black">
                        <a:lumOff val="100000"/>
                        <a:lumOff val="100000"/>
                      </a:prstClr>
                    </a:solidFill>
                  </a:tcPr>
                </a:tc>
              </a:tr>
              <a:tr h="0">
                <a:tc>
                  <a:txBody>
                    <a:bodyPr/>
                    <a:lstStyle/>
                    <a:p>
                      <a:pPr>
                        <a:defRPr sz="1000"/>
                      </a:pPr>
                      <a:r>
                        <a:rPr sz="1000"/>
                        <a:t>Teppebombing av negativ omtale i norsk presse om hvor dårlig alt er, eller kommer til å bli.</a:t>
                      </a:r>
                    </a:p>
                  </a:txBody>
                  <a:tcPr>
                    <a:lnL w="0"/>
                    <a:lnR w="0"/>
                    <a:solidFill>
                      <a:prstClr val="black">
                        <a:lumOff val="100000"/>
                        <a:lumOff val="100000"/>
                      </a:prstClr>
                    </a:solidFill>
                  </a:tcPr>
                </a:tc>
              </a:tr>
              <a:tr h="0">
                <a:tc>
                  <a:txBody>
                    <a:bodyPr/>
                    <a:lstStyle/>
                    <a:p>
                      <a:pPr>
                        <a:defRPr sz="1000"/>
                      </a:pPr>
                      <a:r>
                        <a:rPr sz="1000"/>
                        <a:t>Internasjonalt maritimt regelverk...</a:t>
                      </a:r>
                    </a:p>
                  </a:txBody>
                  <a:tcPr>
                    <a:lnL w="0"/>
                    <a:lnR w="0"/>
                    <a:solidFill>
                      <a:prstClr val="black">
                        <a:lumOff val="100000"/>
                        <a:lumOff val="100000"/>
                      </a:prstClr>
                    </a:solidFill>
                  </a:tcPr>
                </a:tc>
              </a:tr>
              <a:tr h="0">
                <a:tc>
                  <a:txBody>
                    <a:bodyPr/>
                    <a:lstStyle/>
                    <a:p>
                      <a:pPr>
                        <a:defRPr sz="1000"/>
                      </a:pPr>
                      <a:r>
                        <a:rPr sz="1000"/>
                        <a:t>Redusert ordretilgang fører til permitteringer og oppsigelser, dette tapper bedriften for generell og spesiell kompetanse. Vi forventer i løpet av året oppsving i aktivitet som vil gi behov for den kompetansen vi nå har støtt fra oss, hvis oppsvinget kommer på samme tid i flere bransjer blir det en utfordring å hente kompetansen tilbake.</a:t>
                      </a:r>
                    </a:p>
                  </a:txBody>
                  <a:tcPr>
                    <a:lnL w="0"/>
                    <a:lnR w="0"/>
                    <a:solidFill>
                      <a:prstClr val="black">
                        <a:lumOff val="100000"/>
                        <a:lumOff val="100000"/>
                      </a:prstClr>
                    </a:solidFill>
                  </a:tcPr>
                </a:tc>
              </a:tr>
              <a:tr h="0">
                <a:tc>
                  <a:txBody>
                    <a:bodyPr/>
                    <a:lstStyle/>
                    <a:p>
                      <a:pPr>
                        <a:defRPr sz="1000"/>
                      </a:pPr>
                      <a:r>
                        <a:rPr sz="1000"/>
                        <a:t>Høyt skattetrykk med kombinasjon av eiendomsskatt og formuesskatt.</a:t>
                      </a:r>
                    </a:p>
                  </a:txBody>
                  <a:tcPr>
                    <a:lnL w="0"/>
                    <a:lnR w="0"/>
                    <a:solidFill>
                      <a:prstClr val="black">
                        <a:lumOff val="100000"/>
                        <a:lumOff val="100000"/>
                      </a:prstClr>
                    </a:solidFill>
                  </a:tcPr>
                </a:tc>
              </a:tr>
              <a:tr h="0">
                <a:tc>
                  <a:txBody>
                    <a:bodyPr/>
                    <a:lstStyle/>
                    <a:p>
                      <a:pPr>
                        <a:defRPr sz="1000"/>
                      </a:pPr>
                      <a:r>
                        <a:rPr sz="1000"/>
                        <a:t>Konkurranse med utenlandsk billig arbeidskraft</a:t>
                      </a:r>
                    </a:p>
                  </a:txBody>
                  <a:tcPr>
                    <a:lnL w="0"/>
                    <a:lnR w="0"/>
                    <a:solidFill>
                      <a:prstClr val="black">
                        <a:lumOff val="100000"/>
                        <a:lumOff val="100000"/>
                      </a:prstClr>
                    </a:solidFill>
                  </a:tcPr>
                </a:tc>
              </a:tr>
              <a:tr h="0">
                <a:tc>
                  <a:txBody>
                    <a:bodyPr/>
                    <a:lstStyle/>
                    <a:p>
                      <a:pPr>
                        <a:defRPr sz="1000"/>
                      </a:pPr>
                      <a:r>
                        <a:rPr sz="1000"/>
                        <a:t>Tilgang på kompetent og effektiv norsk arbeidskraft. Når man skal utføre byggearbeid som oppføring av eneboliger der det er 2-3 mann på byggeplassen, gjerne i nært samarbeid med andre fag og tiltakshaver, er man avhengig av arbeidskraft som hånderer språket samtidig som effektiviteten holdes opp.</a:t>
                      </a:r>
                    </a:p>
                  </a:txBody>
                  <a:tcPr>
                    <a:lnL w="0"/>
                    <a:lnR w="0"/>
                    <a:solidFill>
                      <a:prstClr val="black">
                        <a:lumOff val="100000"/>
                        <a:lumOff val="100000"/>
                      </a:prstClr>
                    </a:solidFill>
                  </a:tcPr>
                </a:tc>
              </a:tr>
              <a:tr h="0">
                <a:tc>
                  <a:txBody>
                    <a:bodyPr/>
                    <a:lstStyle/>
                    <a:p>
                      <a:pPr>
                        <a:defRPr sz="1000"/>
                      </a:pPr>
                      <a:r>
                        <a:rPr sz="1000"/>
                        <a:t>Stagnasjon i boligmarkedet</a:t>
                      </a:r>
                    </a:p>
                  </a:txBody>
                  <a:tcPr>
                    <a:lnL w="0"/>
                    <a:lnR w="0"/>
                    <a:solidFill>
                      <a:prstClr val="black">
                        <a:lumOff val="100000"/>
                        <a:lumOff val="100000"/>
                      </a:prstClr>
                    </a:solidFill>
                  </a:tcPr>
                </a:tc>
              </a:tr>
              <a:tr h="0">
                <a:tc>
                  <a:txBody>
                    <a:bodyPr/>
                    <a:lstStyle/>
                    <a:p>
                      <a:pPr>
                        <a:defRPr sz="1000"/>
                      </a:pPr>
                      <a:r>
                        <a:rPr sz="1000"/>
                        <a:t>Usikkerhet i arbeidsmarkedet, noe som gir svingninger i privatforbruk, og uforutsette inntjeningen.</a:t>
                      </a:r>
                    </a:p>
                  </a:txBody>
                  <a:tcPr>
                    <a:lnL w="0"/>
                    <a:lnR w="0"/>
                    <a:solidFill>
                      <a:prstClr val="black">
                        <a:lumOff val="100000"/>
                        <a:lumOff val="100000"/>
                      </a:prstClr>
                    </a:solidFill>
                  </a:tcPr>
                </a:tc>
              </a:tr>
              <a:tr h="0">
                <a:tc>
                  <a:txBody>
                    <a:bodyPr/>
                    <a:lstStyle/>
                    <a:p>
                      <a:pPr>
                        <a:defRPr sz="1000"/>
                      </a:pPr>
                      <a:r>
                        <a:rPr sz="1000"/>
                        <a:t>Det er vanskelig å få tak i kompetent norsk arbeidskraft. Mange store aktører krever at det er norsk arbeidskraft tilstede på byggeplassene. Det er et problem at p.t. er det slik at de fleste unge med denne utdannelsen har hatt problemer i skolen og veldig ofte også problemer med rus.</a:t>
                      </a:r>
                    </a:p>
                  </a:txBody>
                  <a:tcPr>
                    <a:lnL w="0"/>
                    <a:lnR w="0"/>
                    <a:solidFill>
                      <a:prstClr val="black">
                        <a:lumOff val="100000"/>
                        <a:lumOff val="100000"/>
                      </a:prstClr>
                    </a:solidFill>
                  </a:tcPr>
                </a:tc>
              </a:tr>
              <a:tr h="0">
                <a:tc>
                  <a:txBody>
                    <a:bodyPr/>
                    <a:lstStyle/>
                    <a:p>
                      <a:pPr>
                        <a:defRPr sz="1000"/>
                      </a:pPr>
                      <a:r>
                        <a:rPr sz="1000"/>
                        <a:t>Å få kunder (industripartnere) til å investere i nye energiformer og nye industriområder som skal skape framtidas arbeidsplassar</a:t>
                      </a:r>
                    </a:p>
                  </a:txBody>
                  <a:tcPr>
                    <a:lnL w="0"/>
                    <a:lnR w="0"/>
                    <a:solidFill>
                      <a:prstClr val="black">
                        <a:lumOff val="100000"/>
                        <a:lumOff val="100000"/>
                      </a:prstClr>
                    </a:solidFill>
                  </a:tcPr>
                </a:tc>
              </a:tr>
              <a:tr h="0">
                <a:tc>
                  <a:txBody>
                    <a:bodyPr/>
                    <a:lstStyle/>
                    <a:p>
                      <a:pPr>
                        <a:defRPr sz="1000"/>
                      </a:pPr>
                      <a:r>
                        <a:rPr sz="1000"/>
                        <a:t>At mange av åre klienter i sine respektive markeder (shipping og offshore) sliter kraftig, og det for betydning for hele aktivitetsnivået.</a:t>
                      </a:r>
                    </a:p>
                  </a:txBody>
                  <a:tcPr>
                    <a:lnL w="0"/>
                    <a:lnR w="0"/>
                    <a:solidFill>
                      <a:prstClr val="black">
                        <a:lumOff val="100000"/>
                        <a:lumOff val="100000"/>
                      </a:prstClr>
                    </a:solidFill>
                  </a:tcPr>
                </a:tc>
              </a:tr>
              <a:tr h="0">
                <a:tc>
                  <a:txBody>
                    <a:bodyPr/>
                    <a:lstStyle/>
                    <a:p>
                      <a:pPr>
                        <a:defRPr sz="1000"/>
                      </a:pPr>
                      <a:r>
                        <a:rPr sz="1000"/>
                        <a:t>Tilgang på kapital</a:t>
                      </a:r>
                    </a:p>
                    <a:p>
                      <a:r>
                        <a:rPr sz="1000"/>
                        <a:t>støtteordninger for byggelån (finansiering i prosjektfasen)</a:t>
                      </a:r>
                    </a:p>
                  </a:txBody>
                  <a:tcPr>
                    <a:lnL w="0"/>
                    <a:lnR w="0"/>
                    <a:solidFill>
                      <a:prstClr val="black">
                        <a:lumOff val="100000"/>
                        <a:lumOff val="100000"/>
                      </a:prstClr>
                    </a:solidFill>
                  </a:tcPr>
                </a:tc>
              </a:tr>
              <a:tr h="0">
                <a:tc>
                  <a:txBody>
                    <a:bodyPr/>
                    <a:lstStyle/>
                    <a:p>
                      <a:pPr>
                        <a:defRPr sz="1000"/>
                      </a:pPr>
                      <a:r>
                        <a:rPr sz="1000"/>
                        <a:t>Medarbeidere med erfaring</a:t>
                      </a:r>
                    </a:p>
                  </a:txBody>
                  <a:tcPr>
                    <a:lnL w="0"/>
                    <a:lnR w="0"/>
                    <a:solidFill>
                      <a:prstClr val="black">
                        <a:lumOff val="100000"/>
                        <a:lumOff val="100000"/>
                      </a:prstClr>
                    </a:solidFill>
                  </a:tcPr>
                </a:tc>
              </a:tr>
              <a:tr h="0">
                <a:tc>
                  <a:txBody>
                    <a:bodyPr/>
                    <a:lstStyle/>
                    <a:p>
                      <a:pPr>
                        <a:defRPr sz="1000"/>
                      </a:pPr>
                      <a:r>
                        <a:rPr sz="1000"/>
                        <a:t>Kommunale g fylkeskommunal saksbehandling i bygge og plansaker.</a:t>
                      </a:r>
                    </a:p>
                    <a:p>
                      <a:r>
                        <a:rPr sz="1000"/>
                        <a:t>Tidkrevende, uforutsigbart og lite trygge saksbehandlere.</a:t>
                      </a:r>
                    </a:p>
                  </a:txBody>
                  <a:tcPr>
                    <a:lnL w="0"/>
                    <a:lnR w="0"/>
                    <a:solidFill>
                      <a:prstClr val="black">
                        <a:lumOff val="100000"/>
                        <a:lumOff val="100000"/>
                      </a:prstClr>
                    </a:solidFill>
                  </a:tcPr>
                </a:tc>
              </a:tr>
              <a:tr h="0">
                <a:tc>
                  <a:txBody>
                    <a:bodyPr/>
                    <a:lstStyle/>
                    <a:p>
                      <a:pPr>
                        <a:defRPr sz="1000"/>
                      </a:pPr>
                      <a:r>
                        <a:rPr sz="1000"/>
                        <a:t>Trenger nye medarbeidere med relevant kompetanse</a:t>
                      </a:r>
                    </a:p>
                  </a:txBody>
                  <a:tcPr>
                    <a:lnL w="0"/>
                    <a:lnR w="0"/>
                    <a:solidFill>
                      <a:prstClr val="black">
                        <a:lumOff val="100000"/>
                        <a:lumOff val="100000"/>
                      </a:prstClr>
                    </a:solidFill>
                  </a:tcPr>
                </a:tc>
              </a:tr>
            </a:tbl>
          </a:graphicData>
        </a:graphic>
      </p:graphicFrame>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lstStyle/>
          <a:p>
            <a:r>
              <a:rPr lang="en-US"/>
              <a:t>26. Hva representerer den største utfordringen for din bedrift i øyeblikket? Forklar gjerne hvorfor.</a:t>
            </a:r>
          </a:p>
        </p:txBody>
      </p:sp>
      <p:sp>
        <p:nvSpPr>
          <p:cNvPr id="4" name="PCont"/>
          <p:cNvSpPr>
            <a:spLocks noGrp="1"/>
          </p:cNvSpPr>
          <p:nvPr>
            <p:ph sz="quarter" idx="15"/>
          </p:nvPr>
        </p:nvSpPr>
        <p:spPr/>
        <p:txBody>
          <a:bodyPr/>
          <a:lstStyle/>
          <a:p>
            <a:endParaRPr lang="en-US"/>
          </a:p>
        </p:txBody>
      </p:sp>
      <p:sp>
        <p:nvSpPr>
          <p:cNvPr id="6" name="RepTitle"/>
          <p:cNvSpPr>
            <a:spLocks noGrp="1"/>
          </p:cNvSpPr>
          <p:nvPr>
            <p:ph sz="quarter" idx="16" hasCustomPrompt="1"/>
          </p:nvPr>
        </p:nvSpPr>
        <p:spPr/>
        <p:txBody>
          <a:bodyPr/>
          <a:lstStyle/>
          <a:p>
            <a:r>
              <a:rPr lang="en-US"/>
              <a:t>Undersøkelse Vestlandet 2015(3)</a:t>
            </a:r>
          </a:p>
        </p:txBody>
      </p:sp>
      <p:sp>
        <p:nvSpPr>
          <p:cNvPr id="7" name="MetaFoot"/>
          <p:cNvSpPr>
            <a:spLocks noGrp="1"/>
          </p:cNvSpPr>
          <p:nvPr>
            <p:ph sz="quarter" idx="17"/>
          </p:nvPr>
        </p:nvSpPr>
        <p:spPr/>
        <p:txBody>
          <a:bodyPr/>
          <a:lstStyle/>
          <a:p>
            <a:endParaRPr lang="en-US"/>
          </a:p>
        </p:txBody>
      </p:sp>
      <p:graphicFrame>
        <p:nvGraphicFramePr>
          <p:cNvPr id="8" name="New Table"/>
          <p:cNvGraphicFramePr>
            <a:graphicFrameLocks noGrp="1"/>
          </p:cNvGraphicFramePr>
          <p:nvPr>
            <p:ph sz="quarter" idx="14"/>
          </p:nvPr>
        </p:nvGraphicFramePr>
        <p:xfrm>
          <a:off x="467544" y="836712"/>
          <a:ext cx="8207375" cy="5699760"/>
        </p:xfrm>
        <a:graphic>
          <a:graphicData uri="http://schemas.openxmlformats.org/drawingml/2006/table">
            <a:tbl>
              <a:tblPr>
                <a:tableStyleId>{5C22544A-7EE6-4342-B048-85BDC9FD1C3A}</a:tableStyleId>
              </a:tblPr>
              <a:tblGrid>
                <a:gridCol w="8207375"/>
              </a:tblGrid>
              <a:tr h="0">
                <a:tc>
                  <a:txBody>
                    <a:bodyPr/>
                    <a:lstStyle/>
                    <a:p>
                      <a:pPr>
                        <a:defRPr sz="1000"/>
                      </a:pPr>
                      <a:r>
                        <a:rPr sz="1000"/>
                        <a:t>Arbeidskriminalitet og svart arbeid</a:t>
                      </a:r>
                    </a:p>
                  </a:txBody>
                  <a:tcPr>
                    <a:lnL w="0"/>
                    <a:lnR w="0"/>
                    <a:solidFill>
                      <a:prstClr val="black">
                        <a:lumOff val="100000"/>
                        <a:lumOff val="100000"/>
                      </a:prstClr>
                    </a:solidFill>
                  </a:tcPr>
                </a:tc>
              </a:tr>
              <a:tr h="0">
                <a:tc>
                  <a:txBody>
                    <a:bodyPr/>
                    <a:lstStyle/>
                    <a:p>
                      <a:pPr>
                        <a:defRPr sz="1000"/>
                      </a:pPr>
                      <a:r>
                        <a:rPr sz="1000"/>
                        <a:t>Lavt rentenivå</a:t>
                      </a:r>
                    </a:p>
                  </a:txBody>
                  <a:tcPr>
                    <a:lnL w="0"/>
                    <a:lnR w="0"/>
                    <a:solidFill>
                      <a:prstClr val="black">
                        <a:lumOff val="100000"/>
                        <a:lumOff val="100000"/>
                      </a:prstClr>
                    </a:solidFill>
                  </a:tcPr>
                </a:tc>
              </a:tr>
              <a:tr h="0">
                <a:tc>
                  <a:txBody>
                    <a:bodyPr/>
                    <a:lstStyle/>
                    <a:p>
                      <a:pPr>
                        <a:defRPr sz="1000"/>
                      </a:pPr>
                      <a:r>
                        <a:rPr sz="1000"/>
                        <a:t>IKT sikkerhet og kostnader.</a:t>
                      </a:r>
                    </a:p>
                    <a:p>
                      <a:r>
                        <a:rPr sz="1000"/>
                        <a:t>Bransjeomstilling.</a:t>
                      </a:r>
                    </a:p>
                  </a:txBody>
                  <a:tcPr>
                    <a:lnL w="0"/>
                    <a:lnR w="0"/>
                    <a:solidFill>
                      <a:prstClr val="black">
                        <a:lumOff val="100000"/>
                        <a:lumOff val="100000"/>
                      </a:prstClr>
                    </a:solidFill>
                  </a:tcPr>
                </a:tc>
              </a:tr>
              <a:tr h="0">
                <a:tc>
                  <a:txBody>
                    <a:bodyPr/>
                    <a:lstStyle/>
                    <a:p>
                      <a:pPr>
                        <a:defRPr sz="1000"/>
                      </a:pPr>
                      <a:r>
                        <a:rPr sz="1000"/>
                        <a:t>Fallet i kronekursen og høye lønninger</a:t>
                      </a:r>
                    </a:p>
                  </a:txBody>
                  <a:tcPr>
                    <a:lnL w="0"/>
                    <a:lnR w="0"/>
                    <a:solidFill>
                      <a:prstClr val="black">
                        <a:lumOff val="100000"/>
                        <a:lumOff val="100000"/>
                      </a:prstClr>
                    </a:solidFill>
                  </a:tcPr>
                </a:tc>
              </a:tr>
              <a:tr h="0">
                <a:tc>
                  <a:txBody>
                    <a:bodyPr/>
                    <a:lstStyle/>
                    <a:p>
                      <a:pPr>
                        <a:defRPr sz="1000"/>
                      </a:pPr>
                      <a:r>
                        <a:rPr sz="1000"/>
                        <a:t>Redusert oppdragsmengde pga redusert etterspørsel og generelt lavere aktivitetsnivå.</a:t>
                      </a:r>
                    </a:p>
                    <a:p>
                      <a:endParaRPr sz="1000"/>
                    </a:p>
                    <a:p>
                      <a:r>
                        <a:rPr sz="1000"/>
                        <a:t>Komplisert regelverk og rammebetingelser, stadig nye "politisk korrekte" pålegg men lite kontroll og oppfølging fra bl.a. Arbeidstilsynet; favoriserer useriøse aktører i bransjen.</a:t>
                      </a:r>
                    </a:p>
                  </a:txBody>
                  <a:tcPr>
                    <a:lnL w="0"/>
                    <a:lnR w="0"/>
                    <a:solidFill>
                      <a:prstClr val="black">
                        <a:lumOff val="100000"/>
                        <a:lumOff val="100000"/>
                      </a:prstClr>
                    </a:solidFill>
                  </a:tcPr>
                </a:tc>
              </a:tr>
              <a:tr h="0">
                <a:tc>
                  <a:txBody>
                    <a:bodyPr/>
                    <a:lstStyle/>
                    <a:p>
                      <a:pPr>
                        <a:defRPr sz="1000"/>
                      </a:pPr>
                      <a:r>
                        <a:rPr sz="1000"/>
                        <a:t>Nye kapitalkrav som svekker vår konkurransekraft sammenlignet med utenlandske filialforetak i Norge</a:t>
                      </a:r>
                    </a:p>
                  </a:txBody>
                  <a:tcPr>
                    <a:lnL w="0"/>
                    <a:lnR w="0"/>
                    <a:solidFill>
                      <a:prstClr val="black">
                        <a:lumOff val="100000"/>
                        <a:lumOff val="100000"/>
                      </a:prstClr>
                    </a:solidFill>
                  </a:tcPr>
                </a:tc>
              </a:tr>
              <a:tr h="0">
                <a:tc>
                  <a:txBody>
                    <a:bodyPr/>
                    <a:lstStyle/>
                    <a:p>
                      <a:pPr>
                        <a:defRPr sz="1000"/>
                      </a:pPr>
                      <a:r>
                        <a:rPr sz="1000"/>
                        <a:t>Logistikk og rettbemanning og kompetanse på bemanning.</a:t>
                      </a:r>
                    </a:p>
                  </a:txBody>
                  <a:tcPr>
                    <a:lnL w="0"/>
                    <a:lnR w="0"/>
                    <a:solidFill>
                      <a:prstClr val="black">
                        <a:lumOff val="100000"/>
                        <a:lumOff val="100000"/>
                      </a:prstClr>
                    </a:solidFill>
                  </a:tcPr>
                </a:tc>
              </a:tr>
              <a:tr h="0">
                <a:tc>
                  <a:txBody>
                    <a:bodyPr/>
                    <a:lstStyle/>
                    <a:p>
                      <a:pPr>
                        <a:defRPr sz="1000"/>
                      </a:pPr>
                      <a:r>
                        <a:rPr sz="1000"/>
                        <a:t>At bedrifter som egentlig ikke er rammet av det som skjer i olje og gassmarkedet sitter på gjerdet og venter før de ansetter, selv om de egentlig har en positiv utvikling innen for eget segment.</a:t>
                      </a:r>
                    </a:p>
                  </a:txBody>
                  <a:tcPr>
                    <a:lnL w="0"/>
                    <a:lnR w="0"/>
                    <a:solidFill>
                      <a:prstClr val="black">
                        <a:lumOff val="100000"/>
                        <a:lumOff val="100000"/>
                      </a:prstClr>
                    </a:solidFill>
                  </a:tcPr>
                </a:tc>
              </a:tr>
              <a:tr h="0">
                <a:tc>
                  <a:txBody>
                    <a:bodyPr/>
                    <a:lstStyle/>
                    <a:p>
                      <a:pPr>
                        <a:defRPr sz="1000"/>
                      </a:pPr>
                      <a:r>
                        <a:rPr sz="1000"/>
                        <a:t>Arbeidsgiver avgiften er tung.</a:t>
                      </a:r>
                    </a:p>
                  </a:txBody>
                  <a:tcPr>
                    <a:lnL w="0"/>
                    <a:lnR w="0"/>
                    <a:solidFill>
                      <a:prstClr val="black">
                        <a:lumOff val="100000"/>
                        <a:lumOff val="100000"/>
                      </a:prstClr>
                    </a:solidFill>
                  </a:tcPr>
                </a:tc>
              </a:tr>
              <a:tr h="0">
                <a:tc>
                  <a:txBody>
                    <a:bodyPr/>
                    <a:lstStyle/>
                    <a:p>
                      <a:pPr>
                        <a:defRPr sz="1000"/>
                      </a:pPr>
                      <a:r>
                        <a:rPr sz="1000"/>
                        <a:t>Att utveckla behovet på marknaden og behålla det.</a:t>
                      </a:r>
                    </a:p>
                  </a:txBody>
                  <a:tcPr>
                    <a:lnL w="0"/>
                    <a:lnR w="0"/>
                    <a:solidFill>
                      <a:prstClr val="black">
                        <a:lumOff val="100000"/>
                        <a:lumOff val="100000"/>
                      </a:prstClr>
                    </a:solidFill>
                  </a:tcPr>
                </a:tc>
              </a:tr>
              <a:tr h="0">
                <a:tc>
                  <a:txBody>
                    <a:bodyPr/>
                    <a:lstStyle/>
                    <a:p>
                      <a:pPr>
                        <a:defRPr sz="1000"/>
                      </a:pPr>
                      <a:r>
                        <a:rPr sz="1000"/>
                        <a:t>Sentralisering til Oslo</a:t>
                      </a:r>
                    </a:p>
                  </a:txBody>
                  <a:tcPr>
                    <a:lnL w="0"/>
                    <a:lnR w="0"/>
                    <a:solidFill>
                      <a:prstClr val="black">
                        <a:lumOff val="100000"/>
                        <a:lumOff val="100000"/>
                      </a:prstClr>
                    </a:solidFill>
                  </a:tcPr>
                </a:tc>
              </a:tr>
              <a:tr h="0">
                <a:tc>
                  <a:txBody>
                    <a:bodyPr/>
                    <a:lstStyle/>
                    <a:p>
                      <a:pPr>
                        <a:defRPr sz="1000"/>
                      </a:pPr>
                      <a:r>
                        <a:rPr sz="1000"/>
                        <a:t>At større byggeprosjekt blir satt på vent</a:t>
                      </a:r>
                    </a:p>
                  </a:txBody>
                  <a:tcPr>
                    <a:lnL w="0"/>
                    <a:lnR w="0"/>
                    <a:solidFill>
                      <a:prstClr val="black">
                        <a:lumOff val="100000"/>
                        <a:lumOff val="100000"/>
                      </a:prstClr>
                    </a:solidFill>
                  </a:tcPr>
                </a:tc>
              </a:tr>
              <a:tr h="0">
                <a:tc>
                  <a:txBody>
                    <a:bodyPr/>
                    <a:lstStyle/>
                    <a:p>
                      <a:pPr>
                        <a:defRPr sz="1000"/>
                      </a:pPr>
                      <a:r>
                        <a:rPr sz="1000"/>
                        <a:t>som boligprodusent; mindre sysselsetting gir mindre boligbehov.</a:t>
                      </a:r>
                    </a:p>
                  </a:txBody>
                  <a:tcPr>
                    <a:lnL w="0"/>
                    <a:lnR w="0"/>
                    <a:solidFill>
                      <a:prstClr val="black">
                        <a:lumOff val="100000"/>
                        <a:lumOff val="100000"/>
                      </a:prstClr>
                    </a:solidFill>
                  </a:tcPr>
                </a:tc>
              </a:tr>
              <a:tr h="0">
                <a:tc>
                  <a:txBody>
                    <a:bodyPr/>
                    <a:lstStyle/>
                    <a:p>
                      <a:pPr>
                        <a:defRPr sz="1000"/>
                      </a:pPr>
                      <a:r>
                        <a:rPr sz="1000"/>
                        <a:t>Komme ut på markedet med et nytt patentert produkt. Bli synlig og komme forbi den norske mentaliteten med at vi kan og vet det meste fra før.</a:t>
                      </a:r>
                    </a:p>
                  </a:txBody>
                  <a:tcPr>
                    <a:lnL w="0"/>
                    <a:lnR w="0"/>
                    <a:solidFill>
                      <a:prstClr val="black">
                        <a:lumOff val="100000"/>
                        <a:lumOff val="100000"/>
                      </a:prstClr>
                    </a:solidFill>
                  </a:tcPr>
                </a:tc>
              </a:tr>
              <a:tr h="0">
                <a:tc>
                  <a:txBody>
                    <a:bodyPr/>
                    <a:lstStyle/>
                    <a:p>
                      <a:pPr>
                        <a:defRPr sz="1000"/>
                      </a:pPr>
                      <a:r>
                        <a:rPr sz="1000"/>
                        <a:t>De forslagene finanstilsynet nå har kommet med mht tiltak for å dempe boligprisveksten er helt feil retning å gå.  Det viktigste er at unge klarer å betjene boliglånene. For høye krav til egenkapital og at man ikke skal kunne være kausjonist er kommer til å bremse kraftig i boligbyggingen. Kravene for unge å kjøpe bolig blir altfor høye. Oslo/Stavanger og Bergen kan ikke sammenlignes med resten av landet hvor det er moderate m2 meter priser.</a:t>
                      </a:r>
                    </a:p>
                  </a:txBody>
                  <a:tcPr>
                    <a:lnL w="0"/>
                    <a:lnR w="0"/>
                    <a:solidFill>
                      <a:prstClr val="black">
                        <a:lumOff val="100000"/>
                        <a:lumOff val="100000"/>
                      </a:prstClr>
                    </a:solidFill>
                  </a:tcPr>
                </a:tc>
              </a:tr>
              <a:tr h="0">
                <a:tc>
                  <a:txBody>
                    <a:bodyPr/>
                    <a:lstStyle/>
                    <a:p>
                      <a:pPr>
                        <a:defRPr sz="1000"/>
                      </a:pPr>
                      <a:r>
                        <a:rPr sz="1000"/>
                        <a:t>Markedsendringer</a:t>
                      </a:r>
                    </a:p>
                  </a:txBody>
                  <a:tcPr>
                    <a:lnL w="0"/>
                    <a:lnR w="0"/>
                    <a:solidFill>
                      <a:prstClr val="black">
                        <a:lumOff val="100000"/>
                        <a:lumOff val="100000"/>
                      </a:prstClr>
                    </a:solidFill>
                  </a:tcPr>
                </a:tc>
              </a:tr>
              <a:tr h="0">
                <a:tc>
                  <a:txBody>
                    <a:bodyPr/>
                    <a:lstStyle/>
                    <a:p>
                      <a:pPr>
                        <a:defRPr sz="1000"/>
                      </a:pPr>
                      <a:r>
                        <a:rPr sz="1000"/>
                        <a:t>Salg</a:t>
                      </a:r>
                    </a:p>
                  </a:txBody>
                  <a:tcPr>
                    <a:lnL w="0"/>
                    <a:lnR w="0"/>
                    <a:solidFill>
                      <a:prstClr val="black">
                        <a:lumOff val="100000"/>
                        <a:lumOff val="100000"/>
                      </a:prstClr>
                    </a:solidFill>
                  </a:tcPr>
                </a:tc>
              </a:tr>
              <a:tr h="0">
                <a:tc>
                  <a:txBody>
                    <a:bodyPr/>
                    <a:lstStyle/>
                    <a:p>
                      <a:pPr>
                        <a:defRPr sz="1000"/>
                      </a:pPr>
                      <a:r>
                        <a:rPr sz="1000"/>
                        <a:t>Kundene sparer penger og setter ut mindre arbeid. De gjør mindre vedlikehold og modifikasjoner. Kunden har kapasitet til å gjøre mer selv.</a:t>
                      </a:r>
                    </a:p>
                  </a:txBody>
                  <a:tcPr>
                    <a:lnL w="0"/>
                    <a:lnR w="0"/>
                    <a:solidFill>
                      <a:prstClr val="black">
                        <a:lumOff val="100000"/>
                        <a:lumOff val="100000"/>
                      </a:prstClr>
                    </a:solidFill>
                  </a:tcPr>
                </a:tc>
              </a:tr>
            </a:tbl>
          </a:graphicData>
        </a:graphic>
      </p:graphicFrame>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lstStyle/>
          <a:p>
            <a:r>
              <a:rPr lang="en-US"/>
              <a:t>26. Hva representerer den største utfordringen for din bedrift i øyeblikket? Forklar gjerne hvorfor.</a:t>
            </a:r>
          </a:p>
        </p:txBody>
      </p:sp>
      <p:sp>
        <p:nvSpPr>
          <p:cNvPr id="4" name="PCont"/>
          <p:cNvSpPr>
            <a:spLocks noGrp="1"/>
          </p:cNvSpPr>
          <p:nvPr>
            <p:ph sz="quarter" idx="15"/>
          </p:nvPr>
        </p:nvSpPr>
        <p:spPr/>
        <p:txBody>
          <a:bodyPr/>
          <a:lstStyle/>
          <a:p>
            <a:endParaRPr lang="en-US"/>
          </a:p>
        </p:txBody>
      </p:sp>
      <p:sp>
        <p:nvSpPr>
          <p:cNvPr id="6" name="RepTitle"/>
          <p:cNvSpPr>
            <a:spLocks noGrp="1"/>
          </p:cNvSpPr>
          <p:nvPr>
            <p:ph sz="quarter" idx="16" hasCustomPrompt="1"/>
          </p:nvPr>
        </p:nvSpPr>
        <p:spPr/>
        <p:txBody>
          <a:bodyPr/>
          <a:lstStyle/>
          <a:p>
            <a:r>
              <a:rPr lang="en-US"/>
              <a:t>Undersøkelse Vestlandet 2015(3)</a:t>
            </a:r>
          </a:p>
        </p:txBody>
      </p:sp>
      <p:sp>
        <p:nvSpPr>
          <p:cNvPr id="7" name="MetaFoot"/>
          <p:cNvSpPr>
            <a:spLocks noGrp="1"/>
          </p:cNvSpPr>
          <p:nvPr>
            <p:ph sz="quarter" idx="17"/>
          </p:nvPr>
        </p:nvSpPr>
        <p:spPr/>
        <p:txBody>
          <a:bodyPr/>
          <a:lstStyle/>
          <a:p>
            <a:endParaRPr lang="en-US"/>
          </a:p>
        </p:txBody>
      </p:sp>
      <p:graphicFrame>
        <p:nvGraphicFramePr>
          <p:cNvPr id="8" name="New Table"/>
          <p:cNvGraphicFramePr>
            <a:graphicFrameLocks noGrp="1"/>
          </p:cNvGraphicFramePr>
          <p:nvPr>
            <p:ph sz="quarter" idx="14"/>
          </p:nvPr>
        </p:nvGraphicFramePr>
        <p:xfrm>
          <a:off x="467544" y="836712"/>
          <a:ext cx="8207375" cy="5730240"/>
        </p:xfrm>
        <a:graphic>
          <a:graphicData uri="http://schemas.openxmlformats.org/drawingml/2006/table">
            <a:tbl>
              <a:tblPr>
                <a:tableStyleId>{5C22544A-7EE6-4342-B048-85BDC9FD1C3A}</a:tableStyleId>
              </a:tblPr>
              <a:tblGrid>
                <a:gridCol w="8207375"/>
              </a:tblGrid>
              <a:tr h="0">
                <a:tc>
                  <a:txBody>
                    <a:bodyPr/>
                    <a:lstStyle/>
                    <a:p>
                      <a:pPr>
                        <a:defRPr sz="1000"/>
                      </a:pPr>
                      <a:r>
                        <a:rPr sz="1000"/>
                        <a:t>Kommunens største utfordring er vesentlig nedgang i skatteinntektene.</a:t>
                      </a:r>
                    </a:p>
                  </a:txBody>
                  <a:tcPr>
                    <a:lnL w="0"/>
                    <a:lnR w="0"/>
                    <a:solidFill>
                      <a:prstClr val="black">
                        <a:lumOff val="100000"/>
                        <a:lumOff val="100000"/>
                      </a:prstClr>
                    </a:solidFill>
                  </a:tcPr>
                </a:tc>
              </a:tr>
              <a:tr h="0">
                <a:tc>
                  <a:txBody>
                    <a:bodyPr/>
                    <a:lstStyle/>
                    <a:p>
                      <a:pPr>
                        <a:defRPr sz="1000"/>
                      </a:pPr>
                      <a:r>
                        <a:rPr sz="1000"/>
                        <a:t>Lønnsnivå og tilgang på kvalifisert arbeidskraft.</a:t>
                      </a:r>
                    </a:p>
                  </a:txBody>
                  <a:tcPr>
                    <a:lnL w="0"/>
                    <a:lnR w="0"/>
                    <a:solidFill>
                      <a:prstClr val="black">
                        <a:lumOff val="100000"/>
                        <a:lumOff val="100000"/>
                      </a:prstClr>
                    </a:solidFill>
                  </a:tcPr>
                </a:tc>
              </a:tr>
              <a:tr h="0">
                <a:tc>
                  <a:txBody>
                    <a:bodyPr/>
                    <a:lstStyle/>
                    <a:p>
                      <a:pPr>
                        <a:defRPr sz="1000"/>
                      </a:pPr>
                      <a:r>
                        <a:rPr sz="1000"/>
                        <a:t>Flere av våre kunder er i olje og gass bransjen. Når det er tøffe tider, rammer dette oss. Det blir mindre oppdrag.</a:t>
                      </a:r>
                    </a:p>
                  </a:txBody>
                  <a:tcPr>
                    <a:lnL w="0"/>
                    <a:lnR w="0"/>
                    <a:solidFill>
                      <a:prstClr val="black">
                        <a:lumOff val="100000"/>
                        <a:lumOff val="100000"/>
                      </a:prstClr>
                    </a:solidFill>
                  </a:tcPr>
                </a:tc>
              </a:tr>
              <a:tr h="0">
                <a:tc>
                  <a:txBody>
                    <a:bodyPr/>
                    <a:lstStyle/>
                    <a:p>
                      <a:pPr>
                        <a:defRPr sz="1000"/>
                      </a:pPr>
                      <a:r>
                        <a:rPr sz="1000"/>
                        <a:t>Endreinger i arbeidsmarkedspolitikken, og krevende regler for offentlige innkjøp.</a:t>
                      </a:r>
                    </a:p>
                  </a:txBody>
                  <a:tcPr>
                    <a:lnL w="0"/>
                    <a:lnR w="0"/>
                    <a:solidFill>
                      <a:prstClr val="black">
                        <a:lumOff val="100000"/>
                        <a:lumOff val="100000"/>
                      </a:prstClr>
                    </a:solidFill>
                  </a:tcPr>
                </a:tc>
              </a:tr>
              <a:tr h="0">
                <a:tc>
                  <a:txBody>
                    <a:bodyPr/>
                    <a:lstStyle/>
                    <a:p>
                      <a:pPr>
                        <a:defRPr sz="1000"/>
                      </a:pPr>
                      <a:r>
                        <a:rPr sz="1000"/>
                        <a:t>Forutsigbarhet fra kunde (Statoil og andre oljeselskap). Skiftet fra et ekstremt høyt aktivitetsnivå til lav aktivitet har vært for raskt til at omstilling kan gjøres uten at mange blir sagt opp</a:t>
                      </a:r>
                    </a:p>
                  </a:txBody>
                  <a:tcPr>
                    <a:lnL w="0"/>
                    <a:lnR w="0"/>
                    <a:solidFill>
                      <a:prstClr val="black">
                        <a:lumOff val="100000"/>
                        <a:lumOff val="100000"/>
                      </a:prstClr>
                    </a:solidFill>
                  </a:tcPr>
                </a:tc>
              </a:tr>
              <a:tr h="0">
                <a:tc>
                  <a:txBody>
                    <a:bodyPr/>
                    <a:lstStyle/>
                    <a:p>
                      <a:pPr>
                        <a:defRPr sz="1000"/>
                      </a:pPr>
                      <a:r>
                        <a:rPr sz="1000"/>
                        <a:t>Tilgang på nye prosjekter</a:t>
                      </a:r>
                    </a:p>
                  </a:txBody>
                  <a:tcPr>
                    <a:lnL w="0"/>
                    <a:lnR w="0"/>
                    <a:solidFill>
                      <a:prstClr val="black">
                        <a:lumOff val="100000"/>
                        <a:lumOff val="100000"/>
                      </a:prstClr>
                    </a:solidFill>
                  </a:tcPr>
                </a:tc>
              </a:tr>
              <a:tr h="0">
                <a:tc>
                  <a:txBody>
                    <a:bodyPr/>
                    <a:lstStyle/>
                    <a:p>
                      <a:pPr>
                        <a:defRPr sz="1000"/>
                      </a:pPr>
                      <a:r>
                        <a:rPr sz="1000"/>
                        <a:t>Lavt aktivitetsnivå blant våre kunder</a:t>
                      </a:r>
                    </a:p>
                  </a:txBody>
                  <a:tcPr>
                    <a:lnL w="0"/>
                    <a:lnR w="0"/>
                    <a:solidFill>
                      <a:prstClr val="black">
                        <a:lumOff val="100000"/>
                        <a:lumOff val="100000"/>
                      </a:prstClr>
                    </a:solidFill>
                  </a:tcPr>
                </a:tc>
              </a:tr>
              <a:tr h="0">
                <a:tc>
                  <a:txBody>
                    <a:bodyPr/>
                    <a:lstStyle/>
                    <a:p>
                      <a:pPr>
                        <a:defRPr sz="1000"/>
                      </a:pPr>
                      <a:r>
                        <a:rPr sz="1000"/>
                        <a:t>Omstilling i forhold til bransje (oljeavhengighet) og teknologi</a:t>
                      </a:r>
                    </a:p>
                  </a:txBody>
                  <a:tcPr>
                    <a:lnL w="0"/>
                    <a:lnR w="0"/>
                    <a:solidFill>
                      <a:prstClr val="black">
                        <a:lumOff val="100000"/>
                        <a:lumOff val="100000"/>
                      </a:prstClr>
                    </a:solidFill>
                  </a:tcPr>
                </a:tc>
              </a:tr>
              <a:tr h="0">
                <a:tc>
                  <a:txBody>
                    <a:bodyPr/>
                    <a:lstStyle/>
                    <a:p>
                      <a:pPr>
                        <a:defRPr sz="1000"/>
                      </a:pPr>
                      <a:r>
                        <a:rPr sz="1000"/>
                        <a:t>Benytte anledningen for tilpasning av organisasjonen administrativt og operativt en en tid der dette er mer akseptert enn i høykonjunktur</a:t>
                      </a:r>
                    </a:p>
                  </a:txBody>
                  <a:tcPr>
                    <a:lnL w="0"/>
                    <a:lnR w="0"/>
                    <a:solidFill>
                      <a:prstClr val="black">
                        <a:lumOff val="100000"/>
                        <a:lumOff val="100000"/>
                      </a:prstClr>
                    </a:solidFill>
                  </a:tcPr>
                </a:tc>
              </a:tr>
              <a:tr h="0">
                <a:tc>
                  <a:txBody>
                    <a:bodyPr/>
                    <a:lstStyle/>
                    <a:p>
                      <a:pPr>
                        <a:defRPr sz="1000"/>
                      </a:pPr>
                      <a:r>
                        <a:rPr sz="1000"/>
                        <a:t>Markedet er i omstilling og alle skal gjøre besparelser.</a:t>
                      </a:r>
                    </a:p>
                  </a:txBody>
                  <a:tcPr>
                    <a:lnL w="0"/>
                    <a:lnR w="0"/>
                    <a:solidFill>
                      <a:prstClr val="black">
                        <a:lumOff val="100000"/>
                        <a:lumOff val="100000"/>
                      </a:prstClr>
                    </a:solidFill>
                  </a:tcPr>
                </a:tc>
              </a:tr>
              <a:tr h="0">
                <a:tc>
                  <a:txBody>
                    <a:bodyPr/>
                    <a:lstStyle/>
                    <a:p>
                      <a:pPr>
                        <a:defRPr sz="1000"/>
                      </a:pPr>
                      <a:r>
                        <a:rPr sz="1000"/>
                        <a:t>Rammebetingelser, konkurransebildet,</a:t>
                      </a:r>
                    </a:p>
                  </a:txBody>
                  <a:tcPr>
                    <a:lnL w="0"/>
                    <a:lnR w="0"/>
                    <a:solidFill>
                      <a:prstClr val="black">
                        <a:lumOff val="100000"/>
                        <a:lumOff val="100000"/>
                      </a:prstClr>
                    </a:solidFill>
                  </a:tcPr>
                </a:tc>
              </a:tr>
              <a:tr h="0">
                <a:tc>
                  <a:txBody>
                    <a:bodyPr/>
                    <a:lstStyle/>
                    <a:p>
                      <a:pPr>
                        <a:defRPr sz="1000"/>
                      </a:pPr>
                      <a:r>
                        <a:rPr sz="1000"/>
                        <a:t>Rentenivå som følge av betydelig gjeldseksponering.</a:t>
                      </a:r>
                    </a:p>
                  </a:txBody>
                  <a:tcPr>
                    <a:lnL w="0"/>
                    <a:lnR w="0"/>
                    <a:solidFill>
                      <a:prstClr val="black">
                        <a:lumOff val="100000"/>
                        <a:lumOff val="100000"/>
                      </a:prstClr>
                    </a:solidFill>
                  </a:tcPr>
                </a:tc>
              </a:tr>
              <a:tr h="0">
                <a:tc>
                  <a:txBody>
                    <a:bodyPr/>
                    <a:lstStyle/>
                    <a:p>
                      <a:pPr>
                        <a:defRPr sz="1000"/>
                      </a:pPr>
                      <a:r>
                        <a:rPr sz="1000"/>
                        <a:t>Utenlandsk arbeidskraft og ulike kulturer/språk utfordringer.</a:t>
                      </a:r>
                    </a:p>
                    <a:p>
                      <a:r>
                        <a:rPr sz="1000"/>
                        <a:t>Samt fallende aktivitet i oljebransjen.</a:t>
                      </a:r>
                    </a:p>
                  </a:txBody>
                  <a:tcPr>
                    <a:lnL w="0"/>
                    <a:lnR w="0"/>
                    <a:solidFill>
                      <a:prstClr val="black">
                        <a:lumOff val="100000"/>
                        <a:lumOff val="100000"/>
                      </a:prstClr>
                    </a:solidFill>
                  </a:tcPr>
                </a:tc>
              </a:tr>
              <a:tr h="0">
                <a:tc>
                  <a:txBody>
                    <a:bodyPr/>
                    <a:lstStyle/>
                    <a:p>
                      <a:pPr>
                        <a:defRPr sz="1000"/>
                      </a:pPr>
                      <a:r>
                        <a:rPr sz="1000"/>
                        <a:t>Regulatoriske forhold - endringer i myndighetenes rammebetingelser har direkte og dramatisk inngrep i bedriftens inntjening</a:t>
                      </a:r>
                    </a:p>
                  </a:txBody>
                  <a:tcPr>
                    <a:lnL w="0"/>
                    <a:lnR w="0"/>
                    <a:solidFill>
                      <a:prstClr val="black">
                        <a:lumOff val="100000"/>
                        <a:lumOff val="100000"/>
                      </a:prstClr>
                    </a:solidFill>
                  </a:tcPr>
                </a:tc>
              </a:tr>
              <a:tr h="0">
                <a:tc>
                  <a:txBody>
                    <a:bodyPr/>
                    <a:lstStyle/>
                    <a:p>
                      <a:pPr>
                        <a:defRPr sz="1000"/>
                      </a:pPr>
                      <a:r>
                        <a:rPr sz="1000"/>
                        <a:t>Bergen Kommune har ikke en planavdeling som fungerer til tross for at politisk ledelse lenge har lovet å "rydde opp" i dette.</a:t>
                      </a:r>
                    </a:p>
                  </a:txBody>
                  <a:tcPr>
                    <a:lnL w="0"/>
                    <a:lnR w="0"/>
                    <a:solidFill>
                      <a:prstClr val="black">
                        <a:lumOff val="100000"/>
                        <a:lumOff val="100000"/>
                      </a:prstClr>
                    </a:solidFill>
                  </a:tcPr>
                </a:tc>
              </a:tr>
              <a:tr h="0">
                <a:tc>
                  <a:txBody>
                    <a:bodyPr/>
                    <a:lstStyle/>
                    <a:p>
                      <a:pPr>
                        <a:defRPr sz="1000"/>
                      </a:pPr>
                      <a:r>
                        <a:rPr sz="1000"/>
                        <a:t>Usikkerhet rundt aktivitetsnivået fremover</a:t>
                      </a:r>
                    </a:p>
                  </a:txBody>
                  <a:tcPr>
                    <a:lnL w="0"/>
                    <a:lnR w="0"/>
                    <a:solidFill>
                      <a:prstClr val="black">
                        <a:lumOff val="100000"/>
                        <a:lumOff val="100000"/>
                      </a:prstClr>
                    </a:solidFill>
                  </a:tcPr>
                </a:tc>
              </a:tr>
              <a:tr h="0">
                <a:tc>
                  <a:txBody>
                    <a:bodyPr/>
                    <a:lstStyle/>
                    <a:p>
                      <a:pPr>
                        <a:defRPr sz="1000"/>
                      </a:pPr>
                      <a:r>
                        <a:rPr sz="1000"/>
                        <a:t>Det at prosjekt blir satt på vent som følge av Oljeprisen. Vi ønsker å beholde alle ansatte, men det går en grense for hvor lenge en kan vente.</a:t>
                      </a:r>
                    </a:p>
                  </a:txBody>
                  <a:tcPr>
                    <a:lnL w="0"/>
                    <a:lnR w="0"/>
                    <a:solidFill>
                      <a:prstClr val="black">
                        <a:lumOff val="100000"/>
                        <a:lumOff val="100000"/>
                      </a:prstClr>
                    </a:solidFill>
                  </a:tcPr>
                </a:tc>
              </a:tr>
              <a:tr h="0">
                <a:tc>
                  <a:txBody>
                    <a:bodyPr/>
                    <a:lstStyle/>
                    <a:p>
                      <a:pPr>
                        <a:defRPr sz="1000"/>
                      </a:pPr>
                      <a:r>
                        <a:rPr sz="1000"/>
                        <a:t>Dårlig kollektivdekning</a:t>
                      </a:r>
                    </a:p>
                  </a:txBody>
                  <a:tcPr>
                    <a:lnL w="0"/>
                    <a:lnR w="0"/>
                    <a:solidFill>
                      <a:prstClr val="black">
                        <a:lumOff val="100000"/>
                        <a:lumOff val="100000"/>
                      </a:prstClr>
                    </a:solidFill>
                  </a:tcPr>
                </a:tc>
              </a:tr>
              <a:tr h="0">
                <a:tc>
                  <a:txBody>
                    <a:bodyPr/>
                    <a:lstStyle/>
                    <a:p>
                      <a:pPr>
                        <a:defRPr sz="1000"/>
                      </a:pPr>
                      <a:r>
                        <a:rPr sz="1000"/>
                        <a:t>Aktiviteten som er styrt av ett stort oljeselskap; Statoil</a:t>
                      </a:r>
                    </a:p>
                  </a:txBody>
                  <a:tcPr>
                    <a:lnL w="0"/>
                    <a:lnR w="0"/>
                    <a:solidFill>
                      <a:prstClr val="black">
                        <a:lumOff val="100000"/>
                        <a:lumOff val="100000"/>
                      </a:prstClr>
                    </a:solidFill>
                  </a:tcPr>
                </a:tc>
              </a:tr>
              <a:tr h="0">
                <a:tc>
                  <a:txBody>
                    <a:bodyPr/>
                    <a:lstStyle/>
                    <a:p>
                      <a:pPr>
                        <a:defRPr sz="1000"/>
                      </a:pPr>
                      <a:r>
                        <a:rPr sz="1000"/>
                        <a:t>Stopp i byggeprosjekter som følge av lav oljepris</a:t>
                      </a:r>
                    </a:p>
                    <a:p>
                      <a:r>
                        <a:rPr sz="1000"/>
                        <a:t>Prispress på våre tjenester</a:t>
                      </a:r>
                    </a:p>
                    <a:p>
                      <a:r>
                        <a:rPr sz="1000"/>
                        <a:t>Rekruttering av kompetent arbeidskraft til bygg og anlegg (ingeniørkompetanse).</a:t>
                      </a:r>
                    </a:p>
                  </a:txBody>
                  <a:tcPr>
                    <a:lnL w="0"/>
                    <a:lnR w="0"/>
                    <a:solidFill>
                      <a:prstClr val="black">
                        <a:lumOff val="100000"/>
                        <a:lumOff val="100000"/>
                      </a:prstClr>
                    </a:solidFill>
                  </a:tcPr>
                </a:tc>
              </a:tr>
            </a:tbl>
          </a:graphicData>
        </a:graphic>
      </p:graphicFrame>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lstStyle/>
          <a:p>
            <a:r>
              <a:rPr lang="en-US"/>
              <a:t>26. Hva representerer den største utfordringen for din bedrift i øyeblikket? Forklar gjerne hvorfor.</a:t>
            </a:r>
          </a:p>
        </p:txBody>
      </p:sp>
      <p:sp>
        <p:nvSpPr>
          <p:cNvPr id="4" name="PCont"/>
          <p:cNvSpPr>
            <a:spLocks noGrp="1"/>
          </p:cNvSpPr>
          <p:nvPr>
            <p:ph sz="quarter" idx="15"/>
          </p:nvPr>
        </p:nvSpPr>
        <p:spPr/>
        <p:txBody>
          <a:bodyPr/>
          <a:lstStyle/>
          <a:p>
            <a:endParaRPr lang="en-US"/>
          </a:p>
        </p:txBody>
      </p:sp>
      <p:sp>
        <p:nvSpPr>
          <p:cNvPr id="6" name="RepTitle"/>
          <p:cNvSpPr>
            <a:spLocks noGrp="1"/>
          </p:cNvSpPr>
          <p:nvPr>
            <p:ph sz="quarter" idx="16" hasCustomPrompt="1"/>
          </p:nvPr>
        </p:nvSpPr>
        <p:spPr/>
        <p:txBody>
          <a:bodyPr/>
          <a:lstStyle/>
          <a:p>
            <a:r>
              <a:rPr lang="en-US"/>
              <a:t>Undersøkelse Vestlandet 2015(3)</a:t>
            </a:r>
          </a:p>
        </p:txBody>
      </p:sp>
      <p:sp>
        <p:nvSpPr>
          <p:cNvPr id="7" name="MetaFoot"/>
          <p:cNvSpPr>
            <a:spLocks noGrp="1"/>
          </p:cNvSpPr>
          <p:nvPr>
            <p:ph sz="quarter" idx="17"/>
          </p:nvPr>
        </p:nvSpPr>
        <p:spPr/>
        <p:txBody>
          <a:bodyPr/>
          <a:lstStyle/>
          <a:p>
            <a:endParaRPr lang="en-US"/>
          </a:p>
        </p:txBody>
      </p:sp>
      <p:graphicFrame>
        <p:nvGraphicFramePr>
          <p:cNvPr id="8" name="New Table"/>
          <p:cNvGraphicFramePr>
            <a:graphicFrameLocks noGrp="1"/>
          </p:cNvGraphicFramePr>
          <p:nvPr>
            <p:ph sz="quarter" idx="14"/>
          </p:nvPr>
        </p:nvGraphicFramePr>
        <p:xfrm>
          <a:off x="467544" y="836712"/>
          <a:ext cx="8207375" cy="6004560"/>
        </p:xfrm>
        <a:graphic>
          <a:graphicData uri="http://schemas.openxmlformats.org/drawingml/2006/table">
            <a:tbl>
              <a:tblPr>
                <a:tableStyleId>{5C22544A-7EE6-4342-B048-85BDC9FD1C3A}</a:tableStyleId>
              </a:tblPr>
              <a:tblGrid>
                <a:gridCol w="8207375"/>
              </a:tblGrid>
              <a:tr h="0">
                <a:tc>
                  <a:txBody>
                    <a:bodyPr/>
                    <a:lstStyle/>
                    <a:p>
                      <a:pPr>
                        <a:defRPr sz="1000"/>
                      </a:pPr>
                      <a:r>
                        <a:rPr sz="1000"/>
                        <a:t>Bortfall av kontrakter med O&amp;G operatører</a:t>
                      </a:r>
                    </a:p>
                  </a:txBody>
                  <a:tcPr>
                    <a:lnL w="0"/>
                    <a:lnR w="0"/>
                    <a:solidFill>
                      <a:prstClr val="black">
                        <a:lumOff val="100000"/>
                        <a:lumOff val="100000"/>
                      </a:prstClr>
                    </a:solidFill>
                  </a:tcPr>
                </a:tc>
              </a:tr>
              <a:tr h="0">
                <a:tc>
                  <a:txBody>
                    <a:bodyPr/>
                    <a:lstStyle/>
                    <a:p>
                      <a:pPr>
                        <a:defRPr sz="1000"/>
                      </a:pPr>
                      <a:r>
                        <a:rPr sz="1000"/>
                        <a:t>Usikker oljepris gir usikkert marked, samt kompetent arbeidskraft som forsvinner generelt for raskt fra bransjen i vårt oljefylke (om ikke akkurat pr.nu :-)</a:t>
                      </a:r>
                    </a:p>
                  </a:txBody>
                  <a:tcPr>
                    <a:lnL w="0"/>
                    <a:lnR w="0"/>
                    <a:solidFill>
                      <a:prstClr val="black">
                        <a:lumOff val="100000"/>
                        <a:lumOff val="100000"/>
                      </a:prstClr>
                    </a:solidFill>
                  </a:tcPr>
                </a:tc>
              </a:tr>
              <a:tr h="0">
                <a:tc>
                  <a:txBody>
                    <a:bodyPr/>
                    <a:lstStyle/>
                    <a:p>
                      <a:pPr>
                        <a:defRPr sz="1000"/>
                      </a:pPr>
                      <a:r>
                        <a:rPr sz="1000"/>
                        <a:t>Lav oljepris</a:t>
                      </a:r>
                    </a:p>
                    <a:p>
                      <a:r>
                        <a:rPr sz="1000"/>
                        <a:t>Nedgang i oppdrag</a:t>
                      </a:r>
                    </a:p>
                    <a:p>
                      <a:r>
                        <a:rPr sz="1000"/>
                        <a:t>Lønnsnivå i olje og gass</a:t>
                      </a:r>
                    </a:p>
                  </a:txBody>
                  <a:tcPr>
                    <a:lnL w="0"/>
                    <a:lnR w="0"/>
                    <a:solidFill>
                      <a:prstClr val="black">
                        <a:lumOff val="100000"/>
                        <a:lumOff val="100000"/>
                      </a:prstClr>
                    </a:solidFill>
                  </a:tcPr>
                </a:tc>
              </a:tr>
              <a:tr h="0">
                <a:tc>
                  <a:txBody>
                    <a:bodyPr/>
                    <a:lstStyle/>
                    <a:p>
                      <a:pPr>
                        <a:defRPr sz="1000"/>
                      </a:pPr>
                      <a:r>
                        <a:rPr sz="1000"/>
                        <a:t>Utviklingen i Energisektoren.</a:t>
                      </a:r>
                    </a:p>
                  </a:txBody>
                  <a:tcPr>
                    <a:lnL w="0"/>
                    <a:lnR w="0"/>
                    <a:solidFill>
                      <a:prstClr val="black">
                        <a:lumOff val="100000"/>
                        <a:lumOff val="100000"/>
                      </a:prstClr>
                    </a:solidFill>
                  </a:tcPr>
                </a:tc>
              </a:tr>
              <a:tr h="0">
                <a:tc>
                  <a:txBody>
                    <a:bodyPr/>
                    <a:lstStyle/>
                    <a:p>
                      <a:pPr>
                        <a:defRPr sz="1000"/>
                      </a:pPr>
                      <a:r>
                        <a:rPr sz="1000"/>
                        <a:t>Dårlig infrastruktur i Sør Rogaland og E-39 til Kristiandsand. Det er mye tids planlegging og feil tidsbruk med køståing og dårlig fremkommelighet.</a:t>
                      </a:r>
                    </a:p>
                    <a:p>
                      <a:r>
                        <a:rPr sz="1000"/>
                        <a:t>Et vel utbygd veinett og styrket kollektiv trafikk står høyt på vår ønskeliste.</a:t>
                      </a:r>
                    </a:p>
                  </a:txBody>
                  <a:tcPr>
                    <a:lnL w="0"/>
                    <a:lnR w="0"/>
                    <a:solidFill>
                      <a:prstClr val="black">
                        <a:lumOff val="100000"/>
                        <a:lumOff val="100000"/>
                      </a:prstClr>
                    </a:solidFill>
                  </a:tcPr>
                </a:tc>
              </a:tr>
              <a:tr h="0">
                <a:tc>
                  <a:txBody>
                    <a:bodyPr/>
                    <a:lstStyle/>
                    <a:p>
                      <a:pPr>
                        <a:defRPr sz="1000"/>
                      </a:pPr>
                      <a:r>
                        <a:rPr sz="1000"/>
                        <a:t>Finne gode alliansepartnere. Små bedrifter har ofte utfordringer med å komme til bordet.</a:t>
                      </a:r>
                    </a:p>
                  </a:txBody>
                  <a:tcPr>
                    <a:lnL w="0"/>
                    <a:lnR w="0"/>
                    <a:solidFill>
                      <a:prstClr val="black">
                        <a:lumOff val="100000"/>
                        <a:lumOff val="100000"/>
                      </a:prstClr>
                    </a:solidFill>
                  </a:tcPr>
                </a:tc>
              </a:tr>
              <a:tr h="0">
                <a:tc>
                  <a:txBody>
                    <a:bodyPr/>
                    <a:lstStyle/>
                    <a:p>
                      <a:pPr>
                        <a:defRPr sz="1000"/>
                      </a:pPr>
                      <a:r>
                        <a:rPr sz="1000"/>
                        <a:t>Rekruttere kompetent og erfaren arbeidskraft.</a:t>
                      </a:r>
                    </a:p>
                  </a:txBody>
                  <a:tcPr>
                    <a:lnL w="0"/>
                    <a:lnR w="0"/>
                    <a:solidFill>
                      <a:prstClr val="black">
                        <a:lumOff val="100000"/>
                        <a:lumOff val="100000"/>
                      </a:prstClr>
                    </a:solidFill>
                  </a:tcPr>
                </a:tc>
              </a:tr>
              <a:tr h="0">
                <a:tc>
                  <a:txBody>
                    <a:bodyPr/>
                    <a:lstStyle/>
                    <a:p>
                      <a:pPr>
                        <a:defRPr sz="1000"/>
                      </a:pPr>
                      <a:r>
                        <a:rPr sz="1000"/>
                        <a:t>Redusert investeringsnivå i næringslivet lokalt og økt andel arbeidsledige. Dette vil medføre lavere etterspørsel etter leasingfinansiering og når folk blir arbeidsledige kan dette får kosekvenser som at de ikke kjøper ny bil.</a:t>
                      </a:r>
                    </a:p>
                  </a:txBody>
                  <a:tcPr>
                    <a:lnL w="0"/>
                    <a:lnR w="0"/>
                    <a:solidFill>
                      <a:prstClr val="black">
                        <a:lumOff val="100000"/>
                        <a:lumOff val="100000"/>
                      </a:prstClr>
                    </a:solidFill>
                  </a:tcPr>
                </a:tc>
              </a:tr>
              <a:tr h="0">
                <a:tc>
                  <a:txBody>
                    <a:bodyPr/>
                    <a:lstStyle/>
                    <a:p>
                      <a:pPr>
                        <a:defRPr sz="1000"/>
                      </a:pPr>
                      <a:r>
                        <a:rPr sz="1000"/>
                        <a:t>Lav aktivitet i bedriftene fører til kutt i kurs og konferansemarkedet</a:t>
                      </a:r>
                    </a:p>
                  </a:txBody>
                  <a:tcPr>
                    <a:lnL w="0"/>
                    <a:lnR w="0"/>
                    <a:solidFill>
                      <a:prstClr val="black">
                        <a:lumOff val="100000"/>
                        <a:lumOff val="100000"/>
                      </a:prstClr>
                    </a:solidFill>
                  </a:tcPr>
                </a:tc>
              </a:tr>
              <a:tr h="0">
                <a:tc>
                  <a:txBody>
                    <a:bodyPr/>
                    <a:lstStyle/>
                    <a:p>
                      <a:pPr>
                        <a:defRPr sz="1000"/>
                      </a:pPr>
                      <a:r>
                        <a:rPr sz="1000"/>
                        <a:t>Likviditet. Det er mange hindre som skal passeres på veien fra god ide / innovasjon til etablert posisjon med stor nok omsetning til å dekke faste kostnader.</a:t>
                      </a:r>
                    </a:p>
                  </a:txBody>
                  <a:tcPr>
                    <a:lnL w="0"/>
                    <a:lnR w="0"/>
                    <a:solidFill>
                      <a:prstClr val="black">
                        <a:lumOff val="100000"/>
                        <a:lumOff val="100000"/>
                      </a:prstClr>
                    </a:solidFill>
                  </a:tcPr>
                </a:tc>
              </a:tr>
              <a:tr h="0">
                <a:tc>
                  <a:txBody>
                    <a:bodyPr/>
                    <a:lstStyle/>
                    <a:p>
                      <a:pPr>
                        <a:defRPr sz="1000"/>
                      </a:pPr>
                      <a:r>
                        <a:rPr sz="1000"/>
                        <a:t>Bedrifter bør åpne opp for søkere som nødvendigvis ikke her en master, eller bachelor i bunn. Flere står utenfor fordi de ikke har den etterspurte "graden". Tilgangen på arbeidsledige her i vest stiger og tilgang på dyktige kandidater vokser hver dag. Hva gjøres for å omskolere mennesker og gi dem fkes et videre utdanningstilbud - mot helse for de som ønsker?  Vi trenger mange hender i tiden som kommer!</a:t>
                      </a:r>
                    </a:p>
                  </a:txBody>
                  <a:tcPr>
                    <a:lnL w="0"/>
                    <a:lnR w="0"/>
                    <a:solidFill>
                      <a:prstClr val="black">
                        <a:lumOff val="100000"/>
                        <a:lumOff val="100000"/>
                      </a:prstClr>
                    </a:solidFill>
                  </a:tcPr>
                </a:tc>
              </a:tr>
              <a:tr h="0">
                <a:tc>
                  <a:txBody>
                    <a:bodyPr/>
                    <a:lstStyle/>
                    <a:p>
                      <a:pPr>
                        <a:defRPr sz="1000"/>
                      </a:pPr>
                      <a:r>
                        <a:rPr sz="1000"/>
                        <a:t>Utgifts kutt i bedriftene, er restaurant bedriftene en av dei første som merker det, Her med redusert omsetning.</a:t>
                      </a:r>
                    </a:p>
                  </a:txBody>
                  <a:tcPr>
                    <a:lnL w="0"/>
                    <a:lnR w="0"/>
                    <a:solidFill>
                      <a:prstClr val="black">
                        <a:lumOff val="100000"/>
                        <a:lumOff val="100000"/>
                      </a:prstClr>
                    </a:solidFill>
                  </a:tcPr>
                </a:tc>
              </a:tr>
              <a:tr h="0">
                <a:tc>
                  <a:txBody>
                    <a:bodyPr/>
                    <a:lstStyle/>
                    <a:p>
                      <a:pPr>
                        <a:defRPr sz="1000"/>
                      </a:pPr>
                      <a:r>
                        <a:rPr sz="1000"/>
                        <a:t>Reduserrt aktivitet innen oljerelatert industri</a:t>
                      </a:r>
                    </a:p>
                  </a:txBody>
                  <a:tcPr>
                    <a:lnL w="0"/>
                    <a:lnR w="0"/>
                    <a:solidFill>
                      <a:prstClr val="black">
                        <a:lumOff val="100000"/>
                        <a:lumOff val="100000"/>
                      </a:prstClr>
                    </a:solidFill>
                  </a:tcPr>
                </a:tc>
              </a:tr>
              <a:tr h="0">
                <a:tc>
                  <a:txBody>
                    <a:bodyPr/>
                    <a:lstStyle/>
                    <a:p>
                      <a:pPr>
                        <a:defRPr sz="1000"/>
                      </a:pPr>
                      <a:r>
                        <a:rPr sz="1000"/>
                        <a:t>Dårlig og svært lav vegstandard spesielt på Vestlandet</a:t>
                      </a:r>
                    </a:p>
                  </a:txBody>
                  <a:tcPr>
                    <a:lnL w="0"/>
                    <a:lnR w="0"/>
                    <a:solidFill>
                      <a:prstClr val="black">
                        <a:lumOff val="100000"/>
                        <a:lumOff val="100000"/>
                      </a:prstClr>
                    </a:solidFill>
                  </a:tcPr>
                </a:tc>
              </a:tr>
              <a:tr h="0">
                <a:tc>
                  <a:txBody>
                    <a:bodyPr/>
                    <a:lstStyle/>
                    <a:p>
                      <a:pPr>
                        <a:defRPr sz="1000"/>
                      </a:pPr>
                      <a:r>
                        <a:rPr sz="1000"/>
                        <a:t>Manglende ordretilgang. Tørke i markedet kombinert med voldsom kapasitetsøkning.</a:t>
                      </a:r>
                    </a:p>
                  </a:txBody>
                  <a:tcPr>
                    <a:lnL w="0"/>
                    <a:lnR w="0"/>
                    <a:solidFill>
                      <a:prstClr val="black">
                        <a:lumOff val="100000"/>
                        <a:lumOff val="100000"/>
                      </a:prstClr>
                    </a:solidFill>
                  </a:tcPr>
                </a:tc>
              </a:tr>
              <a:tr h="0">
                <a:tc>
                  <a:txBody>
                    <a:bodyPr/>
                    <a:lstStyle/>
                    <a:p>
                      <a:pPr>
                        <a:defRPr sz="1000"/>
                      </a:pPr>
                      <a:r>
                        <a:rPr sz="1000"/>
                        <a:t>Underskudd på råvarer i kjøttbransjen.</a:t>
                      </a:r>
                    </a:p>
                  </a:txBody>
                  <a:tcPr>
                    <a:lnL w="0"/>
                    <a:lnR w="0"/>
                    <a:solidFill>
                      <a:prstClr val="black">
                        <a:lumOff val="100000"/>
                        <a:lumOff val="100000"/>
                      </a:prstClr>
                    </a:solidFill>
                  </a:tcPr>
                </a:tc>
              </a:tr>
              <a:tr h="0">
                <a:tc>
                  <a:txBody>
                    <a:bodyPr/>
                    <a:lstStyle/>
                    <a:p>
                      <a:pPr>
                        <a:defRPr sz="1000"/>
                      </a:pPr>
                      <a:r>
                        <a:rPr sz="1000"/>
                        <a:t>Rekruttere god og kompetent arbeidskraft</a:t>
                      </a:r>
                    </a:p>
                  </a:txBody>
                  <a:tcPr>
                    <a:lnL w="0"/>
                    <a:lnR w="0"/>
                    <a:solidFill>
                      <a:prstClr val="black">
                        <a:lumOff val="100000"/>
                        <a:lumOff val="100000"/>
                      </a:prstClr>
                    </a:solidFill>
                  </a:tcPr>
                </a:tc>
              </a:tr>
              <a:tr h="0">
                <a:tc>
                  <a:txBody>
                    <a:bodyPr/>
                    <a:lstStyle/>
                    <a:p>
                      <a:pPr>
                        <a:defRPr sz="1000"/>
                      </a:pPr>
                      <a:r>
                        <a:rPr sz="1000"/>
                        <a:t>Redusert aktivitet i byggebransjen</a:t>
                      </a:r>
                    </a:p>
                  </a:txBody>
                  <a:tcPr>
                    <a:lnL w="0"/>
                    <a:lnR w="0"/>
                    <a:solidFill>
                      <a:prstClr val="black">
                        <a:lumOff val="100000"/>
                        <a:lumOff val="100000"/>
                      </a:prstClr>
                    </a:solidFill>
                  </a:tcPr>
                </a:tc>
              </a:tr>
            </a:tbl>
          </a:graphicData>
        </a:graphic>
      </p:graphicFrame>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lstStyle/>
          <a:p>
            <a:r>
              <a:rPr lang="en-US"/>
              <a:t>26. Hva representerer den største utfordringen for din bedrift i øyeblikket? Forklar gjerne hvorfor.</a:t>
            </a:r>
          </a:p>
        </p:txBody>
      </p:sp>
      <p:sp>
        <p:nvSpPr>
          <p:cNvPr id="4" name="PCont"/>
          <p:cNvSpPr>
            <a:spLocks noGrp="1"/>
          </p:cNvSpPr>
          <p:nvPr>
            <p:ph sz="quarter" idx="15"/>
          </p:nvPr>
        </p:nvSpPr>
        <p:spPr/>
        <p:txBody>
          <a:bodyPr/>
          <a:lstStyle/>
          <a:p>
            <a:endParaRPr lang="en-US"/>
          </a:p>
        </p:txBody>
      </p:sp>
      <p:sp>
        <p:nvSpPr>
          <p:cNvPr id="6" name="RepTitle"/>
          <p:cNvSpPr>
            <a:spLocks noGrp="1"/>
          </p:cNvSpPr>
          <p:nvPr>
            <p:ph sz="quarter" idx="16" hasCustomPrompt="1"/>
          </p:nvPr>
        </p:nvSpPr>
        <p:spPr/>
        <p:txBody>
          <a:bodyPr/>
          <a:lstStyle/>
          <a:p>
            <a:r>
              <a:rPr lang="en-US"/>
              <a:t>Undersøkelse Vestlandet 2015(3)</a:t>
            </a:r>
          </a:p>
        </p:txBody>
      </p:sp>
      <p:sp>
        <p:nvSpPr>
          <p:cNvPr id="7" name="MetaFoot"/>
          <p:cNvSpPr>
            <a:spLocks noGrp="1"/>
          </p:cNvSpPr>
          <p:nvPr>
            <p:ph sz="quarter" idx="17"/>
          </p:nvPr>
        </p:nvSpPr>
        <p:spPr/>
        <p:txBody>
          <a:bodyPr/>
          <a:lstStyle/>
          <a:p>
            <a:endParaRPr lang="en-US"/>
          </a:p>
        </p:txBody>
      </p:sp>
      <p:graphicFrame>
        <p:nvGraphicFramePr>
          <p:cNvPr id="8" name="New Table"/>
          <p:cNvGraphicFramePr>
            <a:graphicFrameLocks noGrp="1"/>
          </p:cNvGraphicFramePr>
          <p:nvPr>
            <p:ph sz="quarter" idx="14"/>
          </p:nvPr>
        </p:nvGraphicFramePr>
        <p:xfrm>
          <a:off x="467544" y="836712"/>
          <a:ext cx="8207375" cy="5516880"/>
        </p:xfrm>
        <a:graphic>
          <a:graphicData uri="http://schemas.openxmlformats.org/drawingml/2006/table">
            <a:tbl>
              <a:tblPr>
                <a:tableStyleId>{5C22544A-7EE6-4342-B048-85BDC9FD1C3A}</a:tableStyleId>
              </a:tblPr>
              <a:tblGrid>
                <a:gridCol w="8207375"/>
              </a:tblGrid>
              <a:tr h="0">
                <a:tc>
                  <a:txBody>
                    <a:bodyPr/>
                    <a:lstStyle/>
                    <a:p>
                      <a:pPr>
                        <a:defRPr sz="1000"/>
                      </a:pPr>
                      <a:r>
                        <a:rPr sz="1000"/>
                        <a:t>Fokus på krise i sysselsettingen i Oljebransjen, hvilke redusere forbruket av byggevarer på vestlandet både til private og proffesjonelle. Profesjonelle utbyggere blir pålagt/selv pålagt lavere risikoprofil på investering dvs. boliger må selges før det settes igang. Dette bremser produksjonene av nye boliger som igjen gir redusert salg.  Dette hovedsakelig i vårt prosjektmarked dvs. store leilighets prosjekter, feltutbygginger og hoteller  mm. Våre kunder sier rett ut at det nå er veldig mange som regner på alle jobber f.eks offentlig anskaffelser... ref. liten ordrereserve fremover. - Svikt om 6-9 mnd kommer.</a:t>
                      </a:r>
                    </a:p>
                  </a:txBody>
                  <a:tcPr>
                    <a:lnL w="0"/>
                    <a:lnR w="0"/>
                    <a:solidFill>
                      <a:prstClr val="black">
                        <a:lumOff val="100000"/>
                        <a:lumOff val="100000"/>
                      </a:prstClr>
                    </a:solidFill>
                  </a:tcPr>
                </a:tc>
              </a:tr>
              <a:tr h="0">
                <a:tc>
                  <a:txBody>
                    <a:bodyPr/>
                    <a:lstStyle/>
                    <a:p>
                      <a:pPr>
                        <a:defRPr sz="1000"/>
                      </a:pPr>
                      <a:r>
                        <a:rPr sz="1000"/>
                        <a:t>Mindre aktivitet og pengebruk i oljenæringen generer mindre aktivitet og omsetning hos oss som hotell.</a:t>
                      </a:r>
                    </a:p>
                  </a:txBody>
                  <a:tcPr>
                    <a:lnL w="0"/>
                    <a:lnR w="0"/>
                    <a:solidFill>
                      <a:prstClr val="black">
                        <a:lumOff val="100000"/>
                        <a:lumOff val="100000"/>
                      </a:prstClr>
                    </a:solidFill>
                  </a:tcPr>
                </a:tc>
              </a:tr>
              <a:tr h="0">
                <a:tc>
                  <a:txBody>
                    <a:bodyPr/>
                    <a:lstStyle/>
                    <a:p>
                      <a:pPr>
                        <a:defRPr sz="1000"/>
                      </a:pPr>
                      <a:r>
                        <a:rPr sz="1000"/>
                        <a:t>Nedgang i oljepris.</a:t>
                      </a:r>
                    </a:p>
                  </a:txBody>
                  <a:tcPr>
                    <a:lnL w="0"/>
                    <a:lnR w="0"/>
                    <a:solidFill>
                      <a:prstClr val="black">
                        <a:lumOff val="100000"/>
                        <a:lumOff val="100000"/>
                      </a:prstClr>
                    </a:solidFill>
                  </a:tcPr>
                </a:tc>
              </a:tr>
              <a:tr h="0">
                <a:tc>
                  <a:txBody>
                    <a:bodyPr/>
                    <a:lstStyle/>
                    <a:p>
                      <a:pPr>
                        <a:defRPr sz="1000"/>
                      </a:pPr>
                      <a:r>
                        <a:rPr sz="1000"/>
                        <a:t>Faglært arbeidskraft som kan faget.</a:t>
                      </a:r>
                    </a:p>
                  </a:txBody>
                  <a:tcPr>
                    <a:lnL w="0"/>
                    <a:lnR w="0"/>
                    <a:solidFill>
                      <a:prstClr val="black">
                        <a:lumOff val="100000"/>
                        <a:lumOff val="100000"/>
                      </a:prstClr>
                    </a:solidFill>
                  </a:tcPr>
                </a:tc>
              </a:tr>
              <a:tr h="0">
                <a:tc>
                  <a:txBody>
                    <a:bodyPr/>
                    <a:lstStyle/>
                    <a:p>
                      <a:pPr>
                        <a:defRPr sz="1000"/>
                      </a:pPr>
                      <a:r>
                        <a:rPr sz="1000"/>
                        <a:t>offentlige restriksjoner og byråkrati</a:t>
                      </a:r>
                    </a:p>
                  </a:txBody>
                  <a:tcPr>
                    <a:lnL w="0"/>
                    <a:lnR w="0"/>
                    <a:solidFill>
                      <a:prstClr val="black">
                        <a:lumOff val="100000"/>
                        <a:lumOff val="100000"/>
                      </a:prstClr>
                    </a:solidFill>
                  </a:tcPr>
                </a:tc>
              </a:tr>
              <a:tr h="0">
                <a:tc>
                  <a:txBody>
                    <a:bodyPr/>
                    <a:lstStyle/>
                    <a:p>
                      <a:pPr>
                        <a:defRPr sz="1000"/>
                      </a:pPr>
                      <a:r>
                        <a:rPr sz="1000"/>
                        <a:t>Faren for en boble i boligmarkedet.</a:t>
                      </a:r>
                    </a:p>
                  </a:txBody>
                  <a:tcPr>
                    <a:lnL w="0"/>
                    <a:lnR w="0"/>
                    <a:solidFill>
                      <a:prstClr val="black">
                        <a:lumOff val="100000"/>
                        <a:lumOff val="100000"/>
                      </a:prstClr>
                    </a:solidFill>
                  </a:tcPr>
                </a:tc>
              </a:tr>
              <a:tr h="0">
                <a:tc>
                  <a:txBody>
                    <a:bodyPr/>
                    <a:lstStyle/>
                    <a:p>
                      <a:pPr>
                        <a:defRPr sz="1000"/>
                      </a:pPr>
                      <a:r>
                        <a:rPr sz="1000"/>
                        <a:t>Konkurransen fra utenlandske aktører med helt andre rammebetingelser og kostnadsnivå. </a:t>
                      </a:r>
                    </a:p>
                    <a:p>
                      <a:r>
                        <a:rPr sz="1000"/>
                        <a:t>Dårlige veier og fremkommelighet (garantere</a:t>
                      </a:r>
                    </a:p>
                  </a:txBody>
                  <a:tcPr>
                    <a:lnL w="0"/>
                    <a:lnR w="0"/>
                    <a:solidFill>
                      <a:prstClr val="black">
                        <a:lumOff val="100000"/>
                        <a:lumOff val="100000"/>
                      </a:prstClr>
                    </a:solidFill>
                  </a:tcPr>
                </a:tc>
              </a:tr>
              <a:tr h="0">
                <a:tc>
                  <a:txBody>
                    <a:bodyPr/>
                    <a:lstStyle/>
                    <a:p>
                      <a:pPr>
                        <a:defRPr sz="1000"/>
                      </a:pPr>
                      <a:r>
                        <a:rPr sz="1000"/>
                        <a:t>Økende arbeidsløshet i regionen på grunn av oppsigelser i oljeindustrien</a:t>
                      </a:r>
                    </a:p>
                  </a:txBody>
                  <a:tcPr>
                    <a:lnL w="0"/>
                    <a:lnR w="0"/>
                    <a:solidFill>
                      <a:prstClr val="black">
                        <a:lumOff val="100000"/>
                        <a:lumOff val="100000"/>
                      </a:prstClr>
                    </a:solidFill>
                  </a:tcPr>
                </a:tc>
              </a:tr>
              <a:tr h="0">
                <a:tc>
                  <a:txBody>
                    <a:bodyPr/>
                    <a:lstStyle/>
                    <a:p>
                      <a:pPr>
                        <a:defRPr sz="1000"/>
                      </a:pPr>
                      <a:r>
                        <a:rPr sz="1000"/>
                        <a:t>Mangel på arbeidskraft, useriøse aktører i bransjen, Dårlig likviditet hos klienter gir ringvirkninger.</a:t>
                      </a:r>
                    </a:p>
                    <a:p>
                      <a:endParaRPr sz="1000"/>
                    </a:p>
                    <a:p>
                      <a:r>
                        <a:rPr sz="1000"/>
                        <a:t>Myndighetene bør være mer fleksible overfor smb bedrifter, arbeidsgiverabgiften bør kuttes m.v</a:t>
                      </a:r>
                    </a:p>
                  </a:txBody>
                  <a:tcPr>
                    <a:lnL w="0"/>
                    <a:lnR w="0"/>
                    <a:solidFill>
                      <a:prstClr val="black">
                        <a:lumOff val="100000"/>
                        <a:lumOff val="100000"/>
                      </a:prstClr>
                    </a:solidFill>
                  </a:tcPr>
                </a:tc>
              </a:tr>
              <a:tr h="0">
                <a:tc>
                  <a:txBody>
                    <a:bodyPr/>
                    <a:lstStyle/>
                    <a:p>
                      <a:pPr>
                        <a:defRPr sz="1000"/>
                      </a:pPr>
                      <a:r>
                        <a:rPr sz="1000"/>
                        <a:t>Fall i oljeprisen og Statoils agering de nærmeste årene, som en vesentlig faktor for leverandørindustrien til kontinentalsokkelen.</a:t>
                      </a:r>
                    </a:p>
                  </a:txBody>
                  <a:tcPr>
                    <a:lnL w="0"/>
                    <a:lnR w="0"/>
                    <a:solidFill>
                      <a:prstClr val="black">
                        <a:lumOff val="100000"/>
                        <a:lumOff val="100000"/>
                      </a:prstClr>
                    </a:solidFill>
                  </a:tcPr>
                </a:tc>
              </a:tr>
              <a:tr h="0">
                <a:tc>
                  <a:txBody>
                    <a:bodyPr/>
                    <a:lstStyle/>
                    <a:p>
                      <a:pPr>
                        <a:defRPr sz="1000"/>
                      </a:pPr>
                      <a:r>
                        <a:rPr sz="1000"/>
                        <a:t>Dårlige veier og samferdsel. Transportsektoren</a:t>
                      </a:r>
                    </a:p>
                  </a:txBody>
                  <a:tcPr>
                    <a:lnL w="0"/>
                    <a:lnR w="0"/>
                    <a:solidFill>
                      <a:prstClr val="black">
                        <a:lumOff val="100000"/>
                        <a:lumOff val="100000"/>
                      </a:prstClr>
                    </a:solidFill>
                  </a:tcPr>
                </a:tc>
              </a:tr>
              <a:tr h="0">
                <a:tc>
                  <a:txBody>
                    <a:bodyPr/>
                    <a:lstStyle/>
                    <a:p>
                      <a:pPr>
                        <a:defRPr sz="1000"/>
                      </a:pPr>
                      <a:r>
                        <a:rPr sz="1000"/>
                        <a:t>Valuta kurser, mye valuta transaksjoner mellom 6 eu land</a:t>
                      </a:r>
                    </a:p>
                    <a:p>
                      <a:r>
                        <a:rPr sz="1000"/>
                        <a:t>Mindre aksept på vår foretningsmodel</a:t>
                      </a:r>
                    </a:p>
                    <a:p>
                      <a:r>
                        <a:rPr sz="1000"/>
                        <a:t>Fagforeningers politiske kamp</a:t>
                      </a:r>
                    </a:p>
                  </a:txBody>
                  <a:tcPr>
                    <a:lnL w="0"/>
                    <a:lnR w="0"/>
                    <a:solidFill>
                      <a:prstClr val="black">
                        <a:lumOff val="100000"/>
                        <a:lumOff val="100000"/>
                      </a:prstClr>
                    </a:solidFill>
                  </a:tcPr>
                </a:tc>
              </a:tr>
              <a:tr h="0">
                <a:tc>
                  <a:txBody>
                    <a:bodyPr/>
                    <a:lstStyle/>
                    <a:p>
                      <a:pPr>
                        <a:defRPr sz="1000"/>
                      </a:pPr>
                      <a:r>
                        <a:rPr sz="1000"/>
                        <a:t>Ingen spesielle - kun en person som er fullt sysselsatt.</a:t>
                      </a:r>
                    </a:p>
                  </a:txBody>
                  <a:tcPr>
                    <a:lnL w="0"/>
                    <a:lnR w="0"/>
                    <a:solidFill>
                      <a:prstClr val="black">
                        <a:lumOff val="100000"/>
                        <a:lumOff val="100000"/>
                      </a:prstClr>
                    </a:solidFill>
                  </a:tcPr>
                </a:tc>
              </a:tr>
              <a:tr h="0">
                <a:tc>
                  <a:txBody>
                    <a:bodyPr/>
                    <a:lstStyle/>
                    <a:p>
                      <a:pPr>
                        <a:defRPr sz="1000"/>
                      </a:pPr>
                      <a:r>
                        <a:rPr sz="1000"/>
                        <a:t>Mye arbeid med begrensede midler.</a:t>
                      </a:r>
                    </a:p>
                  </a:txBody>
                  <a:tcPr>
                    <a:lnL w="0"/>
                    <a:lnR w="0"/>
                    <a:solidFill>
                      <a:prstClr val="black">
                        <a:lumOff val="100000"/>
                        <a:lumOff val="100000"/>
                      </a:prstClr>
                    </a:solidFill>
                  </a:tcPr>
                </a:tc>
              </a:tr>
              <a:tr h="0">
                <a:tc>
                  <a:txBody>
                    <a:bodyPr/>
                    <a:lstStyle/>
                    <a:p>
                      <a:pPr>
                        <a:defRPr sz="1000"/>
                      </a:pPr>
                      <a:r>
                        <a:rPr sz="1000"/>
                        <a:t>Alle reg.planer for paradis&amp;hillevåg som kommunen stadig justerer gir o forutsigbarhety</a:t>
                      </a:r>
                    </a:p>
                  </a:txBody>
                  <a:tcPr>
                    <a:lnL w="0"/>
                    <a:lnR w="0"/>
                    <a:solidFill>
                      <a:prstClr val="black">
                        <a:lumOff val="100000"/>
                        <a:lumOff val="100000"/>
                      </a:prstClr>
                    </a:solidFill>
                  </a:tcPr>
                </a:tc>
              </a:tr>
              <a:tr h="0">
                <a:tc>
                  <a:txBody>
                    <a:bodyPr/>
                    <a:lstStyle/>
                    <a:p>
                      <a:pPr>
                        <a:defRPr sz="1000"/>
                      </a:pPr>
                      <a:r>
                        <a:rPr sz="1000"/>
                        <a:t>Lav strømpris. Bedriften driver kun strømproduksjon på vannkraft, og ingen annen virksomhet.</a:t>
                      </a:r>
                    </a:p>
                  </a:txBody>
                  <a:tcPr>
                    <a:lnL w="0"/>
                    <a:lnR w="0"/>
                    <a:solidFill>
                      <a:prstClr val="black">
                        <a:lumOff val="100000"/>
                        <a:lumOff val="100000"/>
                      </a:prstClr>
                    </a:solidFill>
                  </a:tcPr>
                </a:tc>
              </a:tr>
            </a:tbl>
          </a:graphicData>
        </a:graphic>
      </p:graphicFrame>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lstStyle/>
          <a:p>
            <a:r>
              <a:rPr lang="en-US"/>
              <a:t>26. Hva representerer den største utfordringen for din bedrift i øyeblikket? Forklar gjerne hvorfor.</a:t>
            </a:r>
          </a:p>
        </p:txBody>
      </p:sp>
      <p:sp>
        <p:nvSpPr>
          <p:cNvPr id="4" name="PCont"/>
          <p:cNvSpPr>
            <a:spLocks noGrp="1"/>
          </p:cNvSpPr>
          <p:nvPr>
            <p:ph sz="quarter" idx="15"/>
          </p:nvPr>
        </p:nvSpPr>
        <p:spPr/>
        <p:txBody>
          <a:bodyPr/>
          <a:lstStyle/>
          <a:p>
            <a:endParaRPr lang="en-US"/>
          </a:p>
        </p:txBody>
      </p:sp>
      <p:sp>
        <p:nvSpPr>
          <p:cNvPr id="6" name="RepTitle"/>
          <p:cNvSpPr>
            <a:spLocks noGrp="1"/>
          </p:cNvSpPr>
          <p:nvPr>
            <p:ph sz="quarter" idx="16" hasCustomPrompt="1"/>
          </p:nvPr>
        </p:nvSpPr>
        <p:spPr/>
        <p:txBody>
          <a:bodyPr/>
          <a:lstStyle/>
          <a:p>
            <a:r>
              <a:rPr lang="en-US"/>
              <a:t>Undersøkelse Vestlandet 2015(3)</a:t>
            </a:r>
          </a:p>
        </p:txBody>
      </p:sp>
      <p:sp>
        <p:nvSpPr>
          <p:cNvPr id="7" name="MetaFoot"/>
          <p:cNvSpPr>
            <a:spLocks noGrp="1"/>
          </p:cNvSpPr>
          <p:nvPr>
            <p:ph sz="quarter" idx="17"/>
          </p:nvPr>
        </p:nvSpPr>
        <p:spPr/>
        <p:txBody>
          <a:bodyPr/>
          <a:lstStyle/>
          <a:p>
            <a:endParaRPr lang="en-US"/>
          </a:p>
        </p:txBody>
      </p:sp>
      <p:graphicFrame>
        <p:nvGraphicFramePr>
          <p:cNvPr id="8" name="New Table"/>
          <p:cNvGraphicFramePr>
            <a:graphicFrameLocks noGrp="1"/>
          </p:cNvGraphicFramePr>
          <p:nvPr>
            <p:ph sz="quarter" idx="14"/>
          </p:nvPr>
        </p:nvGraphicFramePr>
        <p:xfrm>
          <a:off x="467544" y="836712"/>
          <a:ext cx="8207375" cy="5547360"/>
        </p:xfrm>
        <a:graphic>
          <a:graphicData uri="http://schemas.openxmlformats.org/drawingml/2006/table">
            <a:tbl>
              <a:tblPr>
                <a:tableStyleId>{5C22544A-7EE6-4342-B048-85BDC9FD1C3A}</a:tableStyleId>
              </a:tblPr>
              <a:tblGrid>
                <a:gridCol w="8207375"/>
              </a:tblGrid>
              <a:tr h="0">
                <a:tc>
                  <a:txBody>
                    <a:bodyPr/>
                    <a:lstStyle/>
                    <a:p>
                      <a:pPr>
                        <a:defRPr sz="1000"/>
                      </a:pPr>
                      <a:r>
                        <a:rPr sz="1000"/>
                        <a:t>Redusert behov for nyansettelser i Nordsjøen.</a:t>
                      </a:r>
                    </a:p>
                    <a:p>
                      <a:r>
                        <a:rPr sz="1000"/>
                        <a:t>Lav oljepris gjør at bedriftene kutter opplæringsbudsjettene.</a:t>
                      </a:r>
                    </a:p>
                  </a:txBody>
                  <a:tcPr>
                    <a:lnL w="0"/>
                    <a:lnR w="0"/>
                    <a:solidFill>
                      <a:prstClr val="black">
                        <a:lumOff val="100000"/>
                        <a:lumOff val="100000"/>
                      </a:prstClr>
                    </a:solidFill>
                  </a:tcPr>
                </a:tc>
              </a:tr>
              <a:tr h="0">
                <a:tc>
                  <a:txBody>
                    <a:bodyPr/>
                    <a:lstStyle/>
                    <a:p>
                      <a:pPr>
                        <a:defRPr sz="1000"/>
                      </a:pPr>
                      <a:r>
                        <a:rPr sz="1000"/>
                        <a:t>Finne de riktige folkene.  Umodent marked for kjøp av designtjenester inn i forretningskritiske områder. Behovet er enormt.</a:t>
                      </a:r>
                    </a:p>
                  </a:txBody>
                  <a:tcPr>
                    <a:lnL w="0"/>
                    <a:lnR w="0"/>
                    <a:solidFill>
                      <a:prstClr val="black">
                        <a:lumOff val="100000"/>
                        <a:lumOff val="100000"/>
                      </a:prstClr>
                    </a:solidFill>
                  </a:tcPr>
                </a:tc>
              </a:tr>
              <a:tr h="0">
                <a:tc>
                  <a:txBody>
                    <a:bodyPr/>
                    <a:lstStyle/>
                    <a:p>
                      <a:pPr>
                        <a:defRPr sz="1000"/>
                      </a:pPr>
                      <a:r>
                        <a:rPr sz="1000"/>
                        <a:t>Kompetanse innen teknisk og internasjonal markedsføring.</a:t>
                      </a:r>
                    </a:p>
                  </a:txBody>
                  <a:tcPr>
                    <a:lnL w="0"/>
                    <a:lnR w="0"/>
                    <a:solidFill>
                      <a:prstClr val="black">
                        <a:lumOff val="100000"/>
                        <a:lumOff val="100000"/>
                      </a:prstClr>
                    </a:solidFill>
                  </a:tcPr>
                </a:tc>
              </a:tr>
              <a:tr h="0">
                <a:tc>
                  <a:txBody>
                    <a:bodyPr/>
                    <a:lstStyle/>
                    <a:p>
                      <a:pPr>
                        <a:defRPr sz="1000"/>
                      </a:pPr>
                      <a:r>
                        <a:rPr sz="1000"/>
                        <a:t>Grunnet oljeprisen er mange prosjekter utsatt og vi har dermed meget lav tilgang til nye prosjekter og dermed lav aktivitet.</a:t>
                      </a:r>
                    </a:p>
                  </a:txBody>
                  <a:tcPr>
                    <a:lnL w="0"/>
                    <a:lnR w="0"/>
                    <a:solidFill>
                      <a:prstClr val="black">
                        <a:lumOff val="100000"/>
                        <a:lumOff val="100000"/>
                      </a:prstClr>
                    </a:solidFill>
                  </a:tcPr>
                </a:tc>
              </a:tr>
              <a:tr h="0">
                <a:tc>
                  <a:txBody>
                    <a:bodyPr/>
                    <a:lstStyle/>
                    <a:p>
                      <a:pPr>
                        <a:defRPr sz="1000"/>
                      </a:pPr>
                      <a:r>
                        <a:rPr sz="1000"/>
                        <a:t>Økning i bompengeavgiften fra 01.01 2016..den nye skatten kalt rushtidsavgift.</a:t>
                      </a:r>
                    </a:p>
                  </a:txBody>
                  <a:tcPr>
                    <a:lnL w="0"/>
                    <a:lnR w="0"/>
                    <a:solidFill>
                      <a:prstClr val="black">
                        <a:lumOff val="100000"/>
                        <a:lumOff val="100000"/>
                      </a:prstClr>
                    </a:solidFill>
                  </a:tcPr>
                </a:tc>
              </a:tr>
              <a:tr h="0">
                <a:tc>
                  <a:txBody>
                    <a:bodyPr/>
                    <a:lstStyle/>
                    <a:p>
                      <a:pPr>
                        <a:defRPr sz="1000"/>
                      </a:pPr>
                      <a:r>
                        <a:rPr sz="1000"/>
                        <a:t>faglig dårlige kvalifiserte innkjøpere som kun går etter pris</a:t>
                      </a:r>
                    </a:p>
                  </a:txBody>
                  <a:tcPr>
                    <a:lnL w="0"/>
                    <a:lnR w="0"/>
                    <a:solidFill>
                      <a:prstClr val="black">
                        <a:lumOff val="100000"/>
                        <a:lumOff val="100000"/>
                      </a:prstClr>
                    </a:solidFill>
                  </a:tcPr>
                </a:tc>
              </a:tr>
              <a:tr h="0">
                <a:tc>
                  <a:txBody>
                    <a:bodyPr/>
                    <a:lstStyle/>
                    <a:p>
                      <a:pPr>
                        <a:defRPr sz="1000"/>
                      </a:pPr>
                      <a:r>
                        <a:rPr sz="1000"/>
                        <a:t>Mangel på kl 2 sjåfører</a:t>
                      </a:r>
                    </a:p>
                  </a:txBody>
                  <a:tcPr>
                    <a:lnL w="0"/>
                    <a:lnR w="0"/>
                    <a:solidFill>
                      <a:prstClr val="black">
                        <a:lumOff val="100000"/>
                        <a:lumOff val="100000"/>
                      </a:prstClr>
                    </a:solidFill>
                  </a:tcPr>
                </a:tc>
              </a:tr>
              <a:tr h="0">
                <a:tc>
                  <a:txBody>
                    <a:bodyPr/>
                    <a:lstStyle/>
                    <a:p>
                      <a:pPr>
                        <a:defRPr sz="1000"/>
                      </a:pPr>
                      <a:r>
                        <a:rPr sz="1000"/>
                        <a:t>Stopp i tilført arbeid.</a:t>
                      </a:r>
                    </a:p>
                  </a:txBody>
                  <a:tcPr>
                    <a:lnL w="0"/>
                    <a:lnR w="0"/>
                    <a:solidFill>
                      <a:prstClr val="black">
                        <a:lumOff val="100000"/>
                        <a:lumOff val="100000"/>
                      </a:prstClr>
                    </a:solidFill>
                  </a:tcPr>
                </a:tc>
              </a:tr>
              <a:tr h="0">
                <a:tc>
                  <a:txBody>
                    <a:bodyPr/>
                    <a:lstStyle/>
                    <a:p>
                      <a:pPr>
                        <a:defRPr sz="1000"/>
                      </a:pPr>
                      <a:r>
                        <a:rPr sz="1000"/>
                        <a:t>Store staber og mange bealutningsledd. For stort sentralisering og for mange forsøk på standardisering, der det ikke er formålstjenelig.</a:t>
                      </a:r>
                    </a:p>
                  </a:txBody>
                  <a:tcPr>
                    <a:lnL w="0"/>
                    <a:lnR w="0"/>
                    <a:solidFill>
                      <a:prstClr val="black">
                        <a:lumOff val="100000"/>
                        <a:lumOff val="100000"/>
                      </a:prstClr>
                    </a:solidFill>
                  </a:tcPr>
                </a:tc>
              </a:tr>
              <a:tr h="0">
                <a:tc>
                  <a:txBody>
                    <a:bodyPr/>
                    <a:lstStyle/>
                    <a:p>
                      <a:pPr>
                        <a:defRPr sz="1000"/>
                      </a:pPr>
                      <a:r>
                        <a:rPr sz="1000"/>
                        <a:t>Størst utfordring på kort sikt er utsettelse av CAPEX-prosjekter. De delene som er direkte knyttet til drift og vedlikehold er mindre berørt.</a:t>
                      </a:r>
                    </a:p>
                  </a:txBody>
                  <a:tcPr>
                    <a:lnL w="0"/>
                    <a:lnR w="0"/>
                    <a:solidFill>
                      <a:prstClr val="black">
                        <a:lumOff val="100000"/>
                        <a:lumOff val="100000"/>
                      </a:prstClr>
                    </a:solidFill>
                  </a:tcPr>
                </a:tc>
              </a:tr>
              <a:tr h="0">
                <a:tc>
                  <a:txBody>
                    <a:bodyPr/>
                    <a:lstStyle/>
                    <a:p>
                      <a:pPr>
                        <a:defRPr sz="1000"/>
                      </a:pPr>
                      <a:r>
                        <a:rPr sz="1000"/>
                        <a:t>Lite investeringsvilje hos kundene</a:t>
                      </a:r>
                    </a:p>
                  </a:txBody>
                  <a:tcPr>
                    <a:lnL w="0"/>
                    <a:lnR w="0"/>
                    <a:solidFill>
                      <a:prstClr val="black">
                        <a:lumOff val="100000"/>
                        <a:lumOff val="100000"/>
                      </a:prstClr>
                    </a:solidFill>
                  </a:tcPr>
                </a:tc>
              </a:tr>
              <a:tr h="0">
                <a:tc>
                  <a:txBody>
                    <a:bodyPr/>
                    <a:lstStyle/>
                    <a:p>
                      <a:pPr>
                        <a:defRPr sz="1000"/>
                      </a:pPr>
                      <a:r>
                        <a:rPr sz="1000"/>
                        <a:t>.</a:t>
                      </a:r>
                    </a:p>
                  </a:txBody>
                  <a:tcPr>
                    <a:lnL w="0"/>
                    <a:lnR w="0"/>
                    <a:solidFill>
                      <a:prstClr val="black">
                        <a:lumOff val="100000"/>
                        <a:lumOff val="100000"/>
                      </a:prstClr>
                    </a:solidFill>
                  </a:tcPr>
                </a:tc>
              </a:tr>
              <a:tr h="0">
                <a:tc>
                  <a:txBody>
                    <a:bodyPr/>
                    <a:lstStyle/>
                    <a:p>
                      <a:pPr>
                        <a:defRPr sz="1000"/>
                      </a:pPr>
                      <a:r>
                        <a:rPr sz="1000"/>
                        <a:t>Finne retningen videre</a:t>
                      </a:r>
                    </a:p>
                  </a:txBody>
                  <a:tcPr>
                    <a:lnL w="0"/>
                    <a:lnR w="0"/>
                    <a:solidFill>
                      <a:prstClr val="black">
                        <a:lumOff val="100000"/>
                        <a:lumOff val="100000"/>
                      </a:prstClr>
                    </a:solidFill>
                  </a:tcPr>
                </a:tc>
              </a:tr>
              <a:tr h="0">
                <a:tc>
                  <a:txBody>
                    <a:bodyPr/>
                    <a:lstStyle/>
                    <a:p>
                      <a:pPr>
                        <a:defRPr sz="1000"/>
                      </a:pPr>
                      <a:r>
                        <a:rPr sz="1000"/>
                        <a:t>Egen omstillingsevne.  Ny digital hverdag kommer også for byggebransjen.</a:t>
                      </a:r>
                    </a:p>
                  </a:txBody>
                  <a:tcPr>
                    <a:lnL w="0"/>
                    <a:lnR w="0"/>
                    <a:solidFill>
                      <a:prstClr val="black">
                        <a:lumOff val="100000"/>
                        <a:lumOff val="100000"/>
                      </a:prstClr>
                    </a:solidFill>
                  </a:tcPr>
                </a:tc>
              </a:tr>
              <a:tr h="0">
                <a:tc>
                  <a:txBody>
                    <a:bodyPr/>
                    <a:lstStyle/>
                    <a:p>
                      <a:pPr>
                        <a:defRPr sz="1000"/>
                      </a:pPr>
                      <a:r>
                        <a:rPr sz="1000"/>
                        <a:t>Få på plass byggetrinn 2 på HiB Kronstad</a:t>
                      </a:r>
                    </a:p>
                  </a:txBody>
                  <a:tcPr>
                    <a:lnL w="0"/>
                    <a:lnR w="0"/>
                    <a:solidFill>
                      <a:prstClr val="black">
                        <a:lumOff val="100000"/>
                        <a:lumOff val="100000"/>
                      </a:prstClr>
                    </a:solidFill>
                  </a:tcPr>
                </a:tc>
              </a:tr>
              <a:tr h="0">
                <a:tc>
                  <a:txBody>
                    <a:bodyPr/>
                    <a:lstStyle/>
                    <a:p>
                      <a:pPr>
                        <a:defRPr sz="1000"/>
                      </a:pPr>
                      <a:r>
                        <a:rPr sz="1000"/>
                        <a:t>Konkurranse fra utlandet</a:t>
                      </a:r>
                    </a:p>
                  </a:txBody>
                  <a:tcPr>
                    <a:lnL w="0"/>
                    <a:lnR w="0"/>
                    <a:solidFill>
                      <a:prstClr val="black">
                        <a:lumOff val="100000"/>
                        <a:lumOff val="100000"/>
                      </a:prstClr>
                    </a:solidFill>
                  </a:tcPr>
                </a:tc>
              </a:tr>
              <a:tr h="0">
                <a:tc>
                  <a:txBody>
                    <a:bodyPr/>
                    <a:lstStyle/>
                    <a:p>
                      <a:pPr>
                        <a:defRPr sz="1000"/>
                      </a:pPr>
                      <a:r>
                        <a:rPr sz="1000"/>
                        <a:t>På kort sikt har reduksjoner i oljerelatert industri gitt fall i hotellmarkedet. Dette kombinert med en pt for stor kapasitet. Dette har negative konsekvenser på 1 til 2 års sikt.</a:t>
                      </a:r>
                    </a:p>
                    <a:p>
                      <a:r>
                        <a:rPr sz="1000"/>
                        <a:t>På lengre sikt er imidlertid denne kapasiteten en fordel for regionens generelle konkurransekraft i hotellmarkedet.</a:t>
                      </a:r>
                    </a:p>
                  </a:txBody>
                  <a:tcPr>
                    <a:lnL w="0"/>
                    <a:lnR w="0"/>
                    <a:solidFill>
                      <a:prstClr val="black">
                        <a:lumOff val="100000"/>
                        <a:lumOff val="100000"/>
                      </a:prstClr>
                    </a:solidFill>
                  </a:tcPr>
                </a:tc>
              </a:tr>
              <a:tr h="0">
                <a:tc>
                  <a:txBody>
                    <a:bodyPr/>
                    <a:lstStyle/>
                    <a:p>
                      <a:pPr>
                        <a:defRPr sz="1000"/>
                      </a:pPr>
                      <a:r>
                        <a:rPr sz="1000"/>
                        <a:t>Selskapsskatt og arbeidsgiveravgift er det mye viktigere å få gjort noe med, enn formurskatt. Som konsulentselskap trenger vi mye arbeidskraft. De få eierne som har formue via å eie eiendommer er det ingen grunn å verne ift. Lavere formueskatt. Fullstendig feilslått politikk. Rart at næringsforeningene ikke fronter dette, i stedet for å kaste seg på hylekoret om formueskatt, som ihvertfall har langt mindre totalstimulerende næringslivseffekt enn å dempe selskapsskatt og arbeidsgiveravgift- hvis planen er å holde folk i arbeid!</a:t>
                      </a:r>
                    </a:p>
                  </a:txBody>
                  <a:tcPr>
                    <a:lnL w="0"/>
                    <a:lnR w="0"/>
                    <a:solidFill>
                      <a:prstClr val="black">
                        <a:lumOff val="100000"/>
                        <a:lumOff val="100000"/>
                      </a:prstClr>
                    </a:solidFill>
                  </a:tcPr>
                </a:tc>
              </a:tr>
            </a:tbl>
          </a:graphicData>
        </a:graphic>
      </p:graphicFrame>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lstStyle/>
          <a:p>
            <a:r>
              <a:rPr lang="en-US"/>
              <a:t>26. Hva representerer den største utfordringen for din bedrift i øyeblikket? Forklar gjerne hvorfor.</a:t>
            </a:r>
          </a:p>
        </p:txBody>
      </p:sp>
      <p:sp>
        <p:nvSpPr>
          <p:cNvPr id="4" name="PCont"/>
          <p:cNvSpPr>
            <a:spLocks noGrp="1"/>
          </p:cNvSpPr>
          <p:nvPr>
            <p:ph sz="quarter" idx="15"/>
          </p:nvPr>
        </p:nvSpPr>
        <p:spPr/>
        <p:txBody>
          <a:bodyPr/>
          <a:lstStyle/>
          <a:p>
            <a:endParaRPr lang="en-US"/>
          </a:p>
        </p:txBody>
      </p:sp>
      <p:sp>
        <p:nvSpPr>
          <p:cNvPr id="6" name="RepTitle"/>
          <p:cNvSpPr>
            <a:spLocks noGrp="1"/>
          </p:cNvSpPr>
          <p:nvPr>
            <p:ph sz="quarter" idx="16" hasCustomPrompt="1"/>
          </p:nvPr>
        </p:nvSpPr>
        <p:spPr/>
        <p:txBody>
          <a:bodyPr/>
          <a:lstStyle/>
          <a:p>
            <a:r>
              <a:rPr lang="en-US"/>
              <a:t>Undersøkelse Vestlandet 2015(3)</a:t>
            </a:r>
          </a:p>
        </p:txBody>
      </p:sp>
      <p:sp>
        <p:nvSpPr>
          <p:cNvPr id="7" name="MetaFoot"/>
          <p:cNvSpPr>
            <a:spLocks noGrp="1"/>
          </p:cNvSpPr>
          <p:nvPr>
            <p:ph sz="quarter" idx="17"/>
          </p:nvPr>
        </p:nvSpPr>
        <p:spPr/>
        <p:txBody>
          <a:bodyPr/>
          <a:lstStyle/>
          <a:p>
            <a:endParaRPr lang="en-US"/>
          </a:p>
        </p:txBody>
      </p:sp>
      <p:graphicFrame>
        <p:nvGraphicFramePr>
          <p:cNvPr id="8" name="New Table"/>
          <p:cNvGraphicFramePr>
            <a:graphicFrameLocks noGrp="1"/>
          </p:cNvGraphicFramePr>
          <p:nvPr>
            <p:ph sz="quarter" idx="14"/>
          </p:nvPr>
        </p:nvGraphicFramePr>
        <p:xfrm>
          <a:off x="467544" y="836712"/>
          <a:ext cx="8207375" cy="5516880"/>
        </p:xfrm>
        <a:graphic>
          <a:graphicData uri="http://schemas.openxmlformats.org/drawingml/2006/table">
            <a:tbl>
              <a:tblPr>
                <a:tableStyleId>{5C22544A-7EE6-4342-B048-85BDC9FD1C3A}</a:tableStyleId>
              </a:tblPr>
              <a:tblGrid>
                <a:gridCol w="8207375"/>
              </a:tblGrid>
              <a:tr h="0">
                <a:tc>
                  <a:txBody>
                    <a:bodyPr/>
                    <a:lstStyle/>
                    <a:p>
                      <a:pPr>
                        <a:defRPr sz="1000"/>
                      </a:pPr>
                      <a:r>
                        <a:rPr sz="1000"/>
                        <a:t>Usikkerhet rundt kunder innen olje/gass - nedgang i ordrer</a:t>
                      </a:r>
                    </a:p>
                  </a:txBody>
                  <a:tcPr>
                    <a:lnL w="0"/>
                    <a:lnR w="0"/>
                    <a:solidFill>
                      <a:prstClr val="black">
                        <a:lumOff val="100000"/>
                        <a:lumOff val="100000"/>
                      </a:prstClr>
                    </a:solidFill>
                  </a:tcPr>
                </a:tc>
              </a:tr>
              <a:tr h="0">
                <a:tc>
                  <a:txBody>
                    <a:bodyPr/>
                    <a:lstStyle/>
                    <a:p>
                      <a:pPr>
                        <a:defRPr sz="1000"/>
                      </a:pPr>
                      <a:r>
                        <a:rPr sz="1000"/>
                        <a:t>Økt konkurranse fra internasjonale og tildels nasjonale aktører.</a:t>
                      </a:r>
                    </a:p>
                  </a:txBody>
                  <a:tcPr>
                    <a:lnL w="0"/>
                    <a:lnR w="0"/>
                    <a:solidFill>
                      <a:prstClr val="black">
                        <a:lumOff val="100000"/>
                        <a:lumOff val="100000"/>
                      </a:prstClr>
                    </a:solidFill>
                  </a:tcPr>
                </a:tc>
              </a:tr>
              <a:tr h="0">
                <a:tc>
                  <a:txBody>
                    <a:bodyPr/>
                    <a:lstStyle/>
                    <a:p>
                      <a:pPr>
                        <a:defRPr sz="1000"/>
                      </a:pPr>
                      <a:r>
                        <a:rPr sz="1000"/>
                        <a:t>Uoversiktlig arbeidsmengde og kunden er utydelig i fht videre planer</a:t>
                      </a:r>
                    </a:p>
                  </a:txBody>
                  <a:tcPr>
                    <a:lnL w="0"/>
                    <a:lnR w="0"/>
                    <a:solidFill>
                      <a:prstClr val="black">
                        <a:lumOff val="100000"/>
                        <a:lumOff val="100000"/>
                      </a:prstClr>
                    </a:solidFill>
                  </a:tcPr>
                </a:tc>
              </a:tr>
              <a:tr h="0">
                <a:tc>
                  <a:txBody>
                    <a:bodyPr/>
                    <a:lstStyle/>
                    <a:p>
                      <a:pPr>
                        <a:defRPr sz="1000"/>
                      </a:pPr>
                      <a:r>
                        <a:rPr sz="1000"/>
                        <a:t>Kompetent arbeidskraft.</a:t>
                      </a:r>
                    </a:p>
                  </a:txBody>
                  <a:tcPr>
                    <a:lnL w="0"/>
                    <a:lnR w="0"/>
                    <a:solidFill>
                      <a:prstClr val="black">
                        <a:lumOff val="100000"/>
                        <a:lumOff val="100000"/>
                      </a:prstClr>
                    </a:solidFill>
                  </a:tcPr>
                </a:tc>
              </a:tr>
              <a:tr h="0">
                <a:tc>
                  <a:txBody>
                    <a:bodyPr/>
                    <a:lstStyle/>
                    <a:p>
                      <a:pPr>
                        <a:defRPr sz="1000"/>
                      </a:pPr>
                      <a:r>
                        <a:rPr sz="1000"/>
                        <a:t>Få tak i kvalifisert arbeidskraft</a:t>
                      </a:r>
                    </a:p>
                  </a:txBody>
                  <a:tcPr>
                    <a:lnL w="0"/>
                    <a:lnR w="0"/>
                    <a:solidFill>
                      <a:prstClr val="black">
                        <a:lumOff val="100000"/>
                        <a:lumOff val="100000"/>
                      </a:prstClr>
                    </a:solidFill>
                  </a:tcPr>
                </a:tc>
              </a:tr>
              <a:tr h="0">
                <a:tc>
                  <a:txBody>
                    <a:bodyPr/>
                    <a:lstStyle/>
                    <a:p>
                      <a:pPr>
                        <a:defRPr sz="1000"/>
                      </a:pPr>
                      <a:r>
                        <a:rPr sz="1000"/>
                        <a:t>Økende konkurranse blant useriøse aktører</a:t>
                      </a:r>
                    </a:p>
                  </a:txBody>
                  <a:tcPr>
                    <a:lnL w="0"/>
                    <a:lnR w="0"/>
                    <a:solidFill>
                      <a:prstClr val="black">
                        <a:lumOff val="100000"/>
                        <a:lumOff val="100000"/>
                      </a:prstClr>
                    </a:solidFill>
                  </a:tcPr>
                </a:tc>
              </a:tr>
              <a:tr h="0">
                <a:tc>
                  <a:txBody>
                    <a:bodyPr/>
                    <a:lstStyle/>
                    <a:p>
                      <a:pPr>
                        <a:defRPr sz="1000"/>
                      </a:pPr>
                      <a:r>
                        <a:rPr sz="1000"/>
                        <a:t>Fallet i oljeprisen skaper negative ringvirkninger til andre bransjer som er partner/leverandør direkte/indirekte til oljeindustrien. Smitteeffekten og en følelse/frykt for utviklingen framover er høyst til stede – det skapes en forventing om at alle må stramme til og utsette risikofylte investeringer.</a:t>
                      </a:r>
                    </a:p>
                  </a:txBody>
                  <a:tcPr>
                    <a:lnL w="0"/>
                    <a:lnR w="0"/>
                    <a:solidFill>
                      <a:prstClr val="black">
                        <a:lumOff val="100000"/>
                        <a:lumOff val="100000"/>
                      </a:prstClr>
                    </a:solidFill>
                  </a:tcPr>
                </a:tc>
              </a:tr>
              <a:tr h="0">
                <a:tc>
                  <a:txBody>
                    <a:bodyPr/>
                    <a:lstStyle/>
                    <a:p>
                      <a:pPr>
                        <a:defRPr sz="1000"/>
                      </a:pPr>
                      <a:r>
                        <a:rPr sz="1000"/>
                        <a:t>Fallende etterspørsel pga kostnadskutt hos kundene</a:t>
                      </a:r>
                    </a:p>
                  </a:txBody>
                  <a:tcPr>
                    <a:lnL w="0"/>
                    <a:lnR w="0"/>
                    <a:solidFill>
                      <a:prstClr val="black">
                        <a:lumOff val="100000"/>
                        <a:lumOff val="100000"/>
                      </a:prstClr>
                    </a:solidFill>
                  </a:tcPr>
                </a:tc>
              </a:tr>
              <a:tr h="0">
                <a:tc>
                  <a:txBody>
                    <a:bodyPr/>
                    <a:lstStyle/>
                    <a:p>
                      <a:pPr>
                        <a:defRPr sz="1000"/>
                      </a:pPr>
                      <a:r>
                        <a:rPr sz="1000"/>
                        <a:t>Overføringer til kommunene når det gjelder midler fra regionale kulturmidler. Lund kommune var en omstillingskommune i Rogaland men fylkeskommunen bestemte i 2014 at pengene skulle overføres Innovasjon Norge.  Dette betyr at dersom ikke noen i vår kommune ønsker å starte med noe innovativt får en ikke midler. Tidligere kunne kommunen gi dette direkte etter søknad, selv om dette dreide seg om en som ønsket å starte som frisør.</a:t>
                      </a:r>
                    </a:p>
                  </a:txBody>
                  <a:tcPr>
                    <a:lnL w="0"/>
                    <a:lnR w="0"/>
                    <a:solidFill>
                      <a:prstClr val="black">
                        <a:lumOff val="100000"/>
                        <a:lumOff val="100000"/>
                      </a:prstClr>
                    </a:solidFill>
                  </a:tcPr>
                </a:tc>
              </a:tr>
              <a:tr h="0">
                <a:tc>
                  <a:txBody>
                    <a:bodyPr/>
                    <a:lstStyle/>
                    <a:p>
                      <a:pPr>
                        <a:defRPr sz="1000"/>
                      </a:pPr>
                      <a:r>
                        <a:rPr sz="1000"/>
                        <a:t>Næringsareal som er ledig fører til mindre bygging av nye næringsbygg.</a:t>
                      </a:r>
                    </a:p>
                    <a:p>
                      <a:endParaRPr sz="1000"/>
                    </a:p>
                    <a:p>
                      <a:r>
                        <a:rPr sz="1000"/>
                        <a:t>Manglende tomteareal som er ferdig regulert og klar til å bygge boliger på.</a:t>
                      </a:r>
                    </a:p>
                  </a:txBody>
                  <a:tcPr>
                    <a:lnL w="0"/>
                    <a:lnR w="0"/>
                    <a:solidFill>
                      <a:prstClr val="black">
                        <a:lumOff val="100000"/>
                        <a:lumOff val="100000"/>
                      </a:prstClr>
                    </a:solidFill>
                  </a:tcPr>
                </a:tc>
              </a:tr>
              <a:tr h="0">
                <a:tc>
                  <a:txBody>
                    <a:bodyPr/>
                    <a:lstStyle/>
                    <a:p>
                      <a:pPr>
                        <a:defRPr sz="1000"/>
                      </a:pPr>
                      <a:r>
                        <a:rPr sz="1000"/>
                        <a:t>Høy Dollar og Pund kurs.</a:t>
                      </a:r>
                    </a:p>
                    <a:p>
                      <a:r>
                        <a:rPr sz="1000"/>
                        <a:t>Konkuranse på arbeidskraft fra Danske leverandører.</a:t>
                      </a:r>
                    </a:p>
                  </a:txBody>
                  <a:tcPr>
                    <a:lnL w="0"/>
                    <a:lnR w="0"/>
                    <a:solidFill>
                      <a:prstClr val="black">
                        <a:lumOff val="100000"/>
                        <a:lumOff val="100000"/>
                      </a:prstClr>
                    </a:solidFill>
                  </a:tcPr>
                </a:tc>
              </a:tr>
              <a:tr h="0">
                <a:tc>
                  <a:txBody>
                    <a:bodyPr/>
                    <a:lstStyle/>
                    <a:p>
                      <a:pPr>
                        <a:defRPr sz="1000"/>
                      </a:pPr>
                      <a:r>
                        <a:rPr sz="1000"/>
                        <a:t>Ingen</a:t>
                      </a:r>
                    </a:p>
                  </a:txBody>
                  <a:tcPr>
                    <a:lnL w="0"/>
                    <a:lnR w="0"/>
                    <a:solidFill>
                      <a:prstClr val="black">
                        <a:lumOff val="100000"/>
                        <a:lumOff val="100000"/>
                      </a:prstClr>
                    </a:solidFill>
                  </a:tcPr>
                </a:tc>
              </a:tr>
              <a:tr h="0">
                <a:tc>
                  <a:txBody>
                    <a:bodyPr/>
                    <a:lstStyle/>
                    <a:p>
                      <a:pPr>
                        <a:defRPr sz="1000"/>
                      </a:pPr>
                      <a:r>
                        <a:rPr sz="1000"/>
                        <a:t>Kjøpesenter oppblomstring og avgifter i sentrum</a:t>
                      </a:r>
                    </a:p>
                  </a:txBody>
                  <a:tcPr>
                    <a:lnL w="0"/>
                    <a:lnR w="0"/>
                    <a:solidFill>
                      <a:prstClr val="black">
                        <a:lumOff val="100000"/>
                        <a:lumOff val="100000"/>
                      </a:prstClr>
                    </a:solidFill>
                  </a:tcPr>
                </a:tc>
              </a:tr>
              <a:tr h="0">
                <a:tc>
                  <a:txBody>
                    <a:bodyPr/>
                    <a:lstStyle/>
                    <a:p>
                      <a:pPr>
                        <a:defRPr sz="1000"/>
                      </a:pPr>
                      <a:r>
                        <a:rPr sz="1000"/>
                        <a:t>Lav oljepris og Statoils bremsene av aktiviteten.</a:t>
                      </a:r>
                    </a:p>
                  </a:txBody>
                  <a:tcPr>
                    <a:lnL w="0"/>
                    <a:lnR w="0"/>
                    <a:solidFill>
                      <a:prstClr val="black">
                        <a:lumOff val="100000"/>
                        <a:lumOff val="100000"/>
                      </a:prstClr>
                    </a:solidFill>
                  </a:tcPr>
                </a:tc>
              </a:tr>
              <a:tr h="0">
                <a:tc>
                  <a:txBody>
                    <a:bodyPr/>
                    <a:lstStyle/>
                    <a:p>
                      <a:pPr>
                        <a:defRPr sz="1000"/>
                      </a:pPr>
                      <a:r>
                        <a:rPr sz="1000"/>
                        <a:t>Den største trusselen mot vår bedrift er at operatørselskapene nå kansellerer og utsetter oppgaver slik at bedriften kan bli stående uten oppdrag. </a:t>
                      </a:r>
                    </a:p>
                    <a:p>
                      <a:endParaRPr sz="1000"/>
                    </a:p>
                    <a:p>
                      <a:r>
                        <a:rPr sz="1000"/>
                        <a:t>Skjer dette kan bedriften forvitre og stå uten mulighet til å påta seg nye teknisk avanserte oppdrag, noe som vil resultere i at enda flere oppdrag vil gå til utlandet.</a:t>
                      </a:r>
                    </a:p>
                  </a:txBody>
                  <a:tcPr>
                    <a:lnL w="0"/>
                    <a:lnR w="0"/>
                    <a:solidFill>
                      <a:prstClr val="black">
                        <a:lumOff val="100000"/>
                        <a:lumOff val="100000"/>
                      </a:prstClr>
                    </a:solidFill>
                  </a:tcPr>
                </a:tc>
              </a:tr>
              <a:tr h="0">
                <a:tc>
                  <a:txBody>
                    <a:bodyPr/>
                    <a:lstStyle/>
                    <a:p>
                      <a:pPr>
                        <a:defRPr sz="1000"/>
                      </a:pPr>
                      <a:r>
                        <a:rPr sz="1000"/>
                        <a:t>Mindre tilgang på arbeid</a:t>
                      </a:r>
                    </a:p>
                  </a:txBody>
                  <a:tcPr>
                    <a:lnL w="0"/>
                    <a:lnR w="0"/>
                    <a:solidFill>
                      <a:prstClr val="black">
                        <a:lumOff val="100000"/>
                        <a:lumOff val="100000"/>
                      </a:prstClr>
                    </a:solidFill>
                  </a:tcPr>
                </a:tc>
              </a:tr>
            </a:tbl>
          </a:graphicData>
        </a:graphic>
      </p:graphicFrame>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lstStyle/>
          <a:p>
            <a:r>
              <a:rPr lang="en-US"/>
              <a:t>26. Hva representerer den største utfordringen for din bedrift i øyeblikket? Forklar gjerne hvorfor.</a:t>
            </a:r>
          </a:p>
        </p:txBody>
      </p:sp>
      <p:sp>
        <p:nvSpPr>
          <p:cNvPr id="4" name="PCont"/>
          <p:cNvSpPr>
            <a:spLocks noGrp="1"/>
          </p:cNvSpPr>
          <p:nvPr>
            <p:ph sz="quarter" idx="15"/>
          </p:nvPr>
        </p:nvSpPr>
        <p:spPr/>
        <p:txBody>
          <a:bodyPr/>
          <a:lstStyle/>
          <a:p>
            <a:endParaRPr lang="en-US"/>
          </a:p>
        </p:txBody>
      </p:sp>
      <p:sp>
        <p:nvSpPr>
          <p:cNvPr id="6" name="RepTitle"/>
          <p:cNvSpPr>
            <a:spLocks noGrp="1"/>
          </p:cNvSpPr>
          <p:nvPr>
            <p:ph sz="quarter" idx="16" hasCustomPrompt="1"/>
          </p:nvPr>
        </p:nvSpPr>
        <p:spPr/>
        <p:txBody>
          <a:bodyPr/>
          <a:lstStyle/>
          <a:p>
            <a:r>
              <a:rPr lang="en-US"/>
              <a:t>Undersøkelse Vestlandet 2015(3)</a:t>
            </a:r>
          </a:p>
        </p:txBody>
      </p:sp>
      <p:sp>
        <p:nvSpPr>
          <p:cNvPr id="7" name="MetaFoot"/>
          <p:cNvSpPr>
            <a:spLocks noGrp="1"/>
          </p:cNvSpPr>
          <p:nvPr>
            <p:ph sz="quarter" idx="17"/>
          </p:nvPr>
        </p:nvSpPr>
        <p:spPr/>
        <p:txBody>
          <a:bodyPr/>
          <a:lstStyle/>
          <a:p>
            <a:endParaRPr lang="en-US"/>
          </a:p>
        </p:txBody>
      </p:sp>
      <p:graphicFrame>
        <p:nvGraphicFramePr>
          <p:cNvPr id="8" name="New Table"/>
          <p:cNvGraphicFramePr>
            <a:graphicFrameLocks noGrp="1"/>
          </p:cNvGraphicFramePr>
          <p:nvPr>
            <p:ph sz="quarter" idx="14"/>
          </p:nvPr>
        </p:nvGraphicFramePr>
        <p:xfrm>
          <a:off x="467544" y="836712"/>
          <a:ext cx="8207375" cy="5730240"/>
        </p:xfrm>
        <a:graphic>
          <a:graphicData uri="http://schemas.openxmlformats.org/drawingml/2006/table">
            <a:tbl>
              <a:tblPr>
                <a:tableStyleId>{5C22544A-7EE6-4342-B048-85BDC9FD1C3A}</a:tableStyleId>
              </a:tblPr>
              <a:tblGrid>
                <a:gridCol w="8207375"/>
              </a:tblGrid>
              <a:tr h="0">
                <a:tc>
                  <a:txBody>
                    <a:bodyPr/>
                    <a:lstStyle/>
                    <a:p>
                      <a:pPr>
                        <a:defRPr sz="1000"/>
                      </a:pPr>
                      <a:r>
                        <a:rPr sz="1000"/>
                        <a:t>Høyt "oljesmurt" kostnadsnivå i Stavangerregionen. (Boliger, lønninger, osv.)</a:t>
                      </a:r>
                    </a:p>
                  </a:txBody>
                  <a:tcPr>
                    <a:lnL w="0"/>
                    <a:lnR w="0"/>
                    <a:solidFill>
                      <a:prstClr val="black">
                        <a:lumOff val="100000"/>
                        <a:lumOff val="100000"/>
                      </a:prstClr>
                    </a:solidFill>
                  </a:tcPr>
                </a:tc>
              </a:tr>
              <a:tr h="0">
                <a:tc>
                  <a:txBody>
                    <a:bodyPr/>
                    <a:lstStyle/>
                    <a:p>
                      <a:pPr>
                        <a:defRPr sz="1000"/>
                      </a:pPr>
                      <a:r>
                        <a:rPr sz="1000"/>
                        <a:t>Svikt i ordretilgangen</a:t>
                      </a:r>
                    </a:p>
                  </a:txBody>
                  <a:tcPr>
                    <a:lnL w="0"/>
                    <a:lnR w="0"/>
                    <a:solidFill>
                      <a:prstClr val="black">
                        <a:lumOff val="100000"/>
                        <a:lumOff val="100000"/>
                      </a:prstClr>
                    </a:solidFill>
                  </a:tcPr>
                </a:tc>
              </a:tr>
              <a:tr h="0">
                <a:tc>
                  <a:txBody>
                    <a:bodyPr/>
                    <a:lstStyle/>
                    <a:p>
                      <a:pPr>
                        <a:defRPr sz="1000"/>
                      </a:pPr>
                      <a:r>
                        <a:rPr sz="1000"/>
                        <a:t>Hei!!</a:t>
                      </a:r>
                    </a:p>
                    <a:p>
                      <a:r>
                        <a:rPr sz="1000"/>
                        <a:t>Jeg savner et spørsmål som gjelder veistandard.  Dette er og har vert vårt store "mareritt" i en årrekke og har direkte innvirkning på vårt driftsresultat. Dette kan dokumenteres med at vi ser at slitasjeskader på utstyr i vår region er vesentlig høyere enn andre regioner i Norge. En gang i året (EU kontroll) har vi det registrerte utstyr inne til en storkontroll og her avdekker vi slitasjeskader som relaterer til svert dårlig veistandard. Veistanderen har og veldig stor påvirkning for sjåførenes fysiske og psykiske helse. I transportbransjen som vi relaterer til har vi med de regelverk som er i dag krav om kjøre og hviletid. Når man planlegger transporter opp mot det og man kommer til stengte veier og ikke minst stengte tuneller (spesielt om natten). Da får man lange omkjøringer som da gjør seg utslag i at planskjema "sprekker".</a:t>
                      </a:r>
                    </a:p>
                  </a:txBody>
                  <a:tcPr>
                    <a:lnL w="0"/>
                    <a:lnR w="0"/>
                    <a:solidFill>
                      <a:prstClr val="black">
                        <a:lumOff val="100000"/>
                        <a:lumOff val="100000"/>
                      </a:prstClr>
                    </a:solidFill>
                  </a:tcPr>
                </a:tc>
              </a:tr>
              <a:tr h="0">
                <a:tc>
                  <a:txBody>
                    <a:bodyPr/>
                    <a:lstStyle/>
                    <a:p>
                      <a:pPr>
                        <a:defRPr sz="1000"/>
                      </a:pPr>
                      <a:r>
                        <a:rPr sz="1000"/>
                        <a:t>Universitet og høgskolene på Vestlandet må utrede konsekvenser av en fusjon.</a:t>
                      </a:r>
                    </a:p>
                  </a:txBody>
                  <a:tcPr>
                    <a:lnL w="0"/>
                    <a:lnR w="0"/>
                    <a:solidFill>
                      <a:prstClr val="black">
                        <a:lumOff val="100000"/>
                        <a:lumOff val="100000"/>
                      </a:prstClr>
                    </a:solidFill>
                  </a:tcPr>
                </a:tc>
              </a:tr>
              <a:tr h="0">
                <a:tc>
                  <a:txBody>
                    <a:bodyPr/>
                    <a:lstStyle/>
                    <a:p>
                      <a:pPr>
                        <a:defRPr sz="1000"/>
                      </a:pPr>
                      <a:r>
                        <a:rPr sz="1000"/>
                        <a:t>Når det gjelder salg av boliger får kredittinnstrammingene betydning, og da særlig for førstegangsetablerere.</a:t>
                      </a:r>
                    </a:p>
                    <a:p>
                      <a:r>
                        <a:rPr sz="1000"/>
                        <a:t>Nedgangen av oljeprisen får stor betydning for behovet for nye næringsbygg.</a:t>
                      </a:r>
                    </a:p>
                    <a:p>
                      <a:r>
                        <a:rPr sz="1000"/>
                        <a:t>For oss som et privateid firma har formueskatten stor betydning.</a:t>
                      </a:r>
                    </a:p>
                  </a:txBody>
                  <a:tcPr>
                    <a:lnL w="0"/>
                    <a:lnR w="0"/>
                    <a:solidFill>
                      <a:prstClr val="black">
                        <a:lumOff val="100000"/>
                        <a:lumOff val="100000"/>
                      </a:prstClr>
                    </a:solidFill>
                  </a:tcPr>
                </a:tc>
              </a:tr>
              <a:tr h="0">
                <a:tc>
                  <a:txBody>
                    <a:bodyPr/>
                    <a:lstStyle/>
                    <a:p>
                      <a:pPr>
                        <a:defRPr sz="1000"/>
                      </a:pPr>
                      <a:r>
                        <a:rPr sz="1000"/>
                        <a:t>Lav etterspørsel etter bemanings og rekrutteringstjenster på sørvestlandet</a:t>
                      </a:r>
                    </a:p>
                  </a:txBody>
                  <a:tcPr>
                    <a:lnL w="0"/>
                    <a:lnR w="0"/>
                    <a:solidFill>
                      <a:prstClr val="black">
                        <a:lumOff val="100000"/>
                        <a:lumOff val="100000"/>
                      </a:prstClr>
                    </a:solidFill>
                  </a:tcPr>
                </a:tc>
              </a:tr>
              <a:tr h="0">
                <a:tc>
                  <a:txBody>
                    <a:bodyPr/>
                    <a:lstStyle/>
                    <a:p>
                      <a:pPr>
                        <a:defRPr sz="1000"/>
                      </a:pPr>
                      <a:r>
                        <a:rPr sz="1000"/>
                        <a:t>Lang beslutningtid og avventende marked.</a:t>
                      </a:r>
                    </a:p>
                  </a:txBody>
                  <a:tcPr>
                    <a:lnL w="0"/>
                    <a:lnR w="0"/>
                    <a:solidFill>
                      <a:prstClr val="black">
                        <a:lumOff val="100000"/>
                        <a:lumOff val="100000"/>
                      </a:prstClr>
                    </a:solidFill>
                  </a:tcPr>
                </a:tc>
              </a:tr>
              <a:tr h="0">
                <a:tc>
                  <a:txBody>
                    <a:bodyPr/>
                    <a:lstStyle/>
                    <a:p>
                      <a:pPr>
                        <a:defRPr sz="1000"/>
                      </a:pPr>
                      <a:r>
                        <a:rPr sz="1000"/>
                        <a:t>Me er ei lita bedrift, men har same krav til HMS, rapportering etc som ei stor bedrift.</a:t>
                      </a:r>
                    </a:p>
                    <a:p>
                      <a:r>
                        <a:rPr sz="1000"/>
                        <a:t>Det er ei utfordring å få tid til å følgja opp alle krav, samstundes som produskjonen må gå for fullt for å oppretthalda ei god nok inntening.</a:t>
                      </a:r>
                    </a:p>
                  </a:txBody>
                  <a:tcPr>
                    <a:lnL w="0"/>
                    <a:lnR w="0"/>
                    <a:solidFill>
                      <a:prstClr val="black">
                        <a:lumOff val="100000"/>
                        <a:lumOff val="100000"/>
                      </a:prstClr>
                    </a:solidFill>
                  </a:tcPr>
                </a:tc>
              </a:tr>
              <a:tr h="0">
                <a:tc>
                  <a:txBody>
                    <a:bodyPr/>
                    <a:lstStyle/>
                    <a:p>
                      <a:pPr>
                        <a:defRPr sz="1000"/>
                      </a:pPr>
                      <a:r>
                        <a:rPr sz="1000"/>
                        <a:t>Svak norsk krone</a:t>
                      </a:r>
                    </a:p>
                  </a:txBody>
                  <a:tcPr>
                    <a:lnL w="0"/>
                    <a:lnR w="0"/>
                    <a:solidFill>
                      <a:prstClr val="black">
                        <a:lumOff val="100000"/>
                        <a:lumOff val="100000"/>
                      </a:prstClr>
                    </a:solidFill>
                  </a:tcPr>
                </a:tc>
              </a:tr>
              <a:tr h="0">
                <a:tc>
                  <a:txBody>
                    <a:bodyPr/>
                    <a:lstStyle/>
                    <a:p>
                      <a:pPr>
                        <a:defRPr sz="1000"/>
                      </a:pPr>
                      <a:r>
                        <a:rPr sz="1000"/>
                        <a:t>Å ha et aktivitetsnivå som sikrer at vi kan opprettholde dagens kompetanse og kapasitet</a:t>
                      </a:r>
                    </a:p>
                  </a:txBody>
                  <a:tcPr>
                    <a:lnL w="0"/>
                    <a:lnR w="0"/>
                    <a:solidFill>
                      <a:prstClr val="black">
                        <a:lumOff val="100000"/>
                        <a:lumOff val="100000"/>
                      </a:prstClr>
                    </a:solidFill>
                  </a:tcPr>
                </a:tc>
              </a:tr>
              <a:tr h="0">
                <a:tc>
                  <a:txBody>
                    <a:bodyPr/>
                    <a:lstStyle/>
                    <a:p>
                      <a:pPr>
                        <a:defRPr sz="1000"/>
                      </a:pPr>
                      <a:r>
                        <a:rPr sz="1000"/>
                        <a:t>som bedrift: lønnskostnader i forhold til våre konkurrenter internasjonalt</a:t>
                      </a:r>
                    </a:p>
                    <a:p>
                      <a:r>
                        <a:rPr sz="1000"/>
                        <a:t>som eier : Etter 5 år med lavkonjunktur i aluminiums industrien og ingen investeringer som følge av dette har medført negative resultater for min bedrift, samtidig så har jeg som eier i denne perioden årlig måttet betale formueskatt uten mulighet for å dekke dette vha. utbytte fra egen bedrift, dvs. dette har jeg måtte lånefinansiere.</a:t>
                      </a:r>
                    </a:p>
                  </a:txBody>
                  <a:tcPr>
                    <a:lnL w="0"/>
                    <a:lnR w="0"/>
                    <a:solidFill>
                      <a:prstClr val="black">
                        <a:lumOff val="100000"/>
                        <a:lumOff val="100000"/>
                      </a:prstClr>
                    </a:solidFill>
                  </a:tcPr>
                </a:tc>
              </a:tr>
              <a:tr h="0">
                <a:tc>
                  <a:txBody>
                    <a:bodyPr/>
                    <a:lstStyle/>
                    <a:p>
                      <a:pPr>
                        <a:defRPr sz="1000"/>
                      </a:pPr>
                      <a:r>
                        <a:rPr sz="1000"/>
                        <a:t>arbeidsmoral og rett instillinga av de yngre arbeidskraften. mydighetskrav om stadige pålegg fra staten</a:t>
                      </a:r>
                    </a:p>
                  </a:txBody>
                  <a:tcPr>
                    <a:lnL w="0"/>
                    <a:lnR w="0"/>
                    <a:solidFill>
                      <a:prstClr val="black">
                        <a:lumOff val="100000"/>
                        <a:lumOff val="100000"/>
                      </a:prstClr>
                    </a:solidFill>
                  </a:tcPr>
                </a:tc>
              </a:tr>
              <a:tr h="0">
                <a:tc>
                  <a:txBody>
                    <a:bodyPr/>
                    <a:lstStyle/>
                    <a:p>
                      <a:pPr>
                        <a:defRPr sz="1000"/>
                      </a:pPr>
                      <a:r>
                        <a:rPr sz="1000"/>
                        <a:t>Investeringer i næringsliv mht usikkerhet  i fremtiden - utsetter investeringer.</a:t>
                      </a:r>
                    </a:p>
                  </a:txBody>
                  <a:tcPr>
                    <a:lnL w="0"/>
                    <a:lnR w="0"/>
                    <a:solidFill>
                      <a:prstClr val="black">
                        <a:lumOff val="100000"/>
                        <a:lumOff val="100000"/>
                      </a:prstClr>
                    </a:solidFill>
                  </a:tcPr>
                </a:tc>
              </a:tr>
              <a:tr h="0">
                <a:tc>
                  <a:txBody>
                    <a:bodyPr/>
                    <a:lstStyle/>
                    <a:p>
                      <a:pPr>
                        <a:defRPr sz="1000"/>
                      </a:pPr>
                      <a:r>
                        <a:rPr sz="1000"/>
                        <a:t>Skatt basert på 2014 (som er 20% høyere enn 2015)</a:t>
                      </a:r>
                    </a:p>
                  </a:txBody>
                  <a:tcPr>
                    <a:lnL w="0"/>
                    <a:lnR w="0"/>
                    <a:solidFill>
                      <a:prstClr val="black">
                        <a:lumOff val="100000"/>
                        <a:lumOff val="100000"/>
                      </a:prstClr>
                    </a:solidFill>
                  </a:tcPr>
                </a:tc>
              </a:tr>
              <a:tr h="0">
                <a:tc>
                  <a:txBody>
                    <a:bodyPr/>
                    <a:lstStyle/>
                    <a:p>
                      <a:pPr>
                        <a:defRPr sz="1000"/>
                      </a:pPr>
                      <a:r>
                        <a:rPr sz="1000"/>
                        <a:t>Nok pågang av aktører som vil bygge nytt, rehabilitere eksisternde.</a:t>
                      </a:r>
                    </a:p>
                  </a:txBody>
                  <a:tcPr>
                    <a:lnL w="0"/>
                    <a:lnR w="0"/>
                    <a:solidFill>
                      <a:prstClr val="black">
                        <a:lumOff val="100000"/>
                        <a:lumOff val="100000"/>
                      </a:prstClr>
                    </a:solidFill>
                  </a:tcPr>
                </a:tc>
              </a:tr>
            </a:tbl>
          </a:graphicData>
        </a:graphic>
      </p:graphicFrame>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lstStyle/>
          <a:p>
            <a:r>
              <a:rPr lang="en-US"/>
              <a:t>26. Hva representerer den største utfordringen for din bedrift i øyeblikket? Forklar gjerne hvorfor.</a:t>
            </a:r>
          </a:p>
        </p:txBody>
      </p:sp>
      <p:sp>
        <p:nvSpPr>
          <p:cNvPr id="4" name="PCont"/>
          <p:cNvSpPr>
            <a:spLocks noGrp="1"/>
          </p:cNvSpPr>
          <p:nvPr>
            <p:ph sz="quarter" idx="15"/>
          </p:nvPr>
        </p:nvSpPr>
        <p:spPr/>
        <p:txBody>
          <a:bodyPr/>
          <a:lstStyle/>
          <a:p>
            <a:endParaRPr lang="en-US"/>
          </a:p>
        </p:txBody>
      </p:sp>
      <p:sp>
        <p:nvSpPr>
          <p:cNvPr id="6" name="RepTitle"/>
          <p:cNvSpPr>
            <a:spLocks noGrp="1"/>
          </p:cNvSpPr>
          <p:nvPr>
            <p:ph sz="quarter" idx="16" hasCustomPrompt="1"/>
          </p:nvPr>
        </p:nvSpPr>
        <p:spPr/>
        <p:txBody>
          <a:bodyPr/>
          <a:lstStyle/>
          <a:p>
            <a:r>
              <a:rPr lang="en-US"/>
              <a:t>Undersøkelse Vestlandet 2015(3)</a:t>
            </a:r>
          </a:p>
        </p:txBody>
      </p:sp>
      <p:sp>
        <p:nvSpPr>
          <p:cNvPr id="7" name="MetaFoot"/>
          <p:cNvSpPr>
            <a:spLocks noGrp="1"/>
          </p:cNvSpPr>
          <p:nvPr>
            <p:ph sz="quarter" idx="17"/>
          </p:nvPr>
        </p:nvSpPr>
        <p:spPr/>
        <p:txBody>
          <a:bodyPr/>
          <a:lstStyle/>
          <a:p>
            <a:endParaRPr lang="en-US"/>
          </a:p>
        </p:txBody>
      </p:sp>
      <p:graphicFrame>
        <p:nvGraphicFramePr>
          <p:cNvPr id="8" name="New Table"/>
          <p:cNvGraphicFramePr>
            <a:graphicFrameLocks noGrp="1"/>
          </p:cNvGraphicFramePr>
          <p:nvPr>
            <p:ph sz="quarter" idx="14"/>
          </p:nvPr>
        </p:nvGraphicFramePr>
        <p:xfrm>
          <a:off x="467544" y="836712"/>
          <a:ext cx="8207375" cy="5547360"/>
        </p:xfrm>
        <a:graphic>
          <a:graphicData uri="http://schemas.openxmlformats.org/drawingml/2006/table">
            <a:tbl>
              <a:tblPr>
                <a:tableStyleId>{5C22544A-7EE6-4342-B048-85BDC9FD1C3A}</a:tableStyleId>
              </a:tblPr>
              <a:tblGrid>
                <a:gridCol w="8207375"/>
              </a:tblGrid>
              <a:tr h="0">
                <a:tc>
                  <a:txBody>
                    <a:bodyPr/>
                    <a:lstStyle/>
                    <a:p>
                      <a:pPr>
                        <a:defRPr sz="1000"/>
                      </a:pPr>
                      <a:r>
                        <a:rPr sz="1000"/>
                        <a:t>Over etabelering av bygg entreprnør bedrifter</a:t>
                      </a:r>
                    </a:p>
                  </a:txBody>
                  <a:tcPr>
                    <a:lnL w="0"/>
                    <a:lnR w="0"/>
                    <a:solidFill>
                      <a:prstClr val="black">
                        <a:lumOff val="100000"/>
                        <a:lumOff val="100000"/>
                      </a:prstClr>
                    </a:solidFill>
                  </a:tcPr>
                </a:tc>
              </a:tr>
              <a:tr h="0">
                <a:tc>
                  <a:txBody>
                    <a:bodyPr/>
                    <a:lstStyle/>
                    <a:p>
                      <a:pPr>
                        <a:defRPr sz="1000"/>
                      </a:pPr>
                      <a:r>
                        <a:rPr sz="1000"/>
                        <a:t>Som konsulent er en avhengig av at bedriftene der ute ser fremover og er klar til å utvikle bedriften videre. For øyeblikket er de mest opptatt av å rydde og nedbemanne, og da blir det mindre anledning til å bruke konsulenter.</a:t>
                      </a:r>
                    </a:p>
                  </a:txBody>
                  <a:tcPr>
                    <a:lnL w="0"/>
                    <a:lnR w="0"/>
                    <a:solidFill>
                      <a:prstClr val="black">
                        <a:lumOff val="100000"/>
                        <a:lumOff val="100000"/>
                      </a:prstClr>
                    </a:solidFill>
                  </a:tcPr>
                </a:tc>
              </a:tr>
              <a:tr h="0">
                <a:tc>
                  <a:txBody>
                    <a:bodyPr/>
                    <a:lstStyle/>
                    <a:p>
                      <a:pPr>
                        <a:defRPr sz="1000"/>
                      </a:pPr>
                      <a:r>
                        <a:rPr sz="1000"/>
                        <a:t>Billig utenlandsk arbeidskraft, og svart arbeid</a:t>
                      </a:r>
                    </a:p>
                  </a:txBody>
                  <a:tcPr>
                    <a:lnL w="0"/>
                    <a:lnR w="0"/>
                    <a:solidFill>
                      <a:prstClr val="black">
                        <a:lumOff val="100000"/>
                        <a:lumOff val="100000"/>
                      </a:prstClr>
                    </a:solidFill>
                  </a:tcPr>
                </a:tc>
              </a:tr>
              <a:tr h="0">
                <a:tc>
                  <a:txBody>
                    <a:bodyPr/>
                    <a:lstStyle/>
                    <a:p>
                      <a:pPr>
                        <a:defRPr sz="1000"/>
                      </a:pPr>
                      <a:r>
                        <a:rPr sz="1000"/>
                        <a:t>BYGGEFORSKRIFTER. Må i dag bruke mange konsulenter, dyre og inneffektive. Ingen sunn fornuft!</a:t>
                      </a:r>
                    </a:p>
                  </a:txBody>
                  <a:tcPr>
                    <a:lnL w="0"/>
                    <a:lnR w="0"/>
                    <a:solidFill>
                      <a:prstClr val="black">
                        <a:lumOff val="100000"/>
                        <a:lumOff val="100000"/>
                      </a:prstClr>
                    </a:solidFill>
                  </a:tcPr>
                </a:tc>
              </a:tr>
              <a:tr h="0">
                <a:tc>
                  <a:txBody>
                    <a:bodyPr/>
                    <a:lstStyle/>
                    <a:p>
                      <a:pPr>
                        <a:defRPr sz="1000"/>
                      </a:pPr>
                      <a:r>
                        <a:rPr sz="1000"/>
                        <a:t>Anbud som lønner seg</a:t>
                      </a:r>
                    </a:p>
                    <a:p>
                      <a:r>
                        <a:rPr sz="1000"/>
                        <a:t>Veistandard som er god</a:t>
                      </a:r>
                    </a:p>
                  </a:txBody>
                  <a:tcPr>
                    <a:lnL w="0"/>
                    <a:lnR w="0"/>
                    <a:solidFill>
                      <a:prstClr val="black">
                        <a:lumOff val="100000"/>
                        <a:lumOff val="100000"/>
                      </a:prstClr>
                    </a:solidFill>
                  </a:tcPr>
                </a:tc>
              </a:tr>
              <a:tr h="0">
                <a:tc>
                  <a:txBody>
                    <a:bodyPr/>
                    <a:lstStyle/>
                    <a:p>
                      <a:pPr>
                        <a:defRPr sz="1000"/>
                      </a:pPr>
                      <a:r>
                        <a:rPr sz="1000"/>
                        <a:t>Skjev konkuranse situasjon ved at kommunale prosesser gjør forkjells behandling og utsetter vår bedrift for ulikt kostnadsnivå</a:t>
                      </a:r>
                    </a:p>
                  </a:txBody>
                  <a:tcPr>
                    <a:lnL w="0"/>
                    <a:lnR w="0"/>
                    <a:solidFill>
                      <a:prstClr val="black">
                        <a:lumOff val="100000"/>
                        <a:lumOff val="100000"/>
                      </a:prstClr>
                    </a:solidFill>
                  </a:tcPr>
                </a:tc>
              </a:tr>
              <a:tr h="0">
                <a:tc>
                  <a:txBody>
                    <a:bodyPr/>
                    <a:lstStyle/>
                    <a:p>
                      <a:pPr>
                        <a:defRPr sz="1000"/>
                      </a:pPr>
                      <a:r>
                        <a:rPr sz="1000"/>
                        <a:t>Tiden planprosesser tar i kommune, fylke og stat og i tllegg opplevelsen av morviljen det er for å tilrettelegge for næring i disse etatene.</a:t>
                      </a:r>
                    </a:p>
                  </a:txBody>
                  <a:tcPr>
                    <a:lnL w="0"/>
                    <a:lnR w="0"/>
                    <a:solidFill>
                      <a:prstClr val="black">
                        <a:lumOff val="100000"/>
                        <a:lumOff val="100000"/>
                      </a:prstClr>
                    </a:solidFill>
                  </a:tcPr>
                </a:tc>
              </a:tr>
              <a:tr h="0">
                <a:tc>
                  <a:txBody>
                    <a:bodyPr/>
                    <a:lstStyle/>
                    <a:p>
                      <a:pPr>
                        <a:defRPr sz="1000"/>
                      </a:pPr>
                      <a:r>
                        <a:rPr sz="1000"/>
                        <a:t>Anbudsutsetting av primærvirksomheten.</a:t>
                      </a:r>
                    </a:p>
                  </a:txBody>
                  <a:tcPr>
                    <a:lnL w="0"/>
                    <a:lnR w="0"/>
                    <a:solidFill>
                      <a:prstClr val="black">
                        <a:lumOff val="100000"/>
                        <a:lumOff val="100000"/>
                      </a:prstClr>
                    </a:solidFill>
                  </a:tcPr>
                </a:tc>
              </a:tr>
              <a:tr h="0">
                <a:tc>
                  <a:txBody>
                    <a:bodyPr/>
                    <a:lstStyle/>
                    <a:p>
                      <a:pPr>
                        <a:defRPr sz="1000"/>
                      </a:pPr>
                      <a:r>
                        <a:rPr sz="1000"/>
                        <a:t>Vi gjør det så godt internasjonalt for tiden, at det er flaut å si det høyt. Det er veldig vanskelig å gjøre det så bra når våre venneri i Norsk Industri sliter og har det svært vondt og må si opp mange ansatte.</a:t>
                      </a:r>
                    </a:p>
                  </a:txBody>
                  <a:tcPr>
                    <a:lnL w="0"/>
                    <a:lnR w="0"/>
                    <a:solidFill>
                      <a:prstClr val="black">
                        <a:lumOff val="100000"/>
                        <a:lumOff val="100000"/>
                      </a:prstClr>
                    </a:solidFill>
                  </a:tcPr>
                </a:tc>
              </a:tr>
              <a:tr h="0">
                <a:tc>
                  <a:txBody>
                    <a:bodyPr/>
                    <a:lstStyle/>
                    <a:p>
                      <a:pPr>
                        <a:defRPr sz="1000"/>
                      </a:pPr>
                      <a:r>
                        <a:rPr sz="1000"/>
                        <a:t>psykologi, andre selskapers kostnadskutt.</a:t>
                      </a:r>
                    </a:p>
                  </a:txBody>
                  <a:tcPr>
                    <a:lnL w="0"/>
                    <a:lnR w="0"/>
                    <a:solidFill>
                      <a:prstClr val="black">
                        <a:lumOff val="100000"/>
                        <a:lumOff val="100000"/>
                      </a:prstClr>
                    </a:solidFill>
                  </a:tcPr>
                </a:tc>
              </a:tr>
              <a:tr h="0">
                <a:tc>
                  <a:txBody>
                    <a:bodyPr/>
                    <a:lstStyle/>
                    <a:p>
                      <a:pPr>
                        <a:defRPr sz="1000"/>
                      </a:pPr>
                      <a:r>
                        <a:rPr sz="1000"/>
                        <a:t>Å ha ressurser nok til kompetanseheving.</a:t>
                      </a:r>
                    </a:p>
                  </a:txBody>
                  <a:tcPr>
                    <a:lnL w="0"/>
                    <a:lnR w="0"/>
                    <a:solidFill>
                      <a:prstClr val="black">
                        <a:lumOff val="100000"/>
                        <a:lumOff val="100000"/>
                      </a:prstClr>
                    </a:solidFill>
                  </a:tcPr>
                </a:tc>
              </a:tr>
              <a:tr h="0">
                <a:tc>
                  <a:txBody>
                    <a:bodyPr/>
                    <a:lstStyle/>
                    <a:p>
                      <a:pPr>
                        <a:defRPr sz="1000"/>
                      </a:pPr>
                      <a:r>
                        <a:rPr sz="1000"/>
                        <a:t>Omstilling til ett lavere kostnads nivå</a:t>
                      </a:r>
                    </a:p>
                  </a:txBody>
                  <a:tcPr>
                    <a:lnL w="0"/>
                    <a:lnR w="0"/>
                    <a:solidFill>
                      <a:prstClr val="black">
                        <a:lumOff val="100000"/>
                        <a:lumOff val="100000"/>
                      </a:prstClr>
                    </a:solidFill>
                  </a:tcPr>
                </a:tc>
              </a:tr>
              <a:tr h="0">
                <a:tc>
                  <a:txBody>
                    <a:bodyPr/>
                    <a:lstStyle/>
                    <a:p>
                      <a:pPr>
                        <a:defRPr sz="1000"/>
                      </a:pPr>
                      <a:r>
                        <a:rPr sz="1000"/>
                        <a:t>Manglende evne hos Erna til å sette overordnete agendaer, og konkretisere (gjennomføre) disse. Inklusive å forstå og konkretisere private og aktive eieres og betydning (og potensiale) i det norske samfunnet.</a:t>
                      </a:r>
                    </a:p>
                  </a:txBody>
                  <a:tcPr>
                    <a:lnL w="0"/>
                    <a:lnR w="0"/>
                    <a:solidFill>
                      <a:prstClr val="black">
                        <a:lumOff val="100000"/>
                        <a:lumOff val="100000"/>
                      </a:prstClr>
                    </a:solidFill>
                  </a:tcPr>
                </a:tc>
              </a:tr>
              <a:tr h="0">
                <a:tc>
                  <a:txBody>
                    <a:bodyPr/>
                    <a:lstStyle/>
                    <a:p>
                      <a:pPr>
                        <a:defRPr sz="1000"/>
                      </a:pPr>
                      <a:r>
                        <a:rPr sz="1000"/>
                        <a:t>Tilgang på kapital for unge bustdsøkere.</a:t>
                      </a:r>
                    </a:p>
                    <a:p>
                      <a:r>
                        <a:rPr sz="1000"/>
                        <a:t>Samferdsel, ferje fritt på E-39</a:t>
                      </a:r>
                    </a:p>
                  </a:txBody>
                  <a:tcPr>
                    <a:lnL w="0"/>
                    <a:lnR w="0"/>
                    <a:solidFill>
                      <a:prstClr val="black">
                        <a:lumOff val="100000"/>
                        <a:lumOff val="100000"/>
                      </a:prstClr>
                    </a:solidFill>
                  </a:tcPr>
                </a:tc>
              </a:tr>
              <a:tr h="0">
                <a:tc>
                  <a:txBody>
                    <a:bodyPr/>
                    <a:lstStyle/>
                    <a:p>
                      <a:pPr>
                        <a:defRPr sz="1000"/>
                      </a:pPr>
                      <a:r>
                        <a:rPr sz="1000"/>
                        <a:t>Mindre aktivitet i oljebransjen og lavere oljepris vil redusere/forsinke bedriftenes planlagte kjøp av servicenæring ol.</a:t>
                      </a:r>
                    </a:p>
                  </a:txBody>
                  <a:tcPr>
                    <a:lnL w="0"/>
                    <a:lnR w="0"/>
                    <a:solidFill>
                      <a:prstClr val="black">
                        <a:lumOff val="100000"/>
                        <a:lumOff val="100000"/>
                      </a:prstClr>
                    </a:solidFill>
                  </a:tcPr>
                </a:tc>
              </a:tr>
              <a:tr h="0">
                <a:tc>
                  <a:txBody>
                    <a:bodyPr/>
                    <a:lstStyle/>
                    <a:p>
                      <a:pPr>
                        <a:defRPr sz="1000"/>
                      </a:pPr>
                      <a:r>
                        <a:rPr sz="1000"/>
                        <a:t>Svart arbeid</a:t>
                      </a:r>
                    </a:p>
                  </a:txBody>
                  <a:tcPr>
                    <a:lnL w="0"/>
                    <a:lnR w="0"/>
                    <a:solidFill>
                      <a:prstClr val="black">
                        <a:lumOff val="100000"/>
                        <a:lumOff val="100000"/>
                      </a:prstClr>
                    </a:solidFill>
                  </a:tcPr>
                </a:tc>
              </a:tr>
              <a:tr h="0">
                <a:tc>
                  <a:txBody>
                    <a:bodyPr/>
                    <a:lstStyle/>
                    <a:p>
                      <a:pPr>
                        <a:defRPr sz="1000"/>
                      </a:pPr>
                      <a:r>
                        <a:rPr sz="1000"/>
                        <a:t>Oljeselskapenes innsparinger på grunn av høye kostnader og lav oljepris medfører redusert aktivitet som treffer både omsetning og reduserer marginene. Oppsigelser kommer som ett resultat av lavere aktivitet</a:t>
                      </a:r>
                    </a:p>
                  </a:txBody>
                  <a:tcPr>
                    <a:lnL w="0"/>
                    <a:lnR w="0"/>
                    <a:solidFill>
                      <a:prstClr val="black">
                        <a:lumOff val="100000"/>
                        <a:lumOff val="100000"/>
                      </a:prstClr>
                    </a:solidFill>
                  </a:tcPr>
                </a:tc>
              </a:tr>
              <a:tr h="0">
                <a:tc>
                  <a:txBody>
                    <a:bodyPr/>
                    <a:lstStyle/>
                    <a:p>
                      <a:pPr>
                        <a:defRPr sz="1000"/>
                      </a:pPr>
                      <a:r>
                        <a:rPr sz="1000"/>
                        <a:t>alle prosjekt som blir lagt på vent</a:t>
                      </a:r>
                    </a:p>
                  </a:txBody>
                  <a:tcPr>
                    <a:lnL w="0"/>
                    <a:lnR w="0"/>
                    <a:solidFill>
                      <a:prstClr val="black">
                        <a:lumOff val="100000"/>
                        <a:lumOff val="100000"/>
                      </a:prstClr>
                    </a:solidFill>
                  </a:tcPr>
                </a:tc>
              </a:tr>
            </a:tbl>
          </a:graphicData>
        </a:graphic>
      </p:graphicFrame>
    </p:spTree>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lstStyle/>
          <a:p>
            <a:r>
              <a:rPr lang="en-US"/>
              <a:t>26. Hva representerer den største utfordringen for din bedrift i øyeblikket? Forklar gjerne hvorfor.</a:t>
            </a:r>
          </a:p>
        </p:txBody>
      </p:sp>
      <p:sp>
        <p:nvSpPr>
          <p:cNvPr id="4" name="PCont"/>
          <p:cNvSpPr>
            <a:spLocks noGrp="1"/>
          </p:cNvSpPr>
          <p:nvPr>
            <p:ph sz="quarter" idx="15"/>
          </p:nvPr>
        </p:nvSpPr>
        <p:spPr/>
        <p:txBody>
          <a:bodyPr/>
          <a:lstStyle/>
          <a:p>
            <a:endParaRPr lang="en-US"/>
          </a:p>
        </p:txBody>
      </p:sp>
      <p:sp>
        <p:nvSpPr>
          <p:cNvPr id="6" name="RepTitle"/>
          <p:cNvSpPr>
            <a:spLocks noGrp="1"/>
          </p:cNvSpPr>
          <p:nvPr>
            <p:ph sz="quarter" idx="16" hasCustomPrompt="1"/>
          </p:nvPr>
        </p:nvSpPr>
        <p:spPr/>
        <p:txBody>
          <a:bodyPr/>
          <a:lstStyle/>
          <a:p>
            <a:r>
              <a:rPr lang="en-US"/>
              <a:t>Undersøkelse Vestlandet 2015(3)</a:t>
            </a:r>
          </a:p>
        </p:txBody>
      </p:sp>
      <p:sp>
        <p:nvSpPr>
          <p:cNvPr id="7" name="MetaFoot"/>
          <p:cNvSpPr>
            <a:spLocks noGrp="1"/>
          </p:cNvSpPr>
          <p:nvPr>
            <p:ph sz="quarter" idx="17"/>
          </p:nvPr>
        </p:nvSpPr>
        <p:spPr/>
        <p:txBody>
          <a:bodyPr/>
          <a:lstStyle/>
          <a:p>
            <a:endParaRPr lang="en-US"/>
          </a:p>
        </p:txBody>
      </p:sp>
      <p:graphicFrame>
        <p:nvGraphicFramePr>
          <p:cNvPr id="8" name="New Table"/>
          <p:cNvGraphicFramePr>
            <a:graphicFrameLocks noGrp="1"/>
          </p:cNvGraphicFramePr>
          <p:nvPr>
            <p:ph sz="quarter" idx="14"/>
          </p:nvPr>
        </p:nvGraphicFramePr>
        <p:xfrm>
          <a:off x="467544" y="836712"/>
          <a:ext cx="8207375" cy="5547360"/>
        </p:xfrm>
        <a:graphic>
          <a:graphicData uri="http://schemas.openxmlformats.org/drawingml/2006/table">
            <a:tbl>
              <a:tblPr>
                <a:tableStyleId>{5C22544A-7EE6-4342-B048-85BDC9FD1C3A}</a:tableStyleId>
              </a:tblPr>
              <a:tblGrid>
                <a:gridCol w="8207375"/>
              </a:tblGrid>
              <a:tr h="0">
                <a:tc>
                  <a:txBody>
                    <a:bodyPr/>
                    <a:lstStyle/>
                    <a:p>
                      <a:pPr>
                        <a:defRPr sz="1000"/>
                      </a:pPr>
                      <a:r>
                        <a:rPr sz="1000"/>
                        <a:t>Investeringer på "vent"</a:t>
                      </a:r>
                    </a:p>
                  </a:txBody>
                  <a:tcPr>
                    <a:lnL w="0"/>
                    <a:lnR w="0"/>
                    <a:solidFill>
                      <a:prstClr val="black">
                        <a:lumOff val="100000"/>
                        <a:lumOff val="100000"/>
                      </a:prstClr>
                    </a:solidFill>
                  </a:tcPr>
                </a:tc>
              </a:tr>
              <a:tr h="0">
                <a:tc>
                  <a:txBody>
                    <a:bodyPr/>
                    <a:lstStyle/>
                    <a:p>
                      <a:pPr>
                        <a:defRPr sz="1000"/>
                      </a:pPr>
                      <a:r>
                        <a:rPr sz="1000"/>
                        <a:t>Utenlandsk konkurranse i anleggsmarkedet</a:t>
                      </a:r>
                    </a:p>
                  </a:txBody>
                  <a:tcPr>
                    <a:lnL w="0"/>
                    <a:lnR w="0"/>
                    <a:solidFill>
                      <a:prstClr val="black">
                        <a:lumOff val="100000"/>
                        <a:lumOff val="100000"/>
                      </a:prstClr>
                    </a:solidFill>
                  </a:tcPr>
                </a:tc>
              </a:tr>
              <a:tr h="0">
                <a:tc>
                  <a:txBody>
                    <a:bodyPr/>
                    <a:lstStyle/>
                    <a:p>
                      <a:pPr>
                        <a:defRPr sz="1000"/>
                      </a:pPr>
                      <a:r>
                        <a:rPr sz="1000"/>
                        <a:t>Vi økte med 38 % omsetning i fjor, og har allerede for lite lokaliteter. Trenger mer plass, og da kan vi muligens ansette flere. Har dessverre ikke mer plass på tomta til å bygge ut.</a:t>
                      </a:r>
                    </a:p>
                  </a:txBody>
                  <a:tcPr>
                    <a:lnL w="0"/>
                    <a:lnR w="0"/>
                    <a:solidFill>
                      <a:prstClr val="black">
                        <a:lumOff val="100000"/>
                        <a:lumOff val="100000"/>
                      </a:prstClr>
                    </a:solidFill>
                  </a:tcPr>
                </a:tc>
              </a:tr>
              <a:tr h="0">
                <a:tc>
                  <a:txBody>
                    <a:bodyPr/>
                    <a:lstStyle/>
                    <a:p>
                      <a:pPr>
                        <a:defRPr sz="1000"/>
                      </a:pPr>
                      <a:r>
                        <a:rPr sz="1000"/>
                        <a:t>Transportutfordringer</a:t>
                      </a:r>
                    </a:p>
                  </a:txBody>
                  <a:tcPr>
                    <a:lnL w="0"/>
                    <a:lnR w="0"/>
                    <a:solidFill>
                      <a:prstClr val="black">
                        <a:lumOff val="100000"/>
                        <a:lumOff val="100000"/>
                      </a:prstClr>
                    </a:solidFill>
                  </a:tcPr>
                </a:tc>
              </a:tr>
              <a:tr h="0">
                <a:tc>
                  <a:txBody>
                    <a:bodyPr/>
                    <a:lstStyle/>
                    <a:p>
                      <a:pPr>
                        <a:defRPr sz="1000"/>
                      </a:pPr>
                      <a:r>
                        <a:rPr sz="1000"/>
                        <a:t>Mangel på sammenhengende tjenestetilbud på tvers av nivåene.</a:t>
                      </a:r>
                    </a:p>
                  </a:txBody>
                  <a:tcPr>
                    <a:lnL w="0"/>
                    <a:lnR w="0"/>
                    <a:solidFill>
                      <a:prstClr val="black">
                        <a:lumOff val="100000"/>
                        <a:lumOff val="100000"/>
                      </a:prstClr>
                    </a:solidFill>
                  </a:tcPr>
                </a:tc>
              </a:tr>
              <a:tr h="0">
                <a:tc>
                  <a:txBody>
                    <a:bodyPr/>
                    <a:lstStyle/>
                    <a:p>
                      <a:pPr>
                        <a:defRPr sz="1000"/>
                      </a:pPr>
                      <a:r>
                        <a:rPr sz="1000"/>
                        <a:t>Skatter og avgifter</a:t>
                      </a:r>
                    </a:p>
                  </a:txBody>
                  <a:tcPr>
                    <a:lnL w="0"/>
                    <a:lnR w="0"/>
                    <a:solidFill>
                      <a:prstClr val="black">
                        <a:lumOff val="100000"/>
                        <a:lumOff val="100000"/>
                      </a:prstClr>
                    </a:solidFill>
                  </a:tcPr>
                </a:tc>
              </a:tr>
              <a:tr h="0">
                <a:tc>
                  <a:txBody>
                    <a:bodyPr/>
                    <a:lstStyle/>
                    <a:p>
                      <a:pPr>
                        <a:defRPr sz="1000"/>
                      </a:pPr>
                      <a:r>
                        <a:rPr sz="1000"/>
                        <a:t>Politisk klima</a:t>
                      </a:r>
                    </a:p>
                  </a:txBody>
                  <a:tcPr>
                    <a:lnL w="0"/>
                    <a:lnR w="0"/>
                    <a:solidFill>
                      <a:prstClr val="black">
                        <a:lumOff val="100000"/>
                        <a:lumOff val="100000"/>
                      </a:prstClr>
                    </a:solidFill>
                  </a:tcPr>
                </a:tc>
              </a:tr>
              <a:tr h="0">
                <a:tc>
                  <a:txBody>
                    <a:bodyPr/>
                    <a:lstStyle/>
                    <a:p>
                      <a:pPr>
                        <a:defRPr sz="1000"/>
                      </a:pPr>
                      <a:r>
                        <a:rPr sz="1000"/>
                        <a:t>Usikkerheten som Media skaper. Fører til frykt blant befolkningen, som dermed setter på bremsene litt unødvendig</a:t>
                      </a:r>
                    </a:p>
                  </a:txBody>
                  <a:tcPr>
                    <a:lnL w="0"/>
                    <a:lnR w="0"/>
                    <a:solidFill>
                      <a:prstClr val="black">
                        <a:lumOff val="100000"/>
                        <a:lumOff val="100000"/>
                      </a:prstClr>
                    </a:solidFill>
                  </a:tcPr>
                </a:tc>
              </a:tr>
              <a:tr h="0">
                <a:tc>
                  <a:txBody>
                    <a:bodyPr/>
                    <a:lstStyle/>
                    <a:p>
                      <a:pPr>
                        <a:defRPr sz="1000"/>
                      </a:pPr>
                      <a:r>
                        <a:rPr sz="1000"/>
                        <a:t>Kapasitet</a:t>
                      </a:r>
                    </a:p>
                  </a:txBody>
                  <a:tcPr>
                    <a:lnL w="0"/>
                    <a:lnR w="0"/>
                    <a:solidFill>
                      <a:prstClr val="black">
                        <a:lumOff val="100000"/>
                        <a:lumOff val="100000"/>
                      </a:prstClr>
                    </a:solidFill>
                  </a:tcPr>
                </a:tc>
              </a:tr>
              <a:tr h="0">
                <a:tc>
                  <a:txBody>
                    <a:bodyPr/>
                    <a:lstStyle/>
                    <a:p>
                      <a:pPr>
                        <a:defRPr sz="1000"/>
                      </a:pPr>
                      <a:r>
                        <a:rPr sz="1000"/>
                        <a:t>konkurranseevne</a:t>
                      </a:r>
                    </a:p>
                  </a:txBody>
                  <a:tcPr>
                    <a:lnL w="0"/>
                    <a:lnR w="0"/>
                    <a:solidFill>
                      <a:prstClr val="black">
                        <a:lumOff val="100000"/>
                        <a:lumOff val="100000"/>
                      </a:prstClr>
                    </a:solidFill>
                  </a:tcPr>
                </a:tc>
              </a:tr>
              <a:tr h="0">
                <a:tc>
                  <a:txBody>
                    <a:bodyPr/>
                    <a:lstStyle/>
                    <a:p>
                      <a:pPr>
                        <a:defRPr sz="1000"/>
                      </a:pPr>
                      <a:r>
                        <a:rPr sz="1000"/>
                        <a:t>Stresset marked skaper tilbakeholdenhet blant kunder.</a:t>
                      </a:r>
                    </a:p>
                  </a:txBody>
                  <a:tcPr>
                    <a:lnL w="0"/>
                    <a:lnR w="0"/>
                    <a:solidFill>
                      <a:prstClr val="black">
                        <a:lumOff val="100000"/>
                        <a:lumOff val="100000"/>
                      </a:prstClr>
                    </a:solidFill>
                  </a:tcPr>
                </a:tc>
              </a:tr>
              <a:tr h="0">
                <a:tc>
                  <a:txBody>
                    <a:bodyPr/>
                    <a:lstStyle/>
                    <a:p>
                      <a:pPr>
                        <a:defRPr sz="1000"/>
                      </a:pPr>
                      <a:r>
                        <a:rPr sz="1000"/>
                        <a:t>Destruktive panikkutt i toppen av oljenæringskjeden (oljeselskapene) som bryter ned kontinuitet i ekspertise.</a:t>
                      </a:r>
                    </a:p>
                  </a:txBody>
                  <a:tcPr>
                    <a:lnL w="0"/>
                    <a:lnR w="0"/>
                    <a:solidFill>
                      <a:prstClr val="black">
                        <a:lumOff val="100000"/>
                        <a:lumOff val="100000"/>
                      </a:prstClr>
                    </a:solidFill>
                  </a:tcPr>
                </a:tc>
              </a:tr>
              <a:tr h="0">
                <a:tc>
                  <a:txBody>
                    <a:bodyPr/>
                    <a:lstStyle/>
                    <a:p>
                      <a:pPr>
                        <a:defRPr sz="1000"/>
                      </a:pPr>
                      <a:r>
                        <a:rPr sz="1000"/>
                        <a:t>Reduksjon i vedlikeholdsomfanget innenfor Norsk Olje og gass har ført til at vår langsiktige strategi brått er forandret. Det er ikke mer enn 2-3 år siden operatørselskapene sa at fremtidens leverandør ville være den som demonstrerer kapasitet og gjennomføringsevne, dette bygget vi bedriften for. Nå har vi i en pågående bemanningsreduksjon.</a:t>
                      </a:r>
                    </a:p>
                  </a:txBody>
                  <a:tcPr>
                    <a:lnL w="0"/>
                    <a:lnR w="0"/>
                    <a:solidFill>
                      <a:prstClr val="black">
                        <a:lumOff val="100000"/>
                        <a:lumOff val="100000"/>
                      </a:prstClr>
                    </a:solidFill>
                  </a:tcPr>
                </a:tc>
              </a:tr>
              <a:tr h="0">
                <a:tc>
                  <a:txBody>
                    <a:bodyPr/>
                    <a:lstStyle/>
                    <a:p>
                      <a:pPr>
                        <a:defRPr sz="1000"/>
                      </a:pPr>
                      <a:r>
                        <a:rPr sz="1000"/>
                        <a:t>Tilnærmet monopol på kundesiden med ett stort oljeselskap.</a:t>
                      </a:r>
                    </a:p>
                    <a:p>
                      <a:r>
                        <a:rPr sz="1000"/>
                        <a:t>Lav oljepris</a:t>
                      </a:r>
                    </a:p>
                    <a:p>
                      <a:r>
                        <a:rPr sz="1000"/>
                        <a:t>Dårlig infrastruktur i Stavanger/Forusområdet.</a:t>
                      </a:r>
                    </a:p>
                  </a:txBody>
                  <a:tcPr>
                    <a:lnL w="0"/>
                    <a:lnR w="0"/>
                    <a:solidFill>
                      <a:prstClr val="black">
                        <a:lumOff val="100000"/>
                        <a:lumOff val="100000"/>
                      </a:prstClr>
                    </a:solidFill>
                  </a:tcPr>
                </a:tc>
              </a:tr>
              <a:tr h="0">
                <a:tc>
                  <a:txBody>
                    <a:bodyPr/>
                    <a:lstStyle/>
                    <a:p>
                      <a:pPr>
                        <a:defRPr sz="1000"/>
                      </a:pPr>
                      <a:r>
                        <a:rPr sz="1000"/>
                        <a:t>Lav terskel for etablering av konkurrerende firma og derved økt antall aktører. Tøffere konkurranse</a:t>
                      </a:r>
                    </a:p>
                  </a:txBody>
                  <a:tcPr>
                    <a:lnL w="0"/>
                    <a:lnR w="0"/>
                    <a:solidFill>
                      <a:prstClr val="black">
                        <a:lumOff val="100000"/>
                        <a:lumOff val="100000"/>
                      </a:prstClr>
                    </a:solidFill>
                  </a:tcPr>
                </a:tc>
              </a:tr>
              <a:tr h="0">
                <a:tc>
                  <a:txBody>
                    <a:bodyPr/>
                    <a:lstStyle/>
                    <a:p>
                      <a:pPr>
                        <a:defRPr sz="1000"/>
                      </a:pPr>
                      <a:r>
                        <a:rPr sz="1000"/>
                        <a:t>Utsettelser av nye utbygginger og stopp av Vedlikehold innen olje og gass</a:t>
                      </a:r>
                    </a:p>
                  </a:txBody>
                  <a:tcPr>
                    <a:lnL w="0"/>
                    <a:lnR w="0"/>
                    <a:solidFill>
                      <a:prstClr val="black">
                        <a:lumOff val="100000"/>
                        <a:lumOff val="100000"/>
                      </a:prstClr>
                    </a:solidFill>
                  </a:tcPr>
                </a:tc>
              </a:tr>
              <a:tr h="0">
                <a:tc>
                  <a:txBody>
                    <a:bodyPr/>
                    <a:lstStyle/>
                    <a:p>
                      <a:pPr>
                        <a:defRPr sz="1000"/>
                      </a:pPr>
                      <a:r>
                        <a:rPr sz="1000"/>
                        <a:t>At det fortsatt er høye priser på lokale innkjøp av oljeprodukter, høye lønninger, mindre tilgang til kunder, høy mineraloljeavgift, seerdeles store kontrollgebyr for skip tilknyttet NOR registeret.</a:t>
                      </a:r>
                    </a:p>
                  </a:txBody>
                  <a:tcPr>
                    <a:lnL w="0"/>
                    <a:lnR w="0"/>
                    <a:solidFill>
                      <a:prstClr val="black">
                        <a:lumOff val="100000"/>
                        <a:lumOff val="100000"/>
                      </a:prstClr>
                    </a:solidFill>
                  </a:tcPr>
                </a:tc>
              </a:tr>
              <a:tr h="0">
                <a:tc>
                  <a:txBody>
                    <a:bodyPr/>
                    <a:lstStyle/>
                    <a:p>
                      <a:pPr>
                        <a:defRPr sz="1000"/>
                      </a:pPr>
                      <a:r>
                        <a:rPr sz="1000"/>
                        <a:t>Boligmarkedet.</a:t>
                      </a:r>
                    </a:p>
                  </a:txBody>
                  <a:tcPr>
                    <a:lnL w="0"/>
                    <a:lnR w="0"/>
                    <a:solidFill>
                      <a:prstClr val="black">
                        <a:lumOff val="100000"/>
                        <a:lumOff val="100000"/>
                      </a:prstClr>
                    </a:solidFill>
                  </a:tcPr>
                </a:tc>
              </a:tr>
            </a:tbl>
          </a:graphicData>
        </a:graphic>
      </p:graphicFrame>
    </p:spTree>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lstStyle/>
          <a:p>
            <a:r>
              <a:rPr lang="en-US"/>
              <a:t>26. Hva representerer den største utfordringen for din bedrift i øyeblikket? Forklar gjerne hvorfor.</a:t>
            </a:r>
          </a:p>
        </p:txBody>
      </p:sp>
      <p:sp>
        <p:nvSpPr>
          <p:cNvPr id="4" name="PCont"/>
          <p:cNvSpPr>
            <a:spLocks noGrp="1"/>
          </p:cNvSpPr>
          <p:nvPr>
            <p:ph sz="quarter" idx="15"/>
          </p:nvPr>
        </p:nvSpPr>
        <p:spPr/>
        <p:txBody>
          <a:bodyPr/>
          <a:lstStyle/>
          <a:p>
            <a:endParaRPr lang="en-US"/>
          </a:p>
        </p:txBody>
      </p:sp>
      <p:sp>
        <p:nvSpPr>
          <p:cNvPr id="6" name="RepTitle"/>
          <p:cNvSpPr>
            <a:spLocks noGrp="1"/>
          </p:cNvSpPr>
          <p:nvPr>
            <p:ph sz="quarter" idx="16" hasCustomPrompt="1"/>
          </p:nvPr>
        </p:nvSpPr>
        <p:spPr/>
        <p:txBody>
          <a:bodyPr/>
          <a:lstStyle/>
          <a:p>
            <a:r>
              <a:rPr lang="en-US"/>
              <a:t>Undersøkelse Vestlandet 2015(3)</a:t>
            </a:r>
          </a:p>
        </p:txBody>
      </p:sp>
      <p:sp>
        <p:nvSpPr>
          <p:cNvPr id="7" name="MetaFoot"/>
          <p:cNvSpPr>
            <a:spLocks noGrp="1"/>
          </p:cNvSpPr>
          <p:nvPr>
            <p:ph sz="quarter" idx="17"/>
          </p:nvPr>
        </p:nvSpPr>
        <p:spPr/>
        <p:txBody>
          <a:bodyPr/>
          <a:lstStyle/>
          <a:p>
            <a:endParaRPr lang="en-US"/>
          </a:p>
        </p:txBody>
      </p:sp>
      <p:graphicFrame>
        <p:nvGraphicFramePr>
          <p:cNvPr id="8" name="New Table"/>
          <p:cNvGraphicFramePr>
            <a:graphicFrameLocks noGrp="1"/>
          </p:cNvGraphicFramePr>
          <p:nvPr>
            <p:ph sz="quarter" idx="14"/>
          </p:nvPr>
        </p:nvGraphicFramePr>
        <p:xfrm>
          <a:off x="467544" y="836713"/>
          <a:ext cx="8207375" cy="5608320"/>
        </p:xfrm>
        <a:graphic>
          <a:graphicData uri="http://schemas.openxmlformats.org/drawingml/2006/table">
            <a:tbl>
              <a:tblPr>
                <a:tableStyleId>{5C22544A-7EE6-4342-B048-85BDC9FD1C3A}</a:tableStyleId>
              </a:tblPr>
              <a:tblGrid>
                <a:gridCol w="8207375"/>
              </a:tblGrid>
              <a:tr h="0">
                <a:tc>
                  <a:txBody>
                    <a:bodyPr/>
                    <a:lstStyle/>
                    <a:p>
                      <a:pPr>
                        <a:defRPr sz="1000"/>
                      </a:pPr>
                      <a:r>
                        <a:rPr sz="1000"/>
                        <a:t>mangel på tilgang av kompetanse, det er viktig for å utvikle verksemda og styrke og trygge arbeidsplassar på kort og lang sikt.</a:t>
                      </a:r>
                    </a:p>
                  </a:txBody>
                  <a:tcPr>
                    <a:lnL w="0"/>
                    <a:lnR w="0"/>
                    <a:solidFill>
                      <a:prstClr val="black">
                        <a:lumOff val="100000"/>
                        <a:lumOff val="100000"/>
                      </a:prstClr>
                    </a:solidFill>
                  </a:tcPr>
                </a:tc>
              </a:tr>
              <a:tr h="0">
                <a:tc>
                  <a:txBody>
                    <a:bodyPr/>
                    <a:lstStyle/>
                    <a:p>
                      <a:pPr>
                        <a:defRPr sz="1000"/>
                      </a:pPr>
                      <a:r>
                        <a:rPr sz="1000"/>
                        <a:t>- Vi trenger rammevilkår fra myndighetene på linje med våre konkurrenter I alle fall innenfor EU. Ellers har vi et stort handicap når vi skal konkurrere internasjonalt.</a:t>
                      </a:r>
                    </a:p>
                    <a:p>
                      <a:r>
                        <a:rPr sz="1000"/>
                        <a:t>- Lønns og kostnadsnivået i Norge må ikke øke og helst reduseres i forhold til våre konkurrenter. (Svekket kronekurs hjelper oss noe her, men vi tror det er midlertidig).</a:t>
                      </a:r>
                    </a:p>
                    <a:p>
                      <a:r>
                        <a:rPr sz="1000"/>
                        <a:t>- Krav fra myndighetene i forhold til klima og miljø må harmoniseres internasjonalt. Vi er mer enn gjerne med å skjerpede krav, men klarer ikke å betale for dem dersom dette ikke gjelder alle slik at vi kan hente inn økte kostnader gjennom høyere pris til kunden.</a:t>
                      </a:r>
                    </a:p>
                    <a:p>
                      <a:r>
                        <a:rPr sz="1000"/>
                        <a:t>- Vi kan ellers gjøre mye selv for å øke vår effektivitet, og det arbeidet er vi godt i gang med. Dette er det viktigste vi kan gjøre.</a:t>
                      </a:r>
                    </a:p>
                  </a:txBody>
                  <a:tcPr>
                    <a:lnL w="0"/>
                    <a:lnR w="0"/>
                    <a:solidFill>
                      <a:prstClr val="black">
                        <a:lumOff val="100000"/>
                        <a:lumOff val="100000"/>
                      </a:prstClr>
                    </a:solidFill>
                  </a:tcPr>
                </a:tc>
              </a:tr>
              <a:tr h="0">
                <a:tc>
                  <a:txBody>
                    <a:bodyPr/>
                    <a:lstStyle/>
                    <a:p>
                      <a:pPr>
                        <a:defRPr sz="1000"/>
                      </a:pPr>
                      <a:r>
                        <a:rPr sz="1000"/>
                        <a:t>omsetningsvikt handel</a:t>
                      </a:r>
                    </a:p>
                  </a:txBody>
                  <a:tcPr>
                    <a:lnL w="0"/>
                    <a:lnR w="0"/>
                    <a:solidFill>
                      <a:prstClr val="black">
                        <a:lumOff val="100000"/>
                        <a:lumOff val="100000"/>
                      </a:prstClr>
                    </a:solidFill>
                  </a:tcPr>
                </a:tc>
              </a:tr>
              <a:tr h="0">
                <a:tc>
                  <a:txBody>
                    <a:bodyPr/>
                    <a:lstStyle/>
                    <a:p>
                      <a:pPr>
                        <a:defRPr sz="1000"/>
                      </a:pPr>
                      <a:r>
                        <a:rPr sz="1000"/>
                        <a:t>Øke eksportandelen for å demme opp for nedgangen i det norske markedet</a:t>
                      </a:r>
                    </a:p>
                  </a:txBody>
                  <a:tcPr>
                    <a:lnL w="0"/>
                    <a:lnR w="0"/>
                    <a:solidFill>
                      <a:prstClr val="black">
                        <a:lumOff val="100000"/>
                        <a:lumOff val="100000"/>
                      </a:prstClr>
                    </a:solidFill>
                  </a:tcPr>
                </a:tc>
              </a:tr>
              <a:tr h="0">
                <a:tc>
                  <a:txBody>
                    <a:bodyPr/>
                    <a:lstStyle/>
                    <a:p>
                      <a:pPr>
                        <a:defRPr sz="1000"/>
                      </a:pPr>
                      <a:r>
                        <a:rPr sz="1000"/>
                        <a:t>Oljepris og liten aktivitet</a:t>
                      </a:r>
                    </a:p>
                  </a:txBody>
                  <a:tcPr>
                    <a:lnL w="0"/>
                    <a:lnR w="0"/>
                    <a:solidFill>
                      <a:prstClr val="black">
                        <a:lumOff val="100000"/>
                        <a:lumOff val="100000"/>
                      </a:prstClr>
                    </a:solidFill>
                  </a:tcPr>
                </a:tc>
              </a:tr>
              <a:tr h="0">
                <a:tc>
                  <a:txBody>
                    <a:bodyPr/>
                    <a:lstStyle/>
                    <a:p>
                      <a:pPr>
                        <a:defRPr sz="1000"/>
                      </a:pPr>
                      <a:r>
                        <a:rPr sz="1000"/>
                        <a:t>Kommunal byggesaksbehandling </a:t>
                      </a:r>
                    </a:p>
                    <a:p>
                      <a:r>
                        <a:rPr sz="1000"/>
                        <a:t>Vårt siste bygge prosjekt har tatt 3,5 år i kommunal saksbehandling</a:t>
                      </a:r>
                    </a:p>
                    <a:p>
                      <a:r>
                        <a:rPr sz="1000"/>
                        <a:t>Søknad om igangsetting sendt juni 2014 og fremdeles ikke mottatt svar.</a:t>
                      </a:r>
                    </a:p>
                  </a:txBody>
                  <a:tcPr>
                    <a:lnL w="0"/>
                    <a:lnR w="0"/>
                    <a:solidFill>
                      <a:prstClr val="black">
                        <a:lumOff val="100000"/>
                        <a:lumOff val="100000"/>
                      </a:prstClr>
                    </a:solidFill>
                  </a:tcPr>
                </a:tc>
              </a:tr>
              <a:tr h="0">
                <a:tc>
                  <a:txBody>
                    <a:bodyPr/>
                    <a:lstStyle/>
                    <a:p>
                      <a:pPr>
                        <a:defRPr sz="1000"/>
                      </a:pPr>
                      <a:r>
                        <a:rPr sz="1000"/>
                        <a:t>1. Betydelig reduksjon i leteaktivitet og rigger går i opplag. Det betyr igjen at prosjekter innenfor vedlikehold blir utsatt eller kuttes helt ut og leverandørmarkedet får et enormt fall i aktivitet.</a:t>
                      </a:r>
                    </a:p>
                    <a:p>
                      <a:r>
                        <a:rPr sz="1000"/>
                        <a:t>2. Stopp i større investeringer i ojesektoren, og en for stor forventing hvor mye leverandørene klarer å kutte på kostnadssiden på kort sikt. (fokus på pris blir ofte resultatet og ikke på kostnader)</a:t>
                      </a:r>
                    </a:p>
                    <a:p>
                      <a:r>
                        <a:rPr sz="1000"/>
                        <a:t>3. Regjeringen snakker ned hele bransjen og toner ned betydningen bransjen har, nesten som om oljealderen er over. Det går utover rekrutteringen som igjen går utover bransen i fremtiden.</a:t>
                      </a:r>
                    </a:p>
                  </a:txBody>
                  <a:tcPr>
                    <a:lnL w="0"/>
                    <a:lnR w="0"/>
                    <a:solidFill>
                      <a:prstClr val="black">
                        <a:lumOff val="100000"/>
                        <a:lumOff val="100000"/>
                      </a:prstClr>
                    </a:solidFill>
                  </a:tcPr>
                </a:tc>
              </a:tr>
              <a:tr h="0">
                <a:tc>
                  <a:txBody>
                    <a:bodyPr/>
                    <a:lstStyle/>
                    <a:p>
                      <a:pPr>
                        <a:defRPr sz="1000"/>
                      </a:pPr>
                      <a:r>
                        <a:rPr sz="1000"/>
                        <a:t>Store kontrakter går ut om et år, uten de null butikk</a:t>
                      </a:r>
                    </a:p>
                  </a:txBody>
                  <a:tcPr>
                    <a:lnL w="0"/>
                    <a:lnR w="0"/>
                    <a:solidFill>
                      <a:prstClr val="black">
                        <a:lumOff val="100000"/>
                        <a:lumOff val="100000"/>
                      </a:prstClr>
                    </a:solidFill>
                  </a:tcPr>
                </a:tc>
              </a:tr>
              <a:tr h="0">
                <a:tc>
                  <a:txBody>
                    <a:bodyPr/>
                    <a:lstStyle/>
                    <a:p>
                      <a:pPr>
                        <a:defRPr sz="1000"/>
                      </a:pPr>
                      <a:r>
                        <a:rPr sz="1000"/>
                        <a:t>Den største utfordningen for min bedrift er, på avdelingsnivå, å få markedsføre seg.</a:t>
                      </a:r>
                    </a:p>
                  </a:txBody>
                  <a:tcPr>
                    <a:lnL w="0"/>
                    <a:lnR w="0"/>
                    <a:solidFill>
                      <a:prstClr val="black">
                        <a:lumOff val="100000"/>
                        <a:lumOff val="100000"/>
                      </a:prstClr>
                    </a:solidFill>
                  </a:tcPr>
                </a:tc>
              </a:tr>
              <a:tr h="0">
                <a:tc>
                  <a:txBody>
                    <a:bodyPr/>
                    <a:lstStyle/>
                    <a:p>
                      <a:pPr>
                        <a:defRPr sz="1000"/>
                      </a:pPr>
                      <a:r>
                        <a:rPr sz="1000"/>
                        <a:t>Forslag til nye retningslinger til boligfinansiering fra Finansdepartdmentet.</a:t>
                      </a:r>
                    </a:p>
                    <a:p>
                      <a:r>
                        <a:rPr sz="1000"/>
                        <a:t>Høye boligpriser i regionen og frykt for nedgang i boligprisene.   Mange har høy finansieringsgrad.</a:t>
                      </a:r>
                    </a:p>
                    <a:p>
                      <a:r>
                        <a:rPr sz="1000"/>
                        <a:t>Økt arbeidsledighet og lavere lønninger generelt.</a:t>
                      </a:r>
                    </a:p>
                    <a:p>
                      <a:r>
                        <a:rPr sz="1000"/>
                        <a:t>Dewt bygges for få og for dyre boliger.</a:t>
                      </a:r>
                    </a:p>
                  </a:txBody>
                  <a:tcPr>
                    <a:lnL w="0"/>
                    <a:lnR w="0"/>
                    <a:solidFill>
                      <a:prstClr val="black">
                        <a:lumOff val="100000"/>
                        <a:lumOff val="100000"/>
                      </a:prstClr>
                    </a:solidFill>
                  </a:tcPr>
                </a:tc>
              </a:tr>
              <a:tr h="0">
                <a:tc>
                  <a:txBody>
                    <a:bodyPr/>
                    <a:lstStyle/>
                    <a:p>
                      <a:pPr>
                        <a:defRPr sz="1000"/>
                      </a:pPr>
                      <a:r>
                        <a:rPr sz="1000"/>
                        <a:t>Den nye stortingsmeldingen og for lite ordrer til produksjonen</a:t>
                      </a:r>
                    </a:p>
                  </a:txBody>
                  <a:tcPr>
                    <a:lnL w="0"/>
                    <a:lnR w="0"/>
                    <a:solidFill>
                      <a:prstClr val="black">
                        <a:lumOff val="100000"/>
                        <a:lumOff val="100000"/>
                      </a:prstClr>
                    </a:solidFill>
                  </a:tcPr>
                </a:tc>
              </a:tr>
              <a:tr h="0">
                <a:tc>
                  <a:txBody>
                    <a:bodyPr/>
                    <a:lstStyle/>
                    <a:p>
                      <a:pPr>
                        <a:defRPr sz="1000"/>
                      </a:pPr>
                      <a:r>
                        <a:rPr sz="1000"/>
                        <a:t>konkurransen med dagligvare , bensinstasjoner etc som selger blomster og at publikum er lite villig til og forstå at vårt håndverk også koster og produsere</a:t>
                      </a:r>
                    </a:p>
                  </a:txBody>
                  <a:tcPr>
                    <a:lnL w="0"/>
                    <a:lnR w="0"/>
                    <a:solidFill>
                      <a:prstClr val="black">
                        <a:lumOff val="100000"/>
                        <a:lumOff val="100000"/>
                      </a:prstClr>
                    </a:solidFill>
                  </a:tcPr>
                </a:tc>
              </a:tr>
            </a:tbl>
          </a:graphicData>
        </a:graphic>
      </p:graphicFrame>
    </p:spTree>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lstStyle/>
          <a:p>
            <a:r>
              <a:rPr lang="en-US"/>
              <a:t>26. Hva representerer den største utfordringen for din bedrift i øyeblikket? Forklar gjerne hvorfor.</a:t>
            </a:r>
          </a:p>
        </p:txBody>
      </p:sp>
      <p:sp>
        <p:nvSpPr>
          <p:cNvPr id="4" name="PCont"/>
          <p:cNvSpPr>
            <a:spLocks noGrp="1"/>
          </p:cNvSpPr>
          <p:nvPr>
            <p:ph sz="quarter" idx="15"/>
          </p:nvPr>
        </p:nvSpPr>
        <p:spPr/>
        <p:txBody>
          <a:bodyPr/>
          <a:lstStyle/>
          <a:p>
            <a:endParaRPr lang="en-US"/>
          </a:p>
        </p:txBody>
      </p:sp>
      <p:sp>
        <p:nvSpPr>
          <p:cNvPr id="6" name="RepTitle"/>
          <p:cNvSpPr>
            <a:spLocks noGrp="1"/>
          </p:cNvSpPr>
          <p:nvPr>
            <p:ph sz="quarter" idx="16" hasCustomPrompt="1"/>
          </p:nvPr>
        </p:nvSpPr>
        <p:spPr/>
        <p:txBody>
          <a:bodyPr/>
          <a:lstStyle/>
          <a:p>
            <a:r>
              <a:rPr lang="en-US"/>
              <a:t>Undersøkelse Vestlandet 2015(3)</a:t>
            </a:r>
          </a:p>
        </p:txBody>
      </p:sp>
      <p:sp>
        <p:nvSpPr>
          <p:cNvPr id="7" name="MetaFoot"/>
          <p:cNvSpPr>
            <a:spLocks noGrp="1"/>
          </p:cNvSpPr>
          <p:nvPr>
            <p:ph sz="quarter" idx="17"/>
          </p:nvPr>
        </p:nvSpPr>
        <p:spPr/>
        <p:txBody>
          <a:bodyPr/>
          <a:lstStyle/>
          <a:p>
            <a:endParaRPr lang="en-US"/>
          </a:p>
        </p:txBody>
      </p:sp>
      <p:graphicFrame>
        <p:nvGraphicFramePr>
          <p:cNvPr id="8" name="New Table"/>
          <p:cNvGraphicFramePr>
            <a:graphicFrameLocks noGrp="1"/>
          </p:cNvGraphicFramePr>
          <p:nvPr>
            <p:ph sz="quarter" idx="14"/>
          </p:nvPr>
        </p:nvGraphicFramePr>
        <p:xfrm>
          <a:off x="467544" y="836712"/>
          <a:ext cx="8207375" cy="5699760"/>
        </p:xfrm>
        <a:graphic>
          <a:graphicData uri="http://schemas.openxmlformats.org/drawingml/2006/table">
            <a:tbl>
              <a:tblPr>
                <a:tableStyleId>{5C22544A-7EE6-4342-B048-85BDC9FD1C3A}</a:tableStyleId>
              </a:tblPr>
              <a:tblGrid>
                <a:gridCol w="8207375"/>
              </a:tblGrid>
              <a:tr h="0">
                <a:tc>
                  <a:txBody>
                    <a:bodyPr/>
                    <a:lstStyle/>
                    <a:p>
                      <a:pPr>
                        <a:defRPr sz="1000"/>
                      </a:pPr>
                      <a:r>
                        <a:rPr sz="1000"/>
                        <a:t>Lokale myndigheter med lang respons- og saksbehandlingstid, samt dårlig kontuinitet i saksgang og -behandling.</a:t>
                      </a:r>
                    </a:p>
                  </a:txBody>
                  <a:tcPr>
                    <a:lnL w="0"/>
                    <a:lnR w="0"/>
                    <a:solidFill>
                      <a:prstClr val="black">
                        <a:lumOff val="100000"/>
                        <a:lumOff val="100000"/>
                      </a:prstClr>
                    </a:solidFill>
                  </a:tcPr>
                </a:tc>
              </a:tr>
              <a:tr h="0">
                <a:tc>
                  <a:txBody>
                    <a:bodyPr/>
                    <a:lstStyle/>
                    <a:p>
                      <a:pPr>
                        <a:defRPr sz="1000"/>
                      </a:pPr>
                      <a:r>
                        <a:rPr sz="1000"/>
                        <a:t>Stopp i utbedringer og mod på sokkelen</a:t>
                      </a:r>
                    </a:p>
                  </a:txBody>
                  <a:tcPr>
                    <a:lnL w="0"/>
                    <a:lnR w="0"/>
                    <a:solidFill>
                      <a:prstClr val="black">
                        <a:lumOff val="100000"/>
                        <a:lumOff val="100000"/>
                      </a:prstClr>
                    </a:solidFill>
                  </a:tcPr>
                </a:tc>
              </a:tr>
              <a:tr h="0">
                <a:tc>
                  <a:txBody>
                    <a:bodyPr/>
                    <a:lstStyle/>
                    <a:p>
                      <a:pPr>
                        <a:defRPr sz="1000"/>
                      </a:pPr>
                      <a:r>
                        <a:rPr sz="1000"/>
                        <a:t>lav olje pris bremser/stopper våre kunders invisterings planer.</a:t>
                      </a:r>
                    </a:p>
                  </a:txBody>
                  <a:tcPr>
                    <a:lnL w="0"/>
                    <a:lnR w="0"/>
                    <a:solidFill>
                      <a:prstClr val="black">
                        <a:lumOff val="100000"/>
                        <a:lumOff val="100000"/>
                      </a:prstClr>
                    </a:solidFill>
                  </a:tcPr>
                </a:tc>
              </a:tr>
              <a:tr h="0">
                <a:tc>
                  <a:txBody>
                    <a:bodyPr/>
                    <a:lstStyle/>
                    <a:p>
                      <a:pPr>
                        <a:defRPr sz="1000"/>
                      </a:pPr>
                      <a:r>
                        <a:rPr sz="1000"/>
                        <a:t>Trenger nye lokaler</a:t>
                      </a:r>
                    </a:p>
                    <a:p>
                      <a:r>
                        <a:rPr sz="1000"/>
                        <a:t>Trenger mindre avgifter, de dreper all mulighet til utvikling, skulle vi ha noe til overs,så kommer staten og tar.</a:t>
                      </a:r>
                    </a:p>
                  </a:txBody>
                  <a:tcPr>
                    <a:lnL w="0"/>
                    <a:lnR w="0"/>
                    <a:solidFill>
                      <a:prstClr val="black">
                        <a:lumOff val="100000"/>
                        <a:lumOff val="100000"/>
                      </a:prstClr>
                    </a:solidFill>
                  </a:tcPr>
                </a:tc>
              </a:tr>
              <a:tr h="0">
                <a:tc>
                  <a:txBody>
                    <a:bodyPr/>
                    <a:lstStyle/>
                    <a:p>
                      <a:pPr>
                        <a:defRPr sz="1000"/>
                      </a:pPr>
                      <a:r>
                        <a:rPr sz="1000"/>
                        <a:t>Vi samarbeider med reiselivsnæring og frivillig sektor om tilrettelegging og vedlikehold av friluftslivsområder i Ryfylke og trenger et økt realpolitisk fokus på livskvalitet, folkehelse og tematurisme.</a:t>
                      </a:r>
                    </a:p>
                  </a:txBody>
                  <a:tcPr>
                    <a:lnL w="0"/>
                    <a:lnR w="0"/>
                    <a:solidFill>
                      <a:prstClr val="black">
                        <a:lumOff val="100000"/>
                        <a:lumOff val="100000"/>
                      </a:prstClr>
                    </a:solidFill>
                  </a:tcPr>
                </a:tc>
              </a:tr>
              <a:tr h="0">
                <a:tc>
                  <a:txBody>
                    <a:bodyPr/>
                    <a:lstStyle/>
                    <a:p>
                      <a:pPr>
                        <a:defRPr sz="1000"/>
                      </a:pPr>
                      <a:r>
                        <a:rPr sz="1000"/>
                        <a:t>1.0  FÅ TAK I GODE INGENIØRER</a:t>
                      </a:r>
                    </a:p>
                    <a:p>
                      <a:r>
                        <a:rPr sz="1000"/>
                        <a:t>2.0  FÅ BILLIGE TOMTER FOR NYETABLERING</a:t>
                      </a:r>
                    </a:p>
                    <a:p>
                      <a:r>
                        <a:rPr sz="1000"/>
                        <a:t>3.</a:t>
                      </a:r>
                    </a:p>
                  </a:txBody>
                  <a:tcPr>
                    <a:lnL w="0"/>
                    <a:lnR w="0"/>
                    <a:solidFill>
                      <a:prstClr val="black">
                        <a:lumOff val="100000"/>
                        <a:lumOff val="100000"/>
                      </a:prstClr>
                    </a:solidFill>
                  </a:tcPr>
                </a:tc>
              </a:tr>
              <a:tr h="0">
                <a:tc>
                  <a:txBody>
                    <a:bodyPr/>
                    <a:lstStyle/>
                    <a:p>
                      <a:pPr>
                        <a:defRPr sz="1000"/>
                      </a:pPr>
                      <a:r>
                        <a:rPr sz="1000"/>
                        <a:t>Endring av for gode vaner som har blitt opparbeidet gjennom år i takt med utviklingen i Norge.</a:t>
                      </a:r>
                    </a:p>
                  </a:txBody>
                  <a:tcPr>
                    <a:lnL w="0"/>
                    <a:lnR w="0"/>
                    <a:solidFill>
                      <a:prstClr val="black">
                        <a:lumOff val="100000"/>
                        <a:lumOff val="100000"/>
                      </a:prstClr>
                    </a:solidFill>
                  </a:tcPr>
                </a:tc>
              </a:tr>
              <a:tr h="0">
                <a:tc>
                  <a:txBody>
                    <a:bodyPr/>
                    <a:lstStyle/>
                    <a:p>
                      <a:pPr>
                        <a:defRPr sz="1000"/>
                      </a:pPr>
                      <a:r>
                        <a:rPr sz="1000"/>
                        <a:t>Logistikk fra Oslo Til Bergen- har gjennom vinteren vore ei stor utfordring med stengte veier/tog. Ikkje uvanleg at varer kjem forseint 3-4 dager i veka.</a:t>
                      </a:r>
                    </a:p>
                  </a:txBody>
                  <a:tcPr>
                    <a:lnL w="0"/>
                    <a:lnR w="0"/>
                    <a:solidFill>
                      <a:prstClr val="black">
                        <a:lumOff val="100000"/>
                        <a:lumOff val="100000"/>
                      </a:prstClr>
                    </a:solidFill>
                  </a:tcPr>
                </a:tc>
              </a:tr>
              <a:tr h="0">
                <a:tc>
                  <a:txBody>
                    <a:bodyPr/>
                    <a:lstStyle/>
                    <a:p>
                      <a:pPr>
                        <a:defRPr sz="1000"/>
                      </a:pPr>
                      <a:r>
                        <a:rPr sz="1000"/>
                        <a:t>Stabilitet - å kunne oppretteholde tilbudet vi leverer gjennom nedgangsperioden slik at vi er istand til å komme ignag igjen på fullt når nødvendig.</a:t>
                      </a:r>
                    </a:p>
                  </a:txBody>
                  <a:tcPr>
                    <a:lnL w="0"/>
                    <a:lnR w="0"/>
                    <a:solidFill>
                      <a:prstClr val="black">
                        <a:lumOff val="100000"/>
                        <a:lumOff val="100000"/>
                      </a:prstClr>
                    </a:solidFill>
                  </a:tcPr>
                </a:tc>
              </a:tr>
              <a:tr h="0">
                <a:tc>
                  <a:txBody>
                    <a:bodyPr/>
                    <a:lstStyle/>
                    <a:p>
                      <a:pPr>
                        <a:defRPr sz="1000"/>
                      </a:pPr>
                      <a:r>
                        <a:rPr sz="1000"/>
                        <a:t>Balansere mellom forventninger fra befolkningen og mulighetene til å innfri</a:t>
                      </a:r>
                    </a:p>
                  </a:txBody>
                  <a:tcPr>
                    <a:lnL w="0"/>
                    <a:lnR w="0"/>
                    <a:solidFill>
                      <a:prstClr val="black">
                        <a:lumOff val="100000"/>
                        <a:lumOff val="100000"/>
                      </a:prstClr>
                    </a:solidFill>
                  </a:tcPr>
                </a:tc>
              </a:tr>
              <a:tr h="0">
                <a:tc>
                  <a:txBody>
                    <a:bodyPr/>
                    <a:lstStyle/>
                    <a:p>
                      <a:pPr>
                        <a:defRPr sz="1000"/>
                      </a:pPr>
                      <a:r>
                        <a:rPr sz="1000"/>
                        <a:t>Mangel på dyktige selgere - en klar mangelvare i nesten alle bransjer, særlig vår. Selgeren er motoren i bedriften, og er den for svak går det ut over farten.</a:t>
                      </a:r>
                    </a:p>
                  </a:txBody>
                  <a:tcPr>
                    <a:lnL w="0"/>
                    <a:lnR w="0"/>
                    <a:solidFill>
                      <a:prstClr val="black">
                        <a:lumOff val="100000"/>
                        <a:lumOff val="100000"/>
                      </a:prstClr>
                    </a:solidFill>
                  </a:tcPr>
                </a:tc>
              </a:tr>
              <a:tr h="0">
                <a:tc>
                  <a:txBody>
                    <a:bodyPr/>
                    <a:lstStyle/>
                    <a:p>
                      <a:pPr>
                        <a:defRPr sz="1000"/>
                      </a:pPr>
                      <a:r>
                        <a:rPr sz="1000"/>
                        <a:t>De største utfordringene kommer av at de fleste av våre kunder ikke bestiller den type produkter og tjenester som de normalt gjør. Det er en avventende holdning i hele markedet. For øvrig så er de tidligere spørsmål enten eller vedr. oljepris, men mye vil avhenge av tidshorisonten. Jeg tror at oljeprisen vil stige til et noe høyere nivå innen et år og det vil få mange hjul i gang igjen. For øvrig vil vedlikehold på norsk sokkel tvinge seg frem og det vil være positivt</a:t>
                      </a:r>
                    </a:p>
                  </a:txBody>
                  <a:tcPr>
                    <a:lnL w="0"/>
                    <a:lnR w="0"/>
                    <a:solidFill>
                      <a:prstClr val="black">
                        <a:lumOff val="100000"/>
                        <a:lumOff val="100000"/>
                      </a:prstClr>
                    </a:solidFill>
                  </a:tcPr>
                </a:tc>
              </a:tr>
              <a:tr h="0">
                <a:tc>
                  <a:txBody>
                    <a:bodyPr/>
                    <a:lstStyle/>
                    <a:p>
                      <a:pPr>
                        <a:defRPr sz="1000"/>
                      </a:pPr>
                      <a:r>
                        <a:rPr sz="1000"/>
                        <a:t>Nedgang i atkivitet fører til meir kamp om kunder og ordrer.</a:t>
                      </a:r>
                    </a:p>
                    <a:p>
                      <a:r>
                        <a:rPr sz="1000"/>
                        <a:t>Industrien er nervøs, og difor meir forsiktig med innkjøp og investeringar.</a:t>
                      </a:r>
                    </a:p>
                  </a:txBody>
                  <a:tcPr>
                    <a:lnL w="0"/>
                    <a:lnR w="0"/>
                    <a:solidFill>
                      <a:prstClr val="black">
                        <a:lumOff val="100000"/>
                        <a:lumOff val="100000"/>
                      </a:prstClr>
                    </a:solidFill>
                  </a:tcPr>
                </a:tc>
              </a:tr>
              <a:tr h="0">
                <a:tc>
                  <a:txBody>
                    <a:bodyPr/>
                    <a:lstStyle/>
                    <a:p>
                      <a:pPr>
                        <a:defRPr sz="1000"/>
                      </a:pPr>
                      <a:r>
                        <a:rPr sz="1000"/>
                        <a:t>Mangel på kompetent arbeidskraft</a:t>
                      </a:r>
                    </a:p>
                  </a:txBody>
                  <a:tcPr>
                    <a:lnL w="0"/>
                    <a:lnR w="0"/>
                    <a:solidFill>
                      <a:prstClr val="black">
                        <a:lumOff val="100000"/>
                        <a:lumOff val="100000"/>
                      </a:prstClr>
                    </a:solidFill>
                  </a:tcPr>
                </a:tc>
              </a:tr>
              <a:tr h="0">
                <a:tc>
                  <a:txBody>
                    <a:bodyPr/>
                    <a:lstStyle/>
                    <a:p>
                      <a:pPr>
                        <a:defRPr sz="1000"/>
                      </a:pPr>
                      <a:r>
                        <a:rPr sz="1000"/>
                        <a:t>Markedsadgang</a:t>
                      </a:r>
                    </a:p>
                  </a:txBody>
                  <a:tcPr>
                    <a:lnL w="0"/>
                    <a:lnR w="0"/>
                    <a:solidFill>
                      <a:prstClr val="black">
                        <a:lumOff val="100000"/>
                        <a:lumOff val="100000"/>
                      </a:prstClr>
                    </a:solidFill>
                  </a:tcPr>
                </a:tc>
              </a:tr>
              <a:tr h="0">
                <a:tc>
                  <a:txBody>
                    <a:bodyPr/>
                    <a:lstStyle/>
                    <a:p>
                      <a:pPr>
                        <a:defRPr sz="1000"/>
                      </a:pPr>
                      <a:r>
                        <a:rPr sz="1000"/>
                        <a:t>Lav oljepris og lav aktivitet/ikke realisering av planlagte prosjekt innen olje/gas området</a:t>
                      </a:r>
                    </a:p>
                  </a:txBody>
                  <a:tcPr>
                    <a:lnL w="0"/>
                    <a:lnR w="0"/>
                    <a:solidFill>
                      <a:prstClr val="black">
                        <a:lumOff val="100000"/>
                        <a:lumOff val="100000"/>
                      </a:prstClr>
                    </a:solidFill>
                  </a:tcPr>
                </a:tc>
              </a:tr>
              <a:tr h="0">
                <a:tc>
                  <a:txBody>
                    <a:bodyPr/>
                    <a:lstStyle/>
                    <a:p>
                      <a:pPr>
                        <a:defRPr sz="1000"/>
                      </a:pPr>
                      <a:r>
                        <a:rPr sz="1000"/>
                        <a:t>Usikkerhet og lange beslutningsprosesser.</a:t>
                      </a:r>
                    </a:p>
                  </a:txBody>
                  <a:tcPr>
                    <a:lnL w="0"/>
                    <a:lnR w="0"/>
                    <a:solidFill>
                      <a:prstClr val="black">
                        <a:lumOff val="100000"/>
                        <a:lumOff val="100000"/>
                      </a:prstClr>
                    </a:solidFill>
                  </a:tcPr>
                </a:tc>
              </a:tr>
              <a:tr h="0">
                <a:tc>
                  <a:txBody>
                    <a:bodyPr/>
                    <a:lstStyle/>
                    <a:p>
                      <a:pPr>
                        <a:defRPr sz="1000"/>
                      </a:pPr>
                      <a:r>
                        <a:rPr sz="1000"/>
                        <a:t>Vi har behov for arbeidskraft, men får ikkje tildelt fleire tiltaksplassar. NAV vil satse på det private markedet og ikkje dei skjerma verksemdene.</a:t>
                      </a:r>
                    </a:p>
                  </a:txBody>
                  <a:tcPr>
                    <a:lnL w="0"/>
                    <a:lnR w="0"/>
                    <a:solidFill>
                      <a:prstClr val="black">
                        <a:lumOff val="100000"/>
                        <a:lumOff val="100000"/>
                      </a:prstClr>
                    </a:solidFill>
                  </a:tcPr>
                </a:tc>
              </a:tr>
            </a:tbl>
          </a:graphicData>
        </a:graphic>
      </p:graphicFrame>
    </p:spTree>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lstStyle/>
          <a:p>
            <a:r>
              <a:rPr lang="en-US"/>
              <a:t>26. Hva representerer den største utfordringen for din bedrift i øyeblikket? Forklar gjerne hvorfor.</a:t>
            </a:r>
          </a:p>
        </p:txBody>
      </p:sp>
      <p:sp>
        <p:nvSpPr>
          <p:cNvPr id="4" name="PCont"/>
          <p:cNvSpPr>
            <a:spLocks noGrp="1"/>
          </p:cNvSpPr>
          <p:nvPr>
            <p:ph sz="quarter" idx="15"/>
          </p:nvPr>
        </p:nvSpPr>
        <p:spPr/>
        <p:txBody>
          <a:bodyPr/>
          <a:lstStyle/>
          <a:p>
            <a:endParaRPr lang="en-US"/>
          </a:p>
        </p:txBody>
      </p:sp>
      <p:sp>
        <p:nvSpPr>
          <p:cNvPr id="6" name="RepTitle"/>
          <p:cNvSpPr>
            <a:spLocks noGrp="1"/>
          </p:cNvSpPr>
          <p:nvPr>
            <p:ph sz="quarter" idx="16" hasCustomPrompt="1"/>
          </p:nvPr>
        </p:nvSpPr>
        <p:spPr/>
        <p:txBody>
          <a:bodyPr/>
          <a:lstStyle/>
          <a:p>
            <a:r>
              <a:rPr lang="en-US"/>
              <a:t>Undersøkelse Vestlandet 2015(3)</a:t>
            </a:r>
          </a:p>
        </p:txBody>
      </p:sp>
      <p:sp>
        <p:nvSpPr>
          <p:cNvPr id="7" name="MetaFoot"/>
          <p:cNvSpPr>
            <a:spLocks noGrp="1"/>
          </p:cNvSpPr>
          <p:nvPr>
            <p:ph sz="quarter" idx="17"/>
          </p:nvPr>
        </p:nvSpPr>
        <p:spPr/>
        <p:txBody>
          <a:bodyPr/>
          <a:lstStyle/>
          <a:p>
            <a:endParaRPr lang="en-US"/>
          </a:p>
        </p:txBody>
      </p:sp>
      <p:graphicFrame>
        <p:nvGraphicFramePr>
          <p:cNvPr id="8" name="New Table"/>
          <p:cNvGraphicFramePr>
            <a:graphicFrameLocks noGrp="1"/>
          </p:cNvGraphicFramePr>
          <p:nvPr>
            <p:ph sz="quarter" idx="14"/>
          </p:nvPr>
        </p:nvGraphicFramePr>
        <p:xfrm>
          <a:off x="467544" y="836712"/>
          <a:ext cx="8207375" cy="5699760"/>
        </p:xfrm>
        <a:graphic>
          <a:graphicData uri="http://schemas.openxmlformats.org/drawingml/2006/table">
            <a:tbl>
              <a:tblPr>
                <a:tableStyleId>{5C22544A-7EE6-4342-B048-85BDC9FD1C3A}</a:tableStyleId>
              </a:tblPr>
              <a:tblGrid>
                <a:gridCol w="8207375"/>
              </a:tblGrid>
              <a:tr h="0">
                <a:tc>
                  <a:txBody>
                    <a:bodyPr/>
                    <a:lstStyle/>
                    <a:p>
                      <a:pPr>
                        <a:defRPr sz="1000"/>
                      </a:pPr>
                      <a:r>
                        <a:rPr sz="1000"/>
                        <a:t>Mangel på tilgjengelige tomter for studentboliger.</a:t>
                      </a:r>
                    </a:p>
                  </a:txBody>
                  <a:tcPr>
                    <a:lnL w="0"/>
                    <a:lnR w="0"/>
                    <a:solidFill>
                      <a:prstClr val="black">
                        <a:lumOff val="100000"/>
                        <a:lumOff val="100000"/>
                      </a:prstClr>
                    </a:solidFill>
                  </a:tcPr>
                </a:tc>
              </a:tr>
              <a:tr h="0">
                <a:tc>
                  <a:txBody>
                    <a:bodyPr/>
                    <a:lstStyle/>
                    <a:p>
                      <a:pPr>
                        <a:defRPr sz="1000"/>
                      </a:pPr>
                      <a:r>
                        <a:rPr sz="1000"/>
                        <a:t>Transport, logistikk og kommunikasjon</a:t>
                      </a:r>
                    </a:p>
                  </a:txBody>
                  <a:tcPr>
                    <a:lnL w="0"/>
                    <a:lnR w="0"/>
                    <a:solidFill>
                      <a:prstClr val="black">
                        <a:lumOff val="100000"/>
                        <a:lumOff val="100000"/>
                      </a:prstClr>
                    </a:solidFill>
                  </a:tcPr>
                </a:tc>
              </a:tr>
              <a:tr h="0">
                <a:tc>
                  <a:txBody>
                    <a:bodyPr/>
                    <a:lstStyle/>
                    <a:p>
                      <a:pPr>
                        <a:defRPr sz="1000"/>
                      </a:pPr>
                      <a:r>
                        <a:rPr sz="1000"/>
                        <a:t>Oljepris og beslutningsvegring i olje og gass bransjen</a:t>
                      </a:r>
                    </a:p>
                  </a:txBody>
                  <a:tcPr>
                    <a:lnL w="0"/>
                    <a:lnR w="0"/>
                    <a:solidFill>
                      <a:prstClr val="black">
                        <a:lumOff val="100000"/>
                        <a:lumOff val="100000"/>
                      </a:prstClr>
                    </a:solidFill>
                  </a:tcPr>
                </a:tc>
              </a:tr>
              <a:tr h="0">
                <a:tc>
                  <a:txBody>
                    <a:bodyPr/>
                    <a:lstStyle/>
                    <a:p>
                      <a:pPr>
                        <a:defRPr sz="1000"/>
                      </a:pPr>
                      <a:r>
                        <a:rPr sz="1000"/>
                        <a:t>Kostnadsnivået i Norge og kronekursen</a:t>
                      </a:r>
                    </a:p>
                  </a:txBody>
                  <a:tcPr>
                    <a:lnL w="0"/>
                    <a:lnR w="0"/>
                    <a:solidFill>
                      <a:prstClr val="black">
                        <a:lumOff val="100000"/>
                        <a:lumOff val="100000"/>
                      </a:prstClr>
                    </a:solidFill>
                  </a:tcPr>
                </a:tc>
              </a:tr>
              <a:tr h="0">
                <a:tc>
                  <a:txBody>
                    <a:bodyPr/>
                    <a:lstStyle/>
                    <a:p>
                      <a:pPr>
                        <a:defRPr sz="1000"/>
                      </a:pPr>
                      <a:r>
                        <a:rPr sz="1000"/>
                        <a:t>Parkeringsavgift/parkering i sentrum</a:t>
                      </a:r>
                    </a:p>
                  </a:txBody>
                  <a:tcPr>
                    <a:lnL w="0"/>
                    <a:lnR w="0"/>
                    <a:solidFill>
                      <a:prstClr val="black">
                        <a:lumOff val="100000"/>
                        <a:lumOff val="100000"/>
                      </a:prstClr>
                    </a:solidFill>
                  </a:tcPr>
                </a:tc>
              </a:tr>
              <a:tr h="0">
                <a:tc>
                  <a:txBody>
                    <a:bodyPr/>
                    <a:lstStyle/>
                    <a:p>
                      <a:pPr>
                        <a:defRPr sz="1000"/>
                      </a:pPr>
                      <a:r>
                        <a:rPr sz="1000"/>
                        <a:t>byråkratiet</a:t>
                      </a:r>
                    </a:p>
                  </a:txBody>
                  <a:tcPr>
                    <a:lnL w="0"/>
                    <a:lnR w="0"/>
                    <a:solidFill>
                      <a:prstClr val="black">
                        <a:lumOff val="100000"/>
                        <a:lumOff val="100000"/>
                      </a:prstClr>
                    </a:solidFill>
                  </a:tcPr>
                </a:tc>
              </a:tr>
              <a:tr h="0">
                <a:tc>
                  <a:txBody>
                    <a:bodyPr/>
                    <a:lstStyle/>
                    <a:p>
                      <a:pPr>
                        <a:defRPr sz="1000"/>
                      </a:pPr>
                      <a:r>
                        <a:rPr sz="1000"/>
                        <a:t>Muligens manglende topplinje for mars</a:t>
                      </a:r>
                    </a:p>
                  </a:txBody>
                  <a:tcPr>
                    <a:lnL w="0"/>
                    <a:lnR w="0"/>
                    <a:solidFill>
                      <a:prstClr val="black">
                        <a:lumOff val="100000"/>
                        <a:lumOff val="100000"/>
                      </a:prstClr>
                    </a:solidFill>
                  </a:tcPr>
                </a:tc>
              </a:tr>
              <a:tr h="0">
                <a:tc>
                  <a:txBody>
                    <a:bodyPr/>
                    <a:lstStyle/>
                    <a:p>
                      <a:pPr>
                        <a:defRPr sz="1000"/>
                      </a:pPr>
                      <a:r>
                        <a:rPr sz="1000"/>
                        <a:t>1. Fall i oljepriser fører til at kundene bremser pengebruken, som vi er en del av.</a:t>
                      </a:r>
                    </a:p>
                    <a:p>
                      <a:r>
                        <a:rPr sz="1000"/>
                        <a:t>2. Økte bompenger er en ekstra belastning på våre ansatte, som bedriften må kompensere for.</a:t>
                      </a:r>
                    </a:p>
                  </a:txBody>
                  <a:tcPr>
                    <a:lnL w="0"/>
                    <a:lnR w="0"/>
                    <a:solidFill>
                      <a:prstClr val="black">
                        <a:lumOff val="100000"/>
                        <a:lumOff val="100000"/>
                      </a:prstClr>
                    </a:solidFill>
                  </a:tcPr>
                </a:tc>
              </a:tr>
              <a:tr h="0">
                <a:tc>
                  <a:txBody>
                    <a:bodyPr/>
                    <a:lstStyle/>
                    <a:p>
                      <a:pPr>
                        <a:defRPr sz="1000"/>
                      </a:pPr>
                      <a:r>
                        <a:rPr sz="1000"/>
                        <a:t>Boligpriser (for de ansatte) = økt lønnsnivå</a:t>
                      </a:r>
                    </a:p>
                  </a:txBody>
                  <a:tcPr>
                    <a:lnL w="0"/>
                    <a:lnR w="0"/>
                    <a:solidFill>
                      <a:prstClr val="black">
                        <a:lumOff val="100000"/>
                        <a:lumOff val="100000"/>
                      </a:prstClr>
                    </a:solidFill>
                  </a:tcPr>
                </a:tc>
              </a:tr>
              <a:tr h="0">
                <a:tc>
                  <a:txBody>
                    <a:bodyPr/>
                    <a:lstStyle/>
                    <a:p>
                      <a:pPr>
                        <a:defRPr sz="1000"/>
                      </a:pPr>
                      <a:r>
                        <a:rPr sz="1000"/>
                        <a:t>Rekruttering og demografisk utvikling</a:t>
                      </a:r>
                    </a:p>
                  </a:txBody>
                  <a:tcPr>
                    <a:lnL w="0"/>
                    <a:lnR w="0"/>
                    <a:solidFill>
                      <a:prstClr val="black">
                        <a:lumOff val="100000"/>
                        <a:lumOff val="100000"/>
                      </a:prstClr>
                    </a:solidFill>
                  </a:tcPr>
                </a:tc>
              </a:tr>
              <a:tr h="0">
                <a:tc>
                  <a:txBody>
                    <a:bodyPr/>
                    <a:lstStyle/>
                    <a:p>
                      <a:pPr>
                        <a:defRPr sz="1000"/>
                      </a:pPr>
                      <a:r>
                        <a:rPr sz="1000"/>
                        <a:t>Endringene i oljebransjen</a:t>
                      </a:r>
                    </a:p>
                  </a:txBody>
                  <a:tcPr>
                    <a:lnL w="0"/>
                    <a:lnR w="0"/>
                    <a:solidFill>
                      <a:prstClr val="black">
                        <a:lumOff val="100000"/>
                        <a:lumOff val="100000"/>
                      </a:prstClr>
                    </a:solidFill>
                  </a:tcPr>
                </a:tc>
              </a:tr>
              <a:tr h="0">
                <a:tc>
                  <a:txBody>
                    <a:bodyPr/>
                    <a:lstStyle/>
                    <a:p>
                      <a:pPr>
                        <a:defRPr sz="1000"/>
                      </a:pPr>
                      <a:r>
                        <a:rPr sz="1000"/>
                        <a:t>Å få tak i kompetent arbeidskraft</a:t>
                      </a:r>
                    </a:p>
                  </a:txBody>
                  <a:tcPr>
                    <a:lnL w="0"/>
                    <a:lnR w="0"/>
                    <a:solidFill>
                      <a:prstClr val="black">
                        <a:lumOff val="100000"/>
                        <a:lumOff val="100000"/>
                      </a:prstClr>
                    </a:solidFill>
                  </a:tcPr>
                </a:tc>
              </a:tr>
              <a:tr h="0">
                <a:tc>
                  <a:txBody>
                    <a:bodyPr/>
                    <a:lstStyle/>
                    <a:p>
                      <a:pPr>
                        <a:defRPr sz="1000"/>
                      </a:pPr>
                      <a:r>
                        <a:rPr sz="1000"/>
                        <a:t>viktig å tenke ny inovasjon.</a:t>
                      </a:r>
                    </a:p>
                    <a:p>
                      <a:r>
                        <a:rPr sz="1000"/>
                        <a:t>viktig med betydelig bedre tog- veisystem.</a:t>
                      </a:r>
                    </a:p>
                    <a:p>
                      <a:r>
                        <a:rPr sz="1000"/>
                        <a:t>viktig at norsk lønnsnivå blir mer konkurransedyktig ned mot Eu nivå.</a:t>
                      </a:r>
                    </a:p>
                    <a:p>
                      <a:r>
                        <a:rPr sz="1000"/>
                        <a:t>Viktig at offentlige forordninger blir forutsibare og ikke prisdrivende.</a:t>
                      </a:r>
                    </a:p>
                    <a:p>
                      <a:r>
                        <a:rPr sz="1000"/>
                        <a:t>Viktig at det lokale styresett øker farten i regionale og lokale planavklaringer.</a:t>
                      </a:r>
                    </a:p>
                  </a:txBody>
                  <a:tcPr>
                    <a:lnL w="0"/>
                    <a:lnR w="0"/>
                    <a:solidFill>
                      <a:prstClr val="black">
                        <a:lumOff val="100000"/>
                        <a:lumOff val="100000"/>
                      </a:prstClr>
                    </a:solidFill>
                  </a:tcPr>
                </a:tc>
              </a:tr>
              <a:tr h="0">
                <a:tc>
                  <a:txBody>
                    <a:bodyPr/>
                    <a:lstStyle/>
                    <a:p>
                      <a:pPr>
                        <a:defRPr sz="1000"/>
                      </a:pPr>
                      <a:r>
                        <a:rPr sz="1000"/>
                        <a:t>At Statoil har stoppet neste all tilgang på nye prosjektet. dette er bl.a. prisen vi betaler for at Statoil overtok Hydro. de er blitt alt for mektige.</a:t>
                      </a:r>
                    </a:p>
                  </a:txBody>
                  <a:tcPr>
                    <a:lnL w="0"/>
                    <a:lnR w="0"/>
                    <a:solidFill>
                      <a:prstClr val="black">
                        <a:lumOff val="100000"/>
                        <a:lumOff val="100000"/>
                      </a:prstClr>
                    </a:solidFill>
                  </a:tcPr>
                </a:tc>
              </a:tr>
              <a:tr h="0">
                <a:tc>
                  <a:txBody>
                    <a:bodyPr/>
                    <a:lstStyle/>
                    <a:p>
                      <a:pPr>
                        <a:defRPr sz="1000"/>
                      </a:pPr>
                      <a:r>
                        <a:rPr sz="1000"/>
                        <a:t>Kompetanse</a:t>
                      </a:r>
                    </a:p>
                  </a:txBody>
                  <a:tcPr>
                    <a:lnL w="0"/>
                    <a:lnR w="0"/>
                    <a:solidFill>
                      <a:prstClr val="black">
                        <a:lumOff val="100000"/>
                        <a:lumOff val="100000"/>
                      </a:prstClr>
                    </a:solidFill>
                  </a:tcPr>
                </a:tc>
              </a:tr>
              <a:tr h="0">
                <a:tc>
                  <a:txBody>
                    <a:bodyPr/>
                    <a:lstStyle/>
                    <a:p>
                      <a:pPr>
                        <a:defRPr sz="1000"/>
                      </a:pPr>
                      <a:r>
                        <a:rPr sz="1000"/>
                        <a:t>Bedrifter er avventende i forhold til rekruttering og innleie av nøkkelkompetanse.</a:t>
                      </a:r>
                    </a:p>
                  </a:txBody>
                  <a:tcPr>
                    <a:lnL w="0"/>
                    <a:lnR w="0"/>
                    <a:solidFill>
                      <a:prstClr val="black">
                        <a:lumOff val="100000"/>
                        <a:lumOff val="100000"/>
                      </a:prstClr>
                    </a:solidFill>
                  </a:tcPr>
                </a:tc>
              </a:tr>
              <a:tr h="0">
                <a:tc>
                  <a:txBody>
                    <a:bodyPr/>
                    <a:lstStyle/>
                    <a:p>
                      <a:pPr>
                        <a:defRPr sz="1000"/>
                      </a:pPr>
                      <a:r>
                        <a:rPr sz="1000"/>
                        <a:t>Teknologisk omstilling</a:t>
                      </a:r>
                    </a:p>
                  </a:txBody>
                  <a:tcPr>
                    <a:lnL w="0"/>
                    <a:lnR w="0"/>
                    <a:solidFill>
                      <a:prstClr val="black">
                        <a:lumOff val="100000"/>
                        <a:lumOff val="100000"/>
                      </a:prstClr>
                    </a:solidFill>
                  </a:tcPr>
                </a:tc>
              </a:tr>
              <a:tr h="0">
                <a:tc>
                  <a:txBody>
                    <a:bodyPr/>
                    <a:lstStyle/>
                    <a:p>
                      <a:pPr>
                        <a:defRPr sz="1000"/>
                      </a:pPr>
                      <a:r>
                        <a:rPr sz="1000"/>
                        <a:t>Usikkerheten i oljebransjen kan skape negativitet og usikkerhet ift egen jobbsituasjon osv, som igjen kan redusere vårt salg av nye og brukte biler.</a:t>
                      </a:r>
                    </a:p>
                  </a:txBody>
                  <a:tcPr>
                    <a:lnL w="0"/>
                    <a:lnR w="0"/>
                    <a:solidFill>
                      <a:prstClr val="black">
                        <a:lumOff val="100000"/>
                        <a:lumOff val="100000"/>
                      </a:prstClr>
                    </a:solidFill>
                  </a:tcPr>
                </a:tc>
              </a:tr>
            </a:tbl>
          </a:graphicData>
        </a:graphic>
      </p:graphicFrame>
    </p:spTree>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lstStyle/>
          <a:p>
            <a:r>
              <a:rPr lang="en-US"/>
              <a:t>26. Hva representerer den største utfordringen for din bedrift i øyeblikket? Forklar gjerne hvorfor.</a:t>
            </a:r>
          </a:p>
        </p:txBody>
      </p:sp>
      <p:sp>
        <p:nvSpPr>
          <p:cNvPr id="4" name="PCont"/>
          <p:cNvSpPr>
            <a:spLocks noGrp="1"/>
          </p:cNvSpPr>
          <p:nvPr>
            <p:ph sz="quarter" idx="15"/>
          </p:nvPr>
        </p:nvSpPr>
        <p:spPr/>
        <p:txBody>
          <a:bodyPr/>
          <a:lstStyle/>
          <a:p>
            <a:endParaRPr lang="en-US"/>
          </a:p>
        </p:txBody>
      </p:sp>
      <p:sp>
        <p:nvSpPr>
          <p:cNvPr id="6" name="RepTitle"/>
          <p:cNvSpPr>
            <a:spLocks noGrp="1"/>
          </p:cNvSpPr>
          <p:nvPr>
            <p:ph sz="quarter" idx="16" hasCustomPrompt="1"/>
          </p:nvPr>
        </p:nvSpPr>
        <p:spPr/>
        <p:txBody>
          <a:bodyPr/>
          <a:lstStyle/>
          <a:p>
            <a:r>
              <a:rPr lang="en-US"/>
              <a:t>Undersøkelse Vestlandet 2015(3)</a:t>
            </a:r>
          </a:p>
        </p:txBody>
      </p:sp>
      <p:sp>
        <p:nvSpPr>
          <p:cNvPr id="7" name="MetaFoot"/>
          <p:cNvSpPr>
            <a:spLocks noGrp="1"/>
          </p:cNvSpPr>
          <p:nvPr>
            <p:ph sz="quarter" idx="17"/>
          </p:nvPr>
        </p:nvSpPr>
        <p:spPr/>
        <p:txBody>
          <a:bodyPr/>
          <a:lstStyle/>
          <a:p>
            <a:endParaRPr lang="en-US"/>
          </a:p>
        </p:txBody>
      </p:sp>
      <p:graphicFrame>
        <p:nvGraphicFramePr>
          <p:cNvPr id="8" name="New Table"/>
          <p:cNvGraphicFramePr>
            <a:graphicFrameLocks noGrp="1"/>
          </p:cNvGraphicFramePr>
          <p:nvPr>
            <p:ph sz="quarter" idx="14"/>
          </p:nvPr>
        </p:nvGraphicFramePr>
        <p:xfrm>
          <a:off x="467544" y="836712"/>
          <a:ext cx="8207375" cy="5699760"/>
        </p:xfrm>
        <a:graphic>
          <a:graphicData uri="http://schemas.openxmlformats.org/drawingml/2006/table">
            <a:tbl>
              <a:tblPr>
                <a:tableStyleId>{5C22544A-7EE6-4342-B048-85BDC9FD1C3A}</a:tableStyleId>
              </a:tblPr>
              <a:tblGrid>
                <a:gridCol w="8207375"/>
              </a:tblGrid>
              <a:tr h="0">
                <a:tc>
                  <a:txBody>
                    <a:bodyPr/>
                    <a:lstStyle/>
                    <a:p>
                      <a:pPr>
                        <a:defRPr sz="1000"/>
                      </a:pPr>
                      <a:r>
                        <a:rPr sz="1000"/>
                        <a:t>Kravet til egenkapital på boliglån og stopp i husbanken.</a:t>
                      </a:r>
                    </a:p>
                    <a:p>
                      <a:r>
                        <a:rPr sz="1000"/>
                        <a:t>Medfører at tilgangen på lån begrenser bygging av nye boliger og medfører at selv de som kan betjene en leie ikke får lån selv om leien ikke er høyere enn låneutgiften. Det er de som setter begrensningene som selv er de som kommer inn og nyter godene av billig lånerente.</a:t>
                      </a:r>
                    </a:p>
                  </a:txBody>
                  <a:tcPr>
                    <a:lnL w="0"/>
                    <a:lnR w="0"/>
                    <a:solidFill>
                      <a:prstClr val="black">
                        <a:lumOff val="100000"/>
                        <a:lumOff val="100000"/>
                      </a:prstClr>
                    </a:solidFill>
                  </a:tcPr>
                </a:tc>
              </a:tr>
              <a:tr h="0">
                <a:tc>
                  <a:txBody>
                    <a:bodyPr/>
                    <a:lstStyle/>
                    <a:p>
                      <a:pPr>
                        <a:defRPr sz="1000"/>
                      </a:pPr>
                      <a:r>
                        <a:rPr sz="1000"/>
                        <a:t>At enkelte kunder i olje sektoren strammer inn.</a:t>
                      </a:r>
                    </a:p>
                    <a:p>
                      <a:r>
                        <a:rPr sz="1000"/>
                        <a:t>Å rekruttere senior kompetanse innen vårt fagfelt.</a:t>
                      </a:r>
                    </a:p>
                  </a:txBody>
                  <a:tcPr>
                    <a:lnL w="0"/>
                    <a:lnR w="0"/>
                    <a:solidFill>
                      <a:prstClr val="black">
                        <a:lumOff val="100000"/>
                        <a:lumOff val="100000"/>
                      </a:prstClr>
                    </a:solidFill>
                  </a:tcPr>
                </a:tc>
              </a:tr>
              <a:tr h="0">
                <a:tc>
                  <a:txBody>
                    <a:bodyPr/>
                    <a:lstStyle/>
                    <a:p>
                      <a:pPr>
                        <a:defRPr sz="1000"/>
                      </a:pPr>
                      <a:r>
                        <a:rPr sz="1000"/>
                        <a:t>Kostnadsnivået må avstemmes med resten av luftfartsbransjen</a:t>
                      </a:r>
                    </a:p>
                  </a:txBody>
                  <a:tcPr>
                    <a:lnL w="0"/>
                    <a:lnR w="0"/>
                    <a:solidFill>
                      <a:prstClr val="black">
                        <a:lumOff val="100000"/>
                        <a:lumOff val="100000"/>
                      </a:prstClr>
                    </a:solidFill>
                  </a:tcPr>
                </a:tc>
              </a:tr>
              <a:tr h="0">
                <a:tc>
                  <a:txBody>
                    <a:bodyPr/>
                    <a:lstStyle/>
                    <a:p>
                      <a:pPr>
                        <a:defRPr sz="1000"/>
                      </a:pPr>
                      <a:r>
                        <a:rPr sz="1000"/>
                        <a:t>Utelandske aktører som ikke betaler eiendoms-skatt, formue,skatt</a:t>
                      </a:r>
                    </a:p>
                  </a:txBody>
                  <a:tcPr>
                    <a:lnL w="0"/>
                    <a:lnR w="0"/>
                    <a:solidFill>
                      <a:prstClr val="black">
                        <a:lumOff val="100000"/>
                        <a:lumOff val="100000"/>
                      </a:prstClr>
                    </a:solidFill>
                  </a:tcPr>
                </a:tc>
              </a:tr>
              <a:tr h="0">
                <a:tc>
                  <a:txBody>
                    <a:bodyPr/>
                    <a:lstStyle/>
                    <a:p>
                      <a:pPr>
                        <a:defRPr sz="1000"/>
                      </a:pPr>
                      <a:r>
                        <a:rPr sz="1000"/>
                        <a:t>Jeg har nettopp begynt i bedriften, og tror ikke jeg er rett person til å si noe om dette.</a:t>
                      </a:r>
                    </a:p>
                  </a:txBody>
                  <a:tcPr>
                    <a:lnL w="0"/>
                    <a:lnR w="0"/>
                    <a:solidFill>
                      <a:prstClr val="black">
                        <a:lumOff val="100000"/>
                        <a:lumOff val="100000"/>
                      </a:prstClr>
                    </a:solidFill>
                  </a:tcPr>
                </a:tc>
              </a:tr>
              <a:tr h="0">
                <a:tc>
                  <a:txBody>
                    <a:bodyPr/>
                    <a:lstStyle/>
                    <a:p>
                      <a:pPr>
                        <a:defRPr sz="1000"/>
                      </a:pPr>
                      <a:r>
                        <a:rPr sz="1000"/>
                        <a:t>Reduksjon i skatteinntekter</a:t>
                      </a:r>
                    </a:p>
                  </a:txBody>
                  <a:tcPr>
                    <a:lnL w="0"/>
                    <a:lnR w="0"/>
                    <a:solidFill>
                      <a:prstClr val="black">
                        <a:lumOff val="100000"/>
                        <a:lumOff val="100000"/>
                      </a:prstClr>
                    </a:solidFill>
                  </a:tcPr>
                </a:tc>
              </a:tr>
              <a:tr h="0">
                <a:tc>
                  <a:txBody>
                    <a:bodyPr/>
                    <a:lstStyle/>
                    <a:p>
                      <a:pPr>
                        <a:defRPr sz="1000"/>
                      </a:pPr>
                      <a:r>
                        <a:rPr sz="1000"/>
                        <a:t>Få tak i kompetent  arbeidskraft og sentralisering</a:t>
                      </a:r>
                    </a:p>
                  </a:txBody>
                  <a:tcPr>
                    <a:lnL w="0"/>
                    <a:lnR w="0"/>
                    <a:solidFill>
                      <a:prstClr val="black">
                        <a:lumOff val="100000"/>
                        <a:lumOff val="100000"/>
                      </a:prstClr>
                    </a:solidFill>
                  </a:tcPr>
                </a:tc>
              </a:tr>
              <a:tr h="0">
                <a:tc>
                  <a:txBody>
                    <a:bodyPr/>
                    <a:lstStyle/>
                    <a:p>
                      <a:pPr>
                        <a:defRPr sz="1000"/>
                      </a:pPr>
                      <a:r>
                        <a:rPr sz="1000"/>
                        <a:t>MIndre forskningsmidler fra oljeselskapene.</a:t>
                      </a:r>
                    </a:p>
                  </a:txBody>
                  <a:tcPr>
                    <a:lnL w="0"/>
                    <a:lnR w="0"/>
                    <a:solidFill>
                      <a:prstClr val="black">
                        <a:lumOff val="100000"/>
                        <a:lumOff val="100000"/>
                      </a:prstClr>
                    </a:solidFill>
                  </a:tcPr>
                </a:tc>
              </a:tr>
              <a:tr h="0">
                <a:tc>
                  <a:txBody>
                    <a:bodyPr/>
                    <a:lstStyle/>
                    <a:p>
                      <a:pPr>
                        <a:defRPr sz="1000"/>
                      </a:pPr>
                      <a:r>
                        <a:rPr sz="1000"/>
                        <a:t>Liten ordre reserve</a:t>
                      </a:r>
                    </a:p>
                  </a:txBody>
                  <a:tcPr>
                    <a:lnL w="0"/>
                    <a:lnR w="0"/>
                    <a:solidFill>
                      <a:prstClr val="black">
                        <a:lumOff val="100000"/>
                        <a:lumOff val="100000"/>
                      </a:prstClr>
                    </a:solidFill>
                  </a:tcPr>
                </a:tc>
              </a:tr>
              <a:tr h="0">
                <a:tc>
                  <a:txBody>
                    <a:bodyPr/>
                    <a:lstStyle/>
                    <a:p>
                      <a:pPr>
                        <a:defRPr sz="1000"/>
                      </a:pPr>
                      <a:r>
                        <a:rPr sz="1000"/>
                        <a:t>Uro i markedet påvirker etterspørselen etter og viljen til å investere i nye nærings- og boligkompleks. Det påvirker i en grad etterspørselen etter planer. Arkitektmiljøet påvirkes mest tydelig.</a:t>
                      </a:r>
                    </a:p>
                  </a:txBody>
                  <a:tcPr>
                    <a:lnL w="0"/>
                    <a:lnR w="0"/>
                    <a:solidFill>
                      <a:prstClr val="black">
                        <a:lumOff val="100000"/>
                        <a:lumOff val="100000"/>
                      </a:prstClr>
                    </a:solidFill>
                  </a:tcPr>
                </a:tc>
              </a:tr>
              <a:tr h="0">
                <a:tc>
                  <a:txBody>
                    <a:bodyPr/>
                    <a:lstStyle/>
                    <a:p>
                      <a:pPr>
                        <a:defRPr sz="1000"/>
                      </a:pPr>
                      <a:r>
                        <a:rPr sz="1000"/>
                        <a:t>Nedgang i aktivitetsnivå på sokkelen. Høyt kostnadsnivå.</a:t>
                      </a:r>
                    </a:p>
                  </a:txBody>
                  <a:tcPr>
                    <a:lnL w="0"/>
                    <a:lnR w="0"/>
                    <a:solidFill>
                      <a:prstClr val="black">
                        <a:lumOff val="100000"/>
                        <a:lumOff val="100000"/>
                      </a:prstClr>
                    </a:solidFill>
                  </a:tcPr>
                </a:tc>
              </a:tr>
              <a:tr h="0">
                <a:tc>
                  <a:txBody>
                    <a:bodyPr/>
                    <a:lstStyle/>
                    <a:p>
                      <a:pPr>
                        <a:defRPr sz="1000"/>
                      </a:pPr>
                      <a:r>
                        <a:rPr sz="1000"/>
                        <a:t>Usikkehet i oljebransjen nasjonalt og internasjonalt</a:t>
                      </a:r>
                    </a:p>
                  </a:txBody>
                  <a:tcPr>
                    <a:lnL w="0"/>
                    <a:lnR w="0"/>
                    <a:solidFill>
                      <a:prstClr val="black">
                        <a:lumOff val="100000"/>
                        <a:lumOff val="100000"/>
                      </a:prstClr>
                    </a:solidFill>
                  </a:tcPr>
                </a:tc>
              </a:tr>
              <a:tr h="0">
                <a:tc>
                  <a:txBody>
                    <a:bodyPr/>
                    <a:lstStyle/>
                    <a:p>
                      <a:pPr>
                        <a:defRPr sz="1000"/>
                      </a:pPr>
                      <a:r>
                        <a:rPr sz="1000"/>
                        <a:t>Omstilling i norsk olje / Gass &amp; Subsea industri</a:t>
                      </a:r>
                    </a:p>
                  </a:txBody>
                  <a:tcPr>
                    <a:lnL w="0"/>
                    <a:lnR w="0"/>
                    <a:solidFill>
                      <a:prstClr val="black">
                        <a:lumOff val="100000"/>
                        <a:lumOff val="100000"/>
                      </a:prstClr>
                    </a:solidFill>
                  </a:tcPr>
                </a:tc>
              </a:tr>
              <a:tr h="0">
                <a:tc>
                  <a:txBody>
                    <a:bodyPr/>
                    <a:lstStyle/>
                    <a:p>
                      <a:pPr>
                        <a:defRPr sz="1000"/>
                      </a:pPr>
                      <a:r>
                        <a:rPr sz="1000"/>
                        <a:t>Manglende regionalt samarbeid gjør at vi blir fragmenterte i Vestlandsregionen når det gjelder innovasjon, nyskaping og kommersialisering av forskningsresultater. Det er mange aktører som springer i bena på hverandre, ingen vil gi opp sin posisjon, men det er få som faktisk vil gjøre den jobben som skal til, nemlig arbeide med de faktiske prosjektene/bedriftene med et potensial og sørge for finansiering av disse.</a:t>
                      </a:r>
                    </a:p>
                  </a:txBody>
                  <a:tcPr>
                    <a:lnL w="0"/>
                    <a:lnR w="0"/>
                    <a:solidFill>
                      <a:prstClr val="black">
                        <a:lumOff val="100000"/>
                        <a:lumOff val="100000"/>
                      </a:prstClr>
                    </a:solidFill>
                  </a:tcPr>
                </a:tc>
              </a:tr>
              <a:tr h="0">
                <a:tc>
                  <a:txBody>
                    <a:bodyPr/>
                    <a:lstStyle/>
                    <a:p>
                      <a:pPr>
                        <a:defRPr sz="1000"/>
                      </a:pPr>
                      <a:r>
                        <a:rPr sz="1000"/>
                        <a:t>Evne til omstilling og forbedting i et allerede presset marked. Omstillingsevne krever et nytt tankesett på alle nivåer. Derfor er det viktig og utfordrende at alle bidrar.</a:t>
                      </a:r>
                    </a:p>
                  </a:txBody>
                  <a:tcPr>
                    <a:lnL w="0"/>
                    <a:lnR w="0"/>
                    <a:solidFill>
                      <a:prstClr val="black">
                        <a:lumOff val="100000"/>
                        <a:lumOff val="100000"/>
                      </a:prstClr>
                    </a:solidFill>
                  </a:tcPr>
                </a:tc>
              </a:tr>
              <a:tr h="0">
                <a:tc>
                  <a:txBody>
                    <a:bodyPr/>
                    <a:lstStyle/>
                    <a:p>
                      <a:pPr>
                        <a:defRPr sz="1000"/>
                      </a:pPr>
                      <a:r>
                        <a:rPr sz="1000"/>
                        <a:t>For liten pågang av større leietagere. Vi lever i et område der aktiviteten i Nordsjøen har stor innvirkning på næringslivet ellers.</a:t>
                      </a:r>
                    </a:p>
                  </a:txBody>
                  <a:tcPr>
                    <a:lnL w="0"/>
                    <a:lnR w="0"/>
                    <a:solidFill>
                      <a:prstClr val="black">
                        <a:lumOff val="100000"/>
                        <a:lumOff val="100000"/>
                      </a:prstClr>
                    </a:solidFill>
                  </a:tcPr>
                </a:tc>
              </a:tr>
              <a:tr h="0">
                <a:tc>
                  <a:txBody>
                    <a:bodyPr/>
                    <a:lstStyle/>
                    <a:p>
                      <a:pPr>
                        <a:defRPr sz="1000"/>
                      </a:pPr>
                      <a:r>
                        <a:rPr sz="1000"/>
                        <a:t>Fallet I oljeprisen og tilgang på høy kompetanse</a:t>
                      </a:r>
                    </a:p>
                  </a:txBody>
                  <a:tcPr>
                    <a:lnL w="0"/>
                    <a:lnR w="0"/>
                    <a:solidFill>
                      <a:prstClr val="black">
                        <a:lumOff val="100000"/>
                        <a:lumOff val="100000"/>
                      </a:prstClr>
                    </a:solidFill>
                  </a:tcPr>
                </a:tc>
              </a:tr>
              <a:tr h="0">
                <a:tc>
                  <a:txBody>
                    <a:bodyPr/>
                    <a:lstStyle/>
                    <a:p>
                      <a:pPr>
                        <a:defRPr sz="1000"/>
                      </a:pPr>
                      <a:r>
                        <a:rPr sz="1000"/>
                        <a:t>bilkøproblemene, infrastukturen, innføring av køprising</a:t>
                      </a:r>
                    </a:p>
                  </a:txBody>
                  <a:tcPr>
                    <a:lnL w="0"/>
                    <a:lnR w="0"/>
                    <a:solidFill>
                      <a:prstClr val="black">
                        <a:lumOff val="100000"/>
                        <a:lumOff val="100000"/>
                      </a:prstClr>
                    </a:solidFill>
                  </a:tcPr>
                </a:tc>
              </a:tr>
            </a:tbl>
          </a:graphicData>
        </a:graphic>
      </p:graphicFrame>
    </p:spTree>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lstStyle/>
          <a:p>
            <a:r>
              <a:rPr lang="en-US"/>
              <a:t>26. Hva representerer den største utfordringen for din bedrift i øyeblikket? Forklar gjerne hvorfor.</a:t>
            </a:r>
          </a:p>
        </p:txBody>
      </p:sp>
      <p:sp>
        <p:nvSpPr>
          <p:cNvPr id="4" name="PCont"/>
          <p:cNvSpPr>
            <a:spLocks noGrp="1"/>
          </p:cNvSpPr>
          <p:nvPr>
            <p:ph sz="quarter" idx="15"/>
          </p:nvPr>
        </p:nvSpPr>
        <p:spPr/>
        <p:txBody>
          <a:bodyPr/>
          <a:lstStyle/>
          <a:p>
            <a:endParaRPr lang="en-US"/>
          </a:p>
        </p:txBody>
      </p:sp>
      <p:sp>
        <p:nvSpPr>
          <p:cNvPr id="6" name="RepTitle"/>
          <p:cNvSpPr>
            <a:spLocks noGrp="1"/>
          </p:cNvSpPr>
          <p:nvPr>
            <p:ph sz="quarter" idx="16" hasCustomPrompt="1"/>
          </p:nvPr>
        </p:nvSpPr>
        <p:spPr/>
        <p:txBody>
          <a:bodyPr/>
          <a:lstStyle/>
          <a:p>
            <a:r>
              <a:rPr lang="en-US"/>
              <a:t>Undersøkelse Vestlandet 2015(3)</a:t>
            </a:r>
          </a:p>
        </p:txBody>
      </p:sp>
      <p:sp>
        <p:nvSpPr>
          <p:cNvPr id="7" name="MetaFoot"/>
          <p:cNvSpPr>
            <a:spLocks noGrp="1"/>
          </p:cNvSpPr>
          <p:nvPr>
            <p:ph sz="quarter" idx="17"/>
          </p:nvPr>
        </p:nvSpPr>
        <p:spPr/>
        <p:txBody>
          <a:bodyPr/>
          <a:lstStyle/>
          <a:p>
            <a:endParaRPr lang="en-US"/>
          </a:p>
        </p:txBody>
      </p:sp>
      <p:graphicFrame>
        <p:nvGraphicFramePr>
          <p:cNvPr id="8" name="New Table"/>
          <p:cNvGraphicFramePr>
            <a:graphicFrameLocks noGrp="1"/>
          </p:cNvGraphicFramePr>
          <p:nvPr>
            <p:ph sz="quarter" idx="14"/>
          </p:nvPr>
        </p:nvGraphicFramePr>
        <p:xfrm>
          <a:off x="467544" y="836712"/>
          <a:ext cx="8207375" cy="5669280"/>
        </p:xfrm>
        <a:graphic>
          <a:graphicData uri="http://schemas.openxmlformats.org/drawingml/2006/table">
            <a:tbl>
              <a:tblPr>
                <a:tableStyleId>{5C22544A-7EE6-4342-B048-85BDC9FD1C3A}</a:tableStyleId>
              </a:tblPr>
              <a:tblGrid>
                <a:gridCol w="8207375"/>
              </a:tblGrid>
              <a:tr h="0">
                <a:tc>
                  <a:txBody>
                    <a:bodyPr/>
                    <a:lstStyle/>
                    <a:p>
                      <a:pPr>
                        <a:defRPr sz="1000"/>
                      </a:pPr>
                      <a:r>
                        <a:rPr sz="1000"/>
                        <a:t>Manglende infrastruktur, og økt sentralisering og avstand fra politisk nivå.</a:t>
                      </a:r>
                    </a:p>
                  </a:txBody>
                  <a:tcPr>
                    <a:lnL w="0"/>
                    <a:lnR w="0"/>
                    <a:solidFill>
                      <a:prstClr val="black">
                        <a:lumOff val="100000"/>
                        <a:lumOff val="100000"/>
                      </a:prstClr>
                    </a:solidFill>
                  </a:tcPr>
                </a:tc>
              </a:tr>
              <a:tr h="0">
                <a:tc>
                  <a:txBody>
                    <a:bodyPr/>
                    <a:lstStyle/>
                    <a:p>
                      <a:pPr>
                        <a:defRPr sz="1000"/>
                      </a:pPr>
                      <a:r>
                        <a:rPr sz="1000"/>
                        <a:t>Kommunikasjon og samferdsel - utbedring og rassikring langs RV 13 i Ryfylke med tanke på at dette er den korteste og på sikt også rimeligste tilkoblingsvegen til E134. Ryfast er snart på plass, det samme er Sandsfjord bru. Det er forventet trafikkøkning på strekningen, og det bør prioriteres utbedring av RV 13, fortrinnsvis ved rassikring Erfjord- Sand, Nesflaten - Håra, samt Årdalstunnelen.</a:t>
                      </a:r>
                    </a:p>
                  </a:txBody>
                  <a:tcPr>
                    <a:lnL w="0"/>
                    <a:lnR w="0"/>
                    <a:solidFill>
                      <a:prstClr val="black">
                        <a:lumOff val="100000"/>
                        <a:lumOff val="100000"/>
                      </a:prstClr>
                    </a:solidFill>
                  </a:tcPr>
                </a:tc>
              </a:tr>
              <a:tr h="0">
                <a:tc>
                  <a:txBody>
                    <a:bodyPr/>
                    <a:lstStyle/>
                    <a:p>
                      <a:pPr>
                        <a:defRPr sz="1000"/>
                      </a:pPr>
                      <a:r>
                        <a:rPr sz="1000"/>
                        <a:t>Usikkerhet rundt kommunereformer, regionalt samarbeid</a:t>
                      </a:r>
                    </a:p>
                  </a:txBody>
                  <a:tcPr>
                    <a:lnL w="0"/>
                    <a:lnR w="0"/>
                    <a:solidFill>
                      <a:prstClr val="black">
                        <a:lumOff val="100000"/>
                        <a:lumOff val="100000"/>
                      </a:prstClr>
                    </a:solidFill>
                  </a:tcPr>
                </a:tc>
              </a:tr>
              <a:tr h="0">
                <a:tc>
                  <a:txBody>
                    <a:bodyPr/>
                    <a:lstStyle/>
                    <a:p>
                      <a:pPr>
                        <a:defRPr sz="1000"/>
                      </a:pPr>
                      <a:r>
                        <a:rPr sz="1000"/>
                        <a:t>Satsing på markeder som ikke er berørt virkningene av oljeprisen.</a:t>
                      </a:r>
                    </a:p>
                  </a:txBody>
                  <a:tcPr>
                    <a:lnL w="0"/>
                    <a:lnR w="0"/>
                    <a:solidFill>
                      <a:prstClr val="black">
                        <a:lumOff val="100000"/>
                        <a:lumOff val="100000"/>
                      </a:prstClr>
                    </a:solidFill>
                  </a:tcPr>
                </a:tc>
              </a:tr>
              <a:tr h="0">
                <a:tc>
                  <a:txBody>
                    <a:bodyPr/>
                    <a:lstStyle/>
                    <a:p>
                      <a:pPr>
                        <a:defRPr sz="1000"/>
                      </a:pPr>
                      <a:r>
                        <a:rPr sz="1000"/>
                        <a:t>Konkurransen er veldig hard for øyeblikket. Det er mange aktører innen rekruttering som kjemper om de samme oppdragene. Flere hodejegere og rekrutteringsselskaper vil måtte stenge virksomheten de neste 12-24 mnd.</a:t>
                      </a:r>
                    </a:p>
                  </a:txBody>
                  <a:tcPr>
                    <a:lnL w="0"/>
                    <a:lnR w="0"/>
                    <a:solidFill>
                      <a:prstClr val="black">
                        <a:lumOff val="100000"/>
                        <a:lumOff val="100000"/>
                      </a:prstClr>
                    </a:solidFill>
                  </a:tcPr>
                </a:tc>
              </a:tr>
              <a:tr h="0">
                <a:tc>
                  <a:txBody>
                    <a:bodyPr/>
                    <a:lstStyle/>
                    <a:p>
                      <a:pPr>
                        <a:defRPr sz="1000"/>
                      </a:pPr>
                      <a:r>
                        <a:rPr sz="1000"/>
                        <a:t>Korte horisonter, ingen langsiktighet</a:t>
                      </a:r>
                    </a:p>
                  </a:txBody>
                  <a:tcPr>
                    <a:lnL w="0"/>
                    <a:lnR w="0"/>
                    <a:solidFill>
                      <a:prstClr val="black">
                        <a:lumOff val="100000"/>
                        <a:lumOff val="100000"/>
                      </a:prstClr>
                    </a:solidFill>
                  </a:tcPr>
                </a:tc>
              </a:tr>
              <a:tr h="0">
                <a:tc>
                  <a:txBody>
                    <a:bodyPr/>
                    <a:lstStyle/>
                    <a:p>
                      <a:pPr>
                        <a:defRPr sz="1000"/>
                      </a:pPr>
                      <a:r>
                        <a:rPr sz="1000"/>
                        <a:t>Psykisk syke ungdommer i forhold til langtids  sykefravær.</a:t>
                      </a:r>
                    </a:p>
                  </a:txBody>
                  <a:tcPr>
                    <a:lnL w="0"/>
                    <a:lnR w="0"/>
                    <a:solidFill>
                      <a:prstClr val="black">
                        <a:lumOff val="100000"/>
                        <a:lumOff val="100000"/>
                      </a:prstClr>
                    </a:solidFill>
                  </a:tcPr>
                </a:tc>
              </a:tr>
              <a:tr h="0">
                <a:tc>
                  <a:txBody>
                    <a:bodyPr/>
                    <a:lstStyle/>
                    <a:p>
                      <a:pPr>
                        <a:defRPr sz="1000"/>
                      </a:pPr>
                      <a:r>
                        <a:rPr sz="1000"/>
                        <a:t>Kronekursen fører til at alle varer vi kjøper blir betydelig dyrere.</a:t>
                      </a:r>
                    </a:p>
                    <a:p>
                      <a:r>
                        <a:rPr sz="1000"/>
                        <a:t>Nettsalg fra utenlandske aktører.</a:t>
                      </a:r>
                    </a:p>
                  </a:txBody>
                  <a:tcPr>
                    <a:lnL w="0"/>
                    <a:lnR w="0"/>
                    <a:solidFill>
                      <a:prstClr val="black">
                        <a:lumOff val="100000"/>
                        <a:lumOff val="100000"/>
                      </a:prstClr>
                    </a:solidFill>
                  </a:tcPr>
                </a:tc>
              </a:tr>
              <a:tr h="0">
                <a:tc>
                  <a:txBody>
                    <a:bodyPr/>
                    <a:lstStyle/>
                    <a:p>
                      <a:pPr>
                        <a:defRPr sz="1000"/>
                      </a:pPr>
                      <a:r>
                        <a:rPr sz="1000"/>
                        <a:t>Konkurransesituasjonen i Bankmarkedet.</a:t>
                      </a:r>
                    </a:p>
                  </a:txBody>
                  <a:tcPr>
                    <a:lnL w="0"/>
                    <a:lnR w="0"/>
                    <a:solidFill>
                      <a:prstClr val="black">
                        <a:lumOff val="100000"/>
                        <a:lumOff val="100000"/>
                      </a:prstClr>
                    </a:solidFill>
                  </a:tcPr>
                </a:tc>
              </a:tr>
              <a:tr h="0">
                <a:tc>
                  <a:txBody>
                    <a:bodyPr/>
                    <a:lstStyle/>
                    <a:p>
                      <a:pPr>
                        <a:defRPr sz="1000"/>
                      </a:pPr>
                      <a:r>
                        <a:rPr sz="1000"/>
                        <a:t>Gitt at vi importerer varer betalt i euro, så er kronekursen en vesentlig faktor for oss</a:t>
                      </a:r>
                    </a:p>
                  </a:txBody>
                  <a:tcPr>
                    <a:lnL w="0"/>
                    <a:lnR w="0"/>
                    <a:solidFill>
                      <a:prstClr val="black">
                        <a:lumOff val="100000"/>
                        <a:lumOff val="100000"/>
                      </a:prstClr>
                    </a:solidFill>
                  </a:tcPr>
                </a:tc>
              </a:tr>
              <a:tr h="0">
                <a:tc>
                  <a:txBody>
                    <a:bodyPr/>
                    <a:lstStyle/>
                    <a:p>
                      <a:pPr>
                        <a:defRPr sz="1000"/>
                      </a:pPr>
                      <a:r>
                        <a:rPr sz="1000"/>
                        <a:t>Hurtig nok omstilling ift endring i kundenes betalings vaner / bruk av finansielle tjenester. Nye aktører på full fart inn og overtar mye av det bankene drev m før.</a:t>
                      </a:r>
                    </a:p>
                  </a:txBody>
                  <a:tcPr>
                    <a:lnL w="0"/>
                    <a:lnR w="0"/>
                    <a:solidFill>
                      <a:prstClr val="black">
                        <a:lumOff val="100000"/>
                        <a:lumOff val="100000"/>
                      </a:prstClr>
                    </a:solidFill>
                  </a:tcPr>
                </a:tc>
              </a:tr>
              <a:tr h="0">
                <a:tc>
                  <a:txBody>
                    <a:bodyPr/>
                    <a:lstStyle/>
                    <a:p>
                      <a:pPr>
                        <a:defRPr sz="1000"/>
                      </a:pPr>
                      <a:r>
                        <a:rPr sz="1000"/>
                        <a:t>skatt på død kapital</a:t>
                      </a:r>
                    </a:p>
                  </a:txBody>
                  <a:tcPr>
                    <a:lnL w="0"/>
                    <a:lnR w="0"/>
                    <a:solidFill>
                      <a:prstClr val="black">
                        <a:lumOff val="100000"/>
                        <a:lumOff val="100000"/>
                      </a:prstClr>
                    </a:solidFill>
                  </a:tcPr>
                </a:tc>
              </a:tr>
              <a:tr h="0">
                <a:tc>
                  <a:txBody>
                    <a:bodyPr/>
                    <a:lstStyle/>
                    <a:p>
                      <a:pPr>
                        <a:defRPr sz="1000"/>
                      </a:pPr>
                      <a:r>
                        <a:rPr sz="1000"/>
                        <a:t>-</a:t>
                      </a:r>
                    </a:p>
                  </a:txBody>
                  <a:tcPr>
                    <a:lnL w="0"/>
                    <a:lnR w="0"/>
                    <a:solidFill>
                      <a:prstClr val="black">
                        <a:lumOff val="100000"/>
                        <a:lumOff val="100000"/>
                      </a:prstClr>
                    </a:solidFill>
                  </a:tcPr>
                </a:tc>
              </a:tr>
              <a:tr h="0">
                <a:tc>
                  <a:txBody>
                    <a:bodyPr/>
                    <a:lstStyle/>
                    <a:p>
                      <a:pPr>
                        <a:defRPr sz="1000"/>
                      </a:pPr>
                      <a:r>
                        <a:rPr sz="1000"/>
                        <a:t>Tilpasse seg markedet hvor vi vil møte problemene i 2016-2017. Må løses med økt fokus på eksport og nye markeder for å veie opp kommende svikt i hjemmemarkedet.</a:t>
                      </a:r>
                    </a:p>
                  </a:txBody>
                  <a:tcPr>
                    <a:lnL w="0"/>
                    <a:lnR w="0"/>
                    <a:solidFill>
                      <a:prstClr val="black">
                        <a:lumOff val="100000"/>
                        <a:lumOff val="100000"/>
                      </a:prstClr>
                    </a:solidFill>
                  </a:tcPr>
                </a:tc>
              </a:tr>
              <a:tr h="0">
                <a:tc>
                  <a:txBody>
                    <a:bodyPr/>
                    <a:lstStyle/>
                    <a:p>
                      <a:pPr>
                        <a:defRPr sz="1000"/>
                      </a:pPr>
                      <a:r>
                        <a:rPr sz="1000"/>
                        <a:t>Lav oljepris da vår bedrift har inntekter fra produserende oljefelt i UK, og det er dette som finansierer våre norske aktiviteter. Vi håper og tror at oljeprisen vil komme opp igjen til et bærekraftig nivå  i løpet av et et årsperspektiv (over 70 dollar) og at i lpet av et 2 årsperspektiv opp mot 100 dollar. Men dette er spekulasjoner.  Innføring av reduserte oljeskatter i UK som nettopp er innført vil hjelpe på sikt.</a:t>
                      </a:r>
                    </a:p>
                  </a:txBody>
                  <a:tcPr>
                    <a:lnL w="0"/>
                    <a:lnR w="0"/>
                    <a:solidFill>
                      <a:prstClr val="black">
                        <a:lumOff val="100000"/>
                        <a:lumOff val="100000"/>
                      </a:prstClr>
                    </a:solidFill>
                  </a:tcPr>
                </a:tc>
              </a:tr>
              <a:tr h="0">
                <a:tc>
                  <a:txBody>
                    <a:bodyPr/>
                    <a:lstStyle/>
                    <a:p>
                      <a:pPr>
                        <a:defRPr sz="1000"/>
                      </a:pPr>
                      <a:r>
                        <a:rPr sz="1000"/>
                        <a:t>Å bygge ut Fylkeskommunale veier og bruer i regionen.</a:t>
                      </a:r>
                    </a:p>
                    <a:p>
                      <a:r>
                        <a:rPr sz="1000"/>
                        <a:t>Det fokuseres for mye på å mange øst- vest forbindelser bynære kollektivutbygginger og for lite på</a:t>
                      </a:r>
                    </a:p>
                    <a:p>
                      <a:r>
                        <a:rPr sz="1000"/>
                        <a:t>regionale fylkesveger langs kysten der verdiskapingen har stor potensiale.</a:t>
                      </a:r>
                    </a:p>
                  </a:txBody>
                  <a:tcPr>
                    <a:lnL w="0"/>
                    <a:lnR w="0"/>
                    <a:solidFill>
                      <a:prstClr val="black">
                        <a:lumOff val="100000"/>
                        <a:lumOff val="100000"/>
                      </a:prstClr>
                    </a:solidFill>
                  </a:tcPr>
                </a:tc>
              </a:tr>
            </a:tbl>
          </a:graphicData>
        </a:graphic>
      </p:graphicFrame>
    </p:spTree>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lstStyle/>
          <a:p>
            <a:r>
              <a:rPr lang="en-US"/>
              <a:t>26. Hva representerer den største utfordringen for din bedrift i øyeblikket? Forklar gjerne hvorfor.</a:t>
            </a:r>
          </a:p>
        </p:txBody>
      </p:sp>
      <p:sp>
        <p:nvSpPr>
          <p:cNvPr id="4" name="PCont"/>
          <p:cNvSpPr>
            <a:spLocks noGrp="1"/>
          </p:cNvSpPr>
          <p:nvPr>
            <p:ph sz="quarter" idx="15"/>
          </p:nvPr>
        </p:nvSpPr>
        <p:spPr/>
        <p:txBody>
          <a:bodyPr/>
          <a:lstStyle/>
          <a:p>
            <a:endParaRPr lang="en-US"/>
          </a:p>
        </p:txBody>
      </p:sp>
      <p:sp>
        <p:nvSpPr>
          <p:cNvPr id="6" name="RepTitle"/>
          <p:cNvSpPr>
            <a:spLocks noGrp="1"/>
          </p:cNvSpPr>
          <p:nvPr>
            <p:ph sz="quarter" idx="16" hasCustomPrompt="1"/>
          </p:nvPr>
        </p:nvSpPr>
        <p:spPr/>
        <p:txBody>
          <a:bodyPr/>
          <a:lstStyle/>
          <a:p>
            <a:r>
              <a:rPr lang="en-US"/>
              <a:t>Undersøkelse Vestlandet 2015(3)</a:t>
            </a:r>
          </a:p>
        </p:txBody>
      </p:sp>
      <p:sp>
        <p:nvSpPr>
          <p:cNvPr id="7" name="MetaFoot"/>
          <p:cNvSpPr>
            <a:spLocks noGrp="1"/>
          </p:cNvSpPr>
          <p:nvPr>
            <p:ph sz="quarter" idx="17"/>
          </p:nvPr>
        </p:nvSpPr>
        <p:spPr/>
        <p:txBody>
          <a:bodyPr/>
          <a:lstStyle/>
          <a:p>
            <a:endParaRPr lang="en-US"/>
          </a:p>
        </p:txBody>
      </p:sp>
      <p:graphicFrame>
        <p:nvGraphicFramePr>
          <p:cNvPr id="8" name="New Table"/>
          <p:cNvGraphicFramePr>
            <a:graphicFrameLocks noGrp="1"/>
          </p:cNvGraphicFramePr>
          <p:nvPr>
            <p:ph sz="quarter" idx="14"/>
          </p:nvPr>
        </p:nvGraphicFramePr>
        <p:xfrm>
          <a:off x="467544" y="836712"/>
          <a:ext cx="8207375" cy="5608320"/>
        </p:xfrm>
        <a:graphic>
          <a:graphicData uri="http://schemas.openxmlformats.org/drawingml/2006/table">
            <a:tbl>
              <a:tblPr>
                <a:tableStyleId>{5C22544A-7EE6-4342-B048-85BDC9FD1C3A}</a:tableStyleId>
              </a:tblPr>
              <a:tblGrid>
                <a:gridCol w="8207375"/>
              </a:tblGrid>
              <a:tr h="0">
                <a:tc>
                  <a:txBody>
                    <a:bodyPr/>
                    <a:lstStyle/>
                    <a:p>
                      <a:pPr>
                        <a:defRPr sz="1000"/>
                      </a:pPr>
                      <a:r>
                        <a:rPr sz="1000"/>
                        <a:t>Trafikksituasjonen og elendig utbygd veinett. Koster oss mange millioner i året med at vi står i kø</a:t>
                      </a:r>
                    </a:p>
                  </a:txBody>
                  <a:tcPr>
                    <a:lnL w="0"/>
                    <a:lnR w="0"/>
                    <a:solidFill>
                      <a:prstClr val="black">
                        <a:lumOff val="100000"/>
                        <a:lumOff val="100000"/>
                      </a:prstClr>
                    </a:solidFill>
                  </a:tcPr>
                </a:tc>
              </a:tr>
              <a:tr h="0">
                <a:tc>
                  <a:txBody>
                    <a:bodyPr/>
                    <a:lstStyle/>
                    <a:p>
                      <a:pPr>
                        <a:defRPr sz="1000"/>
                      </a:pPr>
                      <a:r>
                        <a:rPr sz="1000"/>
                        <a:t>Kontrakter uteblir. Det store selskapene har stor av beslutningsvegring pga usikkerhet når det gjelder oljepriser og hvordan dette vil påvirke den enkelte.</a:t>
                      </a:r>
                    </a:p>
                  </a:txBody>
                  <a:tcPr>
                    <a:lnL w="0"/>
                    <a:lnR w="0"/>
                    <a:solidFill>
                      <a:prstClr val="black">
                        <a:lumOff val="100000"/>
                        <a:lumOff val="100000"/>
                      </a:prstClr>
                    </a:solidFill>
                  </a:tcPr>
                </a:tc>
              </a:tr>
              <a:tr h="0">
                <a:tc>
                  <a:txBody>
                    <a:bodyPr/>
                    <a:lstStyle/>
                    <a:p>
                      <a:pPr>
                        <a:defRPr sz="1000"/>
                      </a:pPr>
                      <a:r>
                        <a:rPr sz="1000"/>
                        <a:t>At bedrifter innen olje og gass sine beslutninger påvirker øvrig næringsliv negativt</a:t>
                      </a:r>
                    </a:p>
                  </a:txBody>
                  <a:tcPr>
                    <a:lnL w="0"/>
                    <a:lnR w="0"/>
                    <a:solidFill>
                      <a:prstClr val="black">
                        <a:lumOff val="100000"/>
                        <a:lumOff val="100000"/>
                      </a:prstClr>
                    </a:solidFill>
                  </a:tcPr>
                </a:tc>
              </a:tr>
              <a:tr h="0">
                <a:tc>
                  <a:txBody>
                    <a:bodyPr/>
                    <a:lstStyle/>
                    <a:p>
                      <a:pPr>
                        <a:defRPr sz="1000"/>
                      </a:pPr>
                      <a:r>
                        <a:rPr sz="1000"/>
                        <a:t>Konkurransesituasjonen. Marginpress</a:t>
                      </a:r>
                    </a:p>
                  </a:txBody>
                  <a:tcPr>
                    <a:lnL w="0"/>
                    <a:lnR w="0"/>
                    <a:solidFill>
                      <a:prstClr val="black">
                        <a:lumOff val="100000"/>
                        <a:lumOff val="100000"/>
                      </a:prstClr>
                    </a:solidFill>
                  </a:tcPr>
                </a:tc>
              </a:tr>
              <a:tr h="0">
                <a:tc>
                  <a:txBody>
                    <a:bodyPr/>
                    <a:lstStyle/>
                    <a:p>
                      <a:pPr>
                        <a:defRPr sz="1000"/>
                      </a:pPr>
                      <a:r>
                        <a:rPr sz="1000"/>
                        <a:t>Fallende kraftspriser</a:t>
                      </a:r>
                    </a:p>
                  </a:txBody>
                  <a:tcPr>
                    <a:lnL w="0"/>
                    <a:lnR w="0"/>
                    <a:solidFill>
                      <a:prstClr val="black">
                        <a:lumOff val="100000"/>
                        <a:lumOff val="100000"/>
                      </a:prstClr>
                    </a:solidFill>
                  </a:tcPr>
                </a:tc>
              </a:tr>
              <a:tr h="0">
                <a:tc>
                  <a:txBody>
                    <a:bodyPr/>
                    <a:lstStyle/>
                    <a:p>
                      <a:pPr>
                        <a:defRPr sz="1000"/>
                      </a:pPr>
                      <a:r>
                        <a:rPr sz="1000"/>
                        <a:t>høy formueskatt som tvinger frem utbytte i en vanskelig der vi ikke forventer å tjene penger</a:t>
                      </a:r>
                    </a:p>
                  </a:txBody>
                  <a:tcPr>
                    <a:lnL w="0"/>
                    <a:lnR w="0"/>
                    <a:solidFill>
                      <a:prstClr val="black">
                        <a:lumOff val="100000"/>
                        <a:lumOff val="100000"/>
                      </a:prstClr>
                    </a:solidFill>
                  </a:tcPr>
                </a:tc>
              </a:tr>
              <a:tr h="0">
                <a:tc>
                  <a:txBody>
                    <a:bodyPr/>
                    <a:lstStyle/>
                    <a:p>
                      <a:pPr>
                        <a:defRPr sz="1000"/>
                      </a:pPr>
                      <a:r>
                        <a:rPr sz="1000"/>
                        <a:t>Rekruttering av kompetent arbeidskraft, fortrinnsvis lokal.</a:t>
                      </a:r>
                    </a:p>
                  </a:txBody>
                  <a:tcPr>
                    <a:lnL w="0"/>
                    <a:lnR w="0"/>
                    <a:solidFill>
                      <a:prstClr val="black">
                        <a:lumOff val="100000"/>
                        <a:lumOff val="100000"/>
                      </a:prstClr>
                    </a:solidFill>
                  </a:tcPr>
                </a:tc>
              </a:tr>
              <a:tr h="0">
                <a:tc>
                  <a:txBody>
                    <a:bodyPr/>
                    <a:lstStyle/>
                    <a:p>
                      <a:pPr>
                        <a:defRPr sz="1000"/>
                      </a:pPr>
                      <a:r>
                        <a:rPr sz="1000"/>
                        <a:t>Få flere besøkende/ gjester. Utfordring å være liten aktør med begrensede ressurser.</a:t>
                      </a:r>
                    </a:p>
                  </a:txBody>
                  <a:tcPr>
                    <a:lnL w="0"/>
                    <a:lnR w="0"/>
                    <a:solidFill>
                      <a:prstClr val="black">
                        <a:lumOff val="100000"/>
                        <a:lumOff val="100000"/>
                      </a:prstClr>
                    </a:solidFill>
                  </a:tcPr>
                </a:tc>
              </a:tr>
              <a:tr h="0">
                <a:tc>
                  <a:txBody>
                    <a:bodyPr/>
                    <a:lstStyle/>
                    <a:p>
                      <a:pPr>
                        <a:defRPr sz="1000"/>
                      </a:pPr>
                      <a:r>
                        <a:rPr sz="1000"/>
                        <a:t>Presset markedssituasjon ut mot internasjonale konkurrenter.</a:t>
                      </a:r>
                    </a:p>
                  </a:txBody>
                  <a:tcPr>
                    <a:lnL w="0"/>
                    <a:lnR w="0"/>
                    <a:solidFill>
                      <a:prstClr val="black">
                        <a:lumOff val="100000"/>
                        <a:lumOff val="100000"/>
                      </a:prstClr>
                    </a:solidFill>
                  </a:tcPr>
                </a:tc>
              </a:tr>
              <a:tr h="0">
                <a:tc>
                  <a:txBody>
                    <a:bodyPr/>
                    <a:lstStyle/>
                    <a:p>
                      <a:pPr>
                        <a:defRPr sz="1000"/>
                      </a:pPr>
                      <a:r>
                        <a:rPr sz="1000"/>
                        <a:t>Lav oljepris gir lavere aktivitet for offshorenæringen, og behov for tonnasje (skip) innen denne næringen er I overkapasitet. I tillegg så bygge fremdeles mange skip I Asia, som gjør at "bruktmarkedet" forsvinner, og våre vanlige kunder vil da bastille et lavere antall skip fremover. Omstilling til annen tonnasje er da en mulighet, men utfordrende da vi ikke klarer konkurrere med Polske, spanske og Tyrkiske verft på fiskefartøy, brønnbåter, ferger og lignende typer fartøy. Norks arbeidskraft og norske forhold blir for dyrt. Vi kutter det vi kan I organisasjon og forøvrig.</a:t>
                      </a:r>
                    </a:p>
                  </a:txBody>
                  <a:tcPr>
                    <a:lnL w="0"/>
                    <a:lnR w="0"/>
                    <a:solidFill>
                      <a:prstClr val="black">
                        <a:lumOff val="100000"/>
                        <a:lumOff val="100000"/>
                      </a:prstClr>
                    </a:solidFill>
                  </a:tcPr>
                </a:tc>
              </a:tr>
              <a:tr h="0">
                <a:tc>
                  <a:txBody>
                    <a:bodyPr/>
                    <a:lstStyle/>
                    <a:p>
                      <a:pPr>
                        <a:defRPr sz="1000"/>
                      </a:pPr>
                      <a:r>
                        <a:rPr sz="1000"/>
                        <a:t>Valutakurser. Innkjøp i dollar og euro gir økt varekost!</a:t>
                      </a:r>
                    </a:p>
                  </a:txBody>
                  <a:tcPr>
                    <a:lnL w="0"/>
                    <a:lnR w="0"/>
                    <a:solidFill>
                      <a:prstClr val="black">
                        <a:lumOff val="100000"/>
                        <a:lumOff val="100000"/>
                      </a:prstClr>
                    </a:solidFill>
                  </a:tcPr>
                </a:tc>
              </a:tr>
              <a:tr h="0">
                <a:tc>
                  <a:txBody>
                    <a:bodyPr/>
                    <a:lstStyle/>
                    <a:p>
                      <a:pPr>
                        <a:defRPr sz="1000"/>
                      </a:pPr>
                      <a:r>
                        <a:rPr sz="1000"/>
                        <a:t>Krevende markedsforhold, generelt et globalt svakt marked</a:t>
                      </a:r>
                    </a:p>
                  </a:txBody>
                  <a:tcPr>
                    <a:lnL w="0"/>
                    <a:lnR w="0"/>
                    <a:solidFill>
                      <a:prstClr val="black">
                        <a:lumOff val="100000"/>
                        <a:lumOff val="100000"/>
                      </a:prstClr>
                    </a:solidFill>
                  </a:tcPr>
                </a:tc>
              </a:tr>
              <a:tr h="0">
                <a:tc>
                  <a:txBody>
                    <a:bodyPr/>
                    <a:lstStyle/>
                    <a:p>
                      <a:pPr>
                        <a:defRPr sz="1000"/>
                      </a:pPr>
                      <a:r>
                        <a:rPr sz="1000"/>
                        <a:t>Skatte inngangen og tilvendt tjenestenivå</a:t>
                      </a:r>
                    </a:p>
                  </a:txBody>
                  <a:tcPr>
                    <a:lnL w="0"/>
                    <a:lnR w="0"/>
                    <a:solidFill>
                      <a:prstClr val="black">
                        <a:lumOff val="100000"/>
                        <a:lumOff val="100000"/>
                      </a:prstClr>
                    </a:solidFill>
                  </a:tcPr>
                </a:tc>
              </a:tr>
              <a:tr h="0">
                <a:tc>
                  <a:txBody>
                    <a:bodyPr/>
                    <a:lstStyle/>
                    <a:p>
                      <a:pPr>
                        <a:defRPr sz="1000"/>
                      </a:pPr>
                      <a:r>
                        <a:rPr sz="1000"/>
                        <a:t>innovasjon</a:t>
                      </a:r>
                    </a:p>
                  </a:txBody>
                  <a:tcPr>
                    <a:lnL w="0"/>
                    <a:lnR w="0"/>
                    <a:solidFill>
                      <a:prstClr val="black">
                        <a:lumOff val="100000"/>
                        <a:lumOff val="100000"/>
                      </a:prstClr>
                    </a:solidFill>
                  </a:tcPr>
                </a:tc>
              </a:tr>
              <a:tr h="0">
                <a:tc>
                  <a:txBody>
                    <a:bodyPr/>
                    <a:lstStyle/>
                    <a:p>
                      <a:pPr>
                        <a:defRPr sz="1000"/>
                      </a:pPr>
                      <a:r>
                        <a:rPr sz="1000"/>
                        <a:t>Valutaendringer da vi eksporterer ca. 50 % av våre produkter. Skaffe ansatte med nødvendig kompetanse.</a:t>
                      </a:r>
                    </a:p>
                  </a:txBody>
                  <a:tcPr>
                    <a:lnL w="0"/>
                    <a:lnR w="0"/>
                    <a:solidFill>
                      <a:prstClr val="black">
                        <a:lumOff val="100000"/>
                        <a:lumOff val="100000"/>
                      </a:prstClr>
                    </a:solidFill>
                  </a:tcPr>
                </a:tc>
              </a:tr>
              <a:tr h="0">
                <a:tc>
                  <a:txBody>
                    <a:bodyPr/>
                    <a:lstStyle/>
                    <a:p>
                      <a:pPr>
                        <a:defRPr sz="1000"/>
                      </a:pPr>
                      <a:r>
                        <a:rPr sz="1000"/>
                        <a:t>Plan og byggesak Lindås kommune</a:t>
                      </a:r>
                    </a:p>
                    <a:p>
                      <a:r>
                        <a:rPr sz="1000"/>
                        <a:t>Treghet vedk. behandling av plan og byggesaker er en direkte årsak til redusert aktivitet hos oss i 2015</a:t>
                      </a:r>
                    </a:p>
                  </a:txBody>
                  <a:tcPr>
                    <a:lnL w="0"/>
                    <a:lnR w="0"/>
                    <a:solidFill>
                      <a:prstClr val="black">
                        <a:lumOff val="100000"/>
                        <a:lumOff val="100000"/>
                      </a:prstClr>
                    </a:solidFill>
                  </a:tcPr>
                </a:tc>
              </a:tr>
              <a:tr h="0">
                <a:tc>
                  <a:txBody>
                    <a:bodyPr/>
                    <a:lstStyle/>
                    <a:p>
                      <a:pPr>
                        <a:defRPr sz="1000"/>
                      </a:pPr>
                      <a:r>
                        <a:rPr sz="1000"/>
                        <a:t>For min bedrift, som er en kommune helt i øst, er økt vekst og nyetableringer den største utfordringen. Vi ligger midt mellom to vekst-regioner, men i dag er pendleravstanden for stor. Vi må få til bedre veistandard for å løse dette.</a:t>
                      </a:r>
                    </a:p>
                  </a:txBody>
                  <a:tcPr>
                    <a:lnL w="0"/>
                    <a:lnR w="0"/>
                    <a:solidFill>
                      <a:prstClr val="black">
                        <a:lumOff val="100000"/>
                        <a:lumOff val="100000"/>
                      </a:prstClr>
                    </a:solidFill>
                  </a:tcPr>
                </a:tc>
              </a:tr>
            </a:tbl>
          </a:graphicData>
        </a:graphic>
      </p:graphicFrame>
    </p:spTree>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lstStyle/>
          <a:p>
            <a:r>
              <a:rPr lang="en-US"/>
              <a:t>26. Hva representerer den største utfordringen for din bedrift i øyeblikket? Forklar gjerne hvorfor.</a:t>
            </a:r>
          </a:p>
        </p:txBody>
      </p:sp>
      <p:sp>
        <p:nvSpPr>
          <p:cNvPr id="4" name="PCont"/>
          <p:cNvSpPr>
            <a:spLocks noGrp="1"/>
          </p:cNvSpPr>
          <p:nvPr>
            <p:ph sz="quarter" idx="15"/>
          </p:nvPr>
        </p:nvSpPr>
        <p:spPr/>
        <p:txBody>
          <a:bodyPr/>
          <a:lstStyle/>
          <a:p>
            <a:endParaRPr lang="en-US"/>
          </a:p>
        </p:txBody>
      </p:sp>
      <p:sp>
        <p:nvSpPr>
          <p:cNvPr id="6" name="RepTitle"/>
          <p:cNvSpPr>
            <a:spLocks noGrp="1"/>
          </p:cNvSpPr>
          <p:nvPr>
            <p:ph sz="quarter" idx="16" hasCustomPrompt="1"/>
          </p:nvPr>
        </p:nvSpPr>
        <p:spPr/>
        <p:txBody>
          <a:bodyPr/>
          <a:lstStyle/>
          <a:p>
            <a:r>
              <a:rPr lang="en-US"/>
              <a:t>Undersøkelse Vestlandet 2015(3)</a:t>
            </a:r>
          </a:p>
        </p:txBody>
      </p:sp>
      <p:sp>
        <p:nvSpPr>
          <p:cNvPr id="7" name="MetaFoot"/>
          <p:cNvSpPr>
            <a:spLocks noGrp="1"/>
          </p:cNvSpPr>
          <p:nvPr>
            <p:ph sz="quarter" idx="17"/>
          </p:nvPr>
        </p:nvSpPr>
        <p:spPr/>
        <p:txBody>
          <a:bodyPr/>
          <a:lstStyle/>
          <a:p>
            <a:endParaRPr lang="en-US"/>
          </a:p>
        </p:txBody>
      </p:sp>
      <p:graphicFrame>
        <p:nvGraphicFramePr>
          <p:cNvPr id="8" name="New Table"/>
          <p:cNvGraphicFramePr>
            <a:graphicFrameLocks noGrp="1"/>
          </p:cNvGraphicFramePr>
          <p:nvPr>
            <p:ph sz="quarter" idx="14"/>
          </p:nvPr>
        </p:nvGraphicFramePr>
        <p:xfrm>
          <a:off x="467544" y="836713"/>
          <a:ext cx="8207375" cy="5516880"/>
        </p:xfrm>
        <a:graphic>
          <a:graphicData uri="http://schemas.openxmlformats.org/drawingml/2006/table">
            <a:tbl>
              <a:tblPr>
                <a:tableStyleId>{5C22544A-7EE6-4342-B048-85BDC9FD1C3A}</a:tableStyleId>
              </a:tblPr>
              <a:tblGrid>
                <a:gridCol w="8207375"/>
              </a:tblGrid>
              <a:tr h="0">
                <a:tc>
                  <a:txBody>
                    <a:bodyPr/>
                    <a:lstStyle/>
                    <a:p>
                      <a:pPr>
                        <a:defRPr sz="1000"/>
                      </a:pPr>
                      <a:r>
                        <a:rPr sz="1000"/>
                        <a:t>Rammebetingelser for eksport, f.eks. MARPOL som øker kostnadene for sjøtransporten</a:t>
                      </a:r>
                    </a:p>
                    <a:p>
                      <a:r>
                        <a:rPr sz="1000"/>
                        <a:t>Infrastruktur - økte transportkostnader pga dårlige veier</a:t>
                      </a:r>
                    </a:p>
                    <a:p>
                      <a:endParaRPr sz="1000"/>
                    </a:p>
                    <a:p>
                      <a:r>
                        <a:rPr sz="1000"/>
                        <a:t>Evt. styrking av norsk valuta</a:t>
                      </a:r>
                    </a:p>
                  </a:txBody>
                  <a:tcPr>
                    <a:lnL w="0"/>
                    <a:lnR w="0"/>
                    <a:solidFill>
                      <a:prstClr val="black">
                        <a:lumOff val="100000"/>
                        <a:lumOff val="100000"/>
                      </a:prstClr>
                    </a:solidFill>
                  </a:tcPr>
                </a:tc>
              </a:tr>
              <a:tr h="0">
                <a:tc>
                  <a:txBody>
                    <a:bodyPr/>
                    <a:lstStyle/>
                    <a:p>
                      <a:pPr>
                        <a:defRPr sz="1000"/>
                      </a:pPr>
                      <a:r>
                        <a:rPr sz="1000"/>
                        <a:t>Medias negative fokus når det gjelder fremtiden er meget alvorlig.</a:t>
                      </a:r>
                    </a:p>
                  </a:txBody>
                  <a:tcPr>
                    <a:lnL w="0"/>
                    <a:lnR w="0"/>
                    <a:solidFill>
                      <a:prstClr val="black">
                        <a:lumOff val="100000"/>
                        <a:lumOff val="100000"/>
                      </a:prstClr>
                    </a:solidFill>
                  </a:tcPr>
                </a:tc>
              </a:tr>
              <a:tr h="0">
                <a:tc>
                  <a:txBody>
                    <a:bodyPr/>
                    <a:lstStyle/>
                    <a:p>
                      <a:pPr>
                        <a:defRPr sz="1000"/>
                      </a:pPr>
                      <a:r>
                        <a:rPr sz="1000"/>
                        <a:t>Mangel på nytt arbeid. Det er ikke så mye snakk om konkurranse evne, det er rett og slett tørke i markedet på nye kontraktmuligheter.</a:t>
                      </a:r>
                    </a:p>
                  </a:txBody>
                  <a:tcPr>
                    <a:lnL w="0"/>
                    <a:lnR w="0"/>
                    <a:solidFill>
                      <a:prstClr val="black">
                        <a:lumOff val="100000"/>
                        <a:lumOff val="100000"/>
                      </a:prstClr>
                    </a:solidFill>
                  </a:tcPr>
                </a:tc>
              </a:tr>
              <a:tr h="0">
                <a:tc>
                  <a:txBody>
                    <a:bodyPr/>
                    <a:lstStyle/>
                    <a:p>
                      <a:pPr>
                        <a:defRPr sz="1000"/>
                      </a:pPr>
                      <a:r>
                        <a:rPr sz="1000"/>
                        <a:t>1. USD/ NOK  kursen; fordi at vi har mer kostnader i USD - og relativt lite inntekter i USD.</a:t>
                      </a:r>
                    </a:p>
                    <a:p>
                      <a:r>
                        <a:rPr sz="1000"/>
                        <a:t>2. Redusert boreaktivitet; fordi vi har mye faste kostnader slik at vi nærmer oss kritisk masse.</a:t>
                      </a:r>
                    </a:p>
                  </a:txBody>
                  <a:tcPr>
                    <a:lnL w="0"/>
                    <a:lnR w="0"/>
                    <a:solidFill>
                      <a:prstClr val="black">
                        <a:lumOff val="100000"/>
                        <a:lumOff val="100000"/>
                      </a:prstClr>
                    </a:solidFill>
                  </a:tcPr>
                </a:tc>
              </a:tr>
              <a:tr h="0">
                <a:tc>
                  <a:txBody>
                    <a:bodyPr/>
                    <a:lstStyle/>
                    <a:p>
                      <a:pPr>
                        <a:defRPr sz="1000"/>
                      </a:pPr>
                      <a:r>
                        <a:rPr sz="1000"/>
                        <a:t>Beslutningsvegring som en konsekvens av usikkerhet i næringslivet</a:t>
                      </a:r>
                    </a:p>
                  </a:txBody>
                  <a:tcPr>
                    <a:lnL w="0"/>
                    <a:lnR w="0"/>
                    <a:solidFill>
                      <a:prstClr val="black">
                        <a:lumOff val="100000"/>
                        <a:lumOff val="100000"/>
                      </a:prstClr>
                    </a:solidFill>
                  </a:tcPr>
                </a:tc>
              </a:tr>
              <a:tr h="0">
                <a:tc>
                  <a:txBody>
                    <a:bodyPr/>
                    <a:lstStyle/>
                    <a:p>
                      <a:pPr>
                        <a:defRPr sz="1000"/>
                      </a:pPr>
                      <a:r>
                        <a:rPr sz="1000"/>
                        <a:t>Den midlertid lave oljeprisen, men den tar seg kraftig opp i løpet av 2015, så det bekymrer ikke.</a:t>
                      </a:r>
                    </a:p>
                  </a:txBody>
                  <a:tcPr>
                    <a:lnL w="0"/>
                    <a:lnR w="0"/>
                    <a:solidFill>
                      <a:prstClr val="black">
                        <a:lumOff val="100000"/>
                        <a:lumOff val="100000"/>
                      </a:prstClr>
                    </a:solidFill>
                  </a:tcPr>
                </a:tc>
              </a:tr>
              <a:tr h="0">
                <a:tc>
                  <a:txBody>
                    <a:bodyPr/>
                    <a:lstStyle/>
                    <a:p>
                      <a:pPr>
                        <a:defRPr sz="1000"/>
                      </a:pPr>
                      <a:r>
                        <a:rPr sz="1000"/>
                        <a:t>Bedrifter sparer oenger, dermed er arrangement, events og annet nedprioritert</a:t>
                      </a:r>
                    </a:p>
                  </a:txBody>
                  <a:tcPr>
                    <a:lnL w="0"/>
                    <a:lnR w="0"/>
                    <a:solidFill>
                      <a:prstClr val="black">
                        <a:lumOff val="100000"/>
                        <a:lumOff val="100000"/>
                      </a:prstClr>
                    </a:solidFill>
                  </a:tcPr>
                </a:tc>
              </a:tr>
              <a:tr h="0">
                <a:tc>
                  <a:txBody>
                    <a:bodyPr/>
                    <a:lstStyle/>
                    <a:p>
                      <a:pPr>
                        <a:defRPr sz="1000"/>
                      </a:pPr>
                      <a:r>
                        <a:rPr sz="1000"/>
                        <a:t>Statoils kutt i prosjekter og V&amp;M I 2014 og framover, samt at Statoil utnytter det vakumet (bortfall av oppdrag) de selv har skapt til å presse prisene i alle tilbud fra kontraktører.</a:t>
                      </a:r>
                    </a:p>
                    <a:p>
                      <a:endParaRPr sz="1000"/>
                    </a:p>
                    <a:p>
                      <a:r>
                        <a:rPr sz="1000"/>
                        <a:t>I Bergen er det bare Wintershall som er alternativet for min bransje/bedrift, og dette selskapet har en liten portefølje.</a:t>
                      </a:r>
                    </a:p>
                  </a:txBody>
                  <a:tcPr>
                    <a:lnL w="0"/>
                    <a:lnR w="0"/>
                    <a:solidFill>
                      <a:prstClr val="black">
                        <a:lumOff val="100000"/>
                        <a:lumOff val="100000"/>
                      </a:prstClr>
                    </a:solidFill>
                  </a:tcPr>
                </a:tc>
              </a:tr>
              <a:tr h="0">
                <a:tc>
                  <a:txBody>
                    <a:bodyPr/>
                    <a:lstStyle/>
                    <a:p>
                      <a:pPr>
                        <a:defRPr sz="1000"/>
                      </a:pPr>
                      <a:r>
                        <a:rPr sz="1000"/>
                        <a:t>Å kunne omstille seg til adskillig lavere marginer og redusert drift</a:t>
                      </a:r>
                    </a:p>
                  </a:txBody>
                  <a:tcPr>
                    <a:lnL w="0"/>
                    <a:lnR w="0"/>
                    <a:solidFill>
                      <a:prstClr val="black">
                        <a:lumOff val="100000"/>
                        <a:lumOff val="100000"/>
                      </a:prstClr>
                    </a:solidFill>
                  </a:tcPr>
                </a:tc>
              </a:tr>
              <a:tr h="0">
                <a:tc>
                  <a:txBody>
                    <a:bodyPr/>
                    <a:lstStyle/>
                    <a:p>
                      <a:pPr>
                        <a:defRPr sz="1000"/>
                      </a:pPr>
                      <a:r>
                        <a:rPr sz="1000"/>
                        <a:t>Nedgang i aktivitet i regionen</a:t>
                      </a:r>
                    </a:p>
                  </a:txBody>
                  <a:tcPr>
                    <a:lnL w="0"/>
                    <a:lnR w="0"/>
                    <a:solidFill>
                      <a:prstClr val="black">
                        <a:lumOff val="100000"/>
                        <a:lumOff val="100000"/>
                      </a:prstClr>
                    </a:solidFill>
                  </a:tcPr>
                </a:tc>
              </a:tr>
              <a:tr h="0">
                <a:tc>
                  <a:txBody>
                    <a:bodyPr/>
                    <a:lstStyle/>
                    <a:p>
                      <a:pPr>
                        <a:defRPr sz="1000"/>
                      </a:pPr>
                      <a:r>
                        <a:rPr sz="1000"/>
                        <a:t>Fallet i oljepris fører til reduserte investeringer i ny teknologi. For vår del innebærer dette redusert etterspørsel av produktet som vi utvikler/produserer.</a:t>
                      </a:r>
                    </a:p>
                  </a:txBody>
                  <a:tcPr>
                    <a:lnL w="0"/>
                    <a:lnR w="0"/>
                    <a:solidFill>
                      <a:prstClr val="black">
                        <a:lumOff val="100000"/>
                        <a:lumOff val="100000"/>
                      </a:prstClr>
                    </a:solidFill>
                  </a:tcPr>
                </a:tc>
              </a:tr>
              <a:tr h="0">
                <a:tc>
                  <a:txBody>
                    <a:bodyPr/>
                    <a:lstStyle/>
                    <a:p>
                      <a:pPr>
                        <a:defRPr sz="1000"/>
                      </a:pPr>
                      <a:r>
                        <a:rPr sz="1000"/>
                        <a:t>Største utfordring for min bedrift er at de største aktørene i norsk nærinsgliv massivt flytter IT jobber ut av landet. Det er ikke sunt at de største aktørene, som får statsstøtte når resultatet er svakt, tar ikke detsamfunnsansvaret som de bør gjøre.</a:t>
                      </a:r>
                    </a:p>
                  </a:txBody>
                  <a:tcPr>
                    <a:lnL w="0"/>
                    <a:lnR w="0"/>
                    <a:solidFill>
                      <a:prstClr val="black">
                        <a:lumOff val="100000"/>
                        <a:lumOff val="100000"/>
                      </a:prstClr>
                    </a:solidFill>
                  </a:tcPr>
                </a:tc>
              </a:tr>
              <a:tr h="0">
                <a:tc>
                  <a:txBody>
                    <a:bodyPr/>
                    <a:lstStyle/>
                    <a:p>
                      <a:pPr>
                        <a:defRPr sz="1000"/>
                      </a:pPr>
                      <a:r>
                        <a:rPr sz="1000"/>
                        <a:t>Rekruttering av kompetente folk med altfor for høy lønnsforventning</a:t>
                      </a:r>
                    </a:p>
                  </a:txBody>
                  <a:tcPr>
                    <a:lnL w="0"/>
                    <a:lnR w="0"/>
                    <a:solidFill>
                      <a:prstClr val="black">
                        <a:lumOff val="100000"/>
                        <a:lumOff val="100000"/>
                      </a:prstClr>
                    </a:solidFill>
                  </a:tcPr>
                </a:tc>
              </a:tr>
              <a:tr h="0">
                <a:tc>
                  <a:txBody>
                    <a:bodyPr/>
                    <a:lstStyle/>
                    <a:p>
                      <a:pPr>
                        <a:defRPr sz="1000"/>
                      </a:pPr>
                      <a:r>
                        <a:rPr sz="1000"/>
                        <a:t>rekruttering. For lite fokus på fagutdanning.</a:t>
                      </a:r>
                    </a:p>
                  </a:txBody>
                  <a:tcPr>
                    <a:lnL w="0"/>
                    <a:lnR w="0"/>
                    <a:solidFill>
                      <a:prstClr val="black">
                        <a:lumOff val="100000"/>
                        <a:lumOff val="100000"/>
                      </a:prstClr>
                    </a:solidFill>
                  </a:tcPr>
                </a:tc>
              </a:tr>
              <a:tr h="0">
                <a:tc>
                  <a:txBody>
                    <a:bodyPr/>
                    <a:lstStyle/>
                    <a:p>
                      <a:pPr>
                        <a:defRPr sz="1000"/>
                      </a:pPr>
                      <a:r>
                        <a:rPr sz="1000"/>
                        <a:t>Som leverandør til maritim, olje og energi merker me at det er færre oppdrag og nedskjæringer som igjen går ut over vår oppdragsmengde.</a:t>
                      </a:r>
                    </a:p>
                  </a:txBody>
                  <a:tcPr>
                    <a:lnL w="0"/>
                    <a:lnR w="0"/>
                    <a:solidFill>
                      <a:prstClr val="black">
                        <a:lumOff val="100000"/>
                        <a:lumOff val="100000"/>
                      </a:prstClr>
                    </a:solidFill>
                  </a:tcPr>
                </a:tc>
              </a:tr>
              <a:tr h="0">
                <a:tc>
                  <a:txBody>
                    <a:bodyPr/>
                    <a:lstStyle/>
                    <a:p>
                      <a:pPr>
                        <a:defRPr sz="1000"/>
                      </a:pPr>
                      <a:r>
                        <a:rPr sz="1000"/>
                        <a:t>Pessimisme pga reduksjoner i oljerelaterte næringer.</a:t>
                      </a:r>
                    </a:p>
                  </a:txBody>
                  <a:tcPr>
                    <a:lnL w="0"/>
                    <a:lnR w="0"/>
                    <a:solidFill>
                      <a:prstClr val="black">
                        <a:lumOff val="100000"/>
                        <a:lumOff val="100000"/>
                      </a:prstClr>
                    </a:solidFill>
                  </a:tcPr>
                </a:tc>
              </a:tr>
            </a:tbl>
          </a:graphicData>
        </a:graphic>
      </p:graphicFrame>
    </p:spTree>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lstStyle/>
          <a:p>
            <a:r>
              <a:rPr lang="en-US"/>
              <a:t>26. Hva representerer den største utfordringen for din bedrift i øyeblikket? Forklar gjerne hvorfor.</a:t>
            </a:r>
          </a:p>
        </p:txBody>
      </p:sp>
      <p:sp>
        <p:nvSpPr>
          <p:cNvPr id="4" name="PCont"/>
          <p:cNvSpPr>
            <a:spLocks noGrp="1"/>
          </p:cNvSpPr>
          <p:nvPr>
            <p:ph sz="quarter" idx="15"/>
          </p:nvPr>
        </p:nvSpPr>
        <p:spPr/>
        <p:txBody>
          <a:bodyPr/>
          <a:lstStyle/>
          <a:p>
            <a:endParaRPr lang="en-US"/>
          </a:p>
        </p:txBody>
      </p:sp>
      <p:sp>
        <p:nvSpPr>
          <p:cNvPr id="6" name="RepTitle"/>
          <p:cNvSpPr>
            <a:spLocks noGrp="1"/>
          </p:cNvSpPr>
          <p:nvPr>
            <p:ph sz="quarter" idx="16" hasCustomPrompt="1"/>
          </p:nvPr>
        </p:nvSpPr>
        <p:spPr/>
        <p:txBody>
          <a:bodyPr/>
          <a:lstStyle/>
          <a:p>
            <a:r>
              <a:rPr lang="en-US"/>
              <a:t>Undersøkelse Vestlandet 2015(3)</a:t>
            </a:r>
          </a:p>
        </p:txBody>
      </p:sp>
      <p:sp>
        <p:nvSpPr>
          <p:cNvPr id="7" name="MetaFoot"/>
          <p:cNvSpPr>
            <a:spLocks noGrp="1"/>
          </p:cNvSpPr>
          <p:nvPr>
            <p:ph sz="quarter" idx="17"/>
          </p:nvPr>
        </p:nvSpPr>
        <p:spPr/>
        <p:txBody>
          <a:bodyPr/>
          <a:lstStyle/>
          <a:p>
            <a:endParaRPr lang="en-US"/>
          </a:p>
        </p:txBody>
      </p:sp>
      <p:graphicFrame>
        <p:nvGraphicFramePr>
          <p:cNvPr id="8" name="New Table"/>
          <p:cNvGraphicFramePr>
            <a:graphicFrameLocks noGrp="1"/>
          </p:cNvGraphicFramePr>
          <p:nvPr>
            <p:ph sz="quarter" idx="14"/>
          </p:nvPr>
        </p:nvGraphicFramePr>
        <p:xfrm>
          <a:off x="467544" y="836712"/>
          <a:ext cx="8207375" cy="5547360"/>
        </p:xfrm>
        <a:graphic>
          <a:graphicData uri="http://schemas.openxmlformats.org/drawingml/2006/table">
            <a:tbl>
              <a:tblPr>
                <a:tableStyleId>{5C22544A-7EE6-4342-B048-85BDC9FD1C3A}</a:tableStyleId>
              </a:tblPr>
              <a:tblGrid>
                <a:gridCol w="8207375"/>
              </a:tblGrid>
              <a:tr h="0">
                <a:tc>
                  <a:txBody>
                    <a:bodyPr/>
                    <a:lstStyle/>
                    <a:p>
                      <a:pPr>
                        <a:defRPr sz="1000"/>
                      </a:pPr>
                      <a:r>
                        <a:rPr sz="1000"/>
                        <a:t>Fall i oljeprisene fører til mye gode ledige lokaler. Det vil tvinge frem mer fremleie og økt press på prisene. Prisnivået i Bergen er allerede lavt sett i forhold til andre byer i norge.</a:t>
                      </a:r>
                    </a:p>
                  </a:txBody>
                  <a:tcPr>
                    <a:lnL w="0"/>
                    <a:lnR w="0"/>
                    <a:solidFill>
                      <a:prstClr val="black">
                        <a:lumOff val="100000"/>
                        <a:lumOff val="100000"/>
                      </a:prstClr>
                    </a:solidFill>
                  </a:tcPr>
                </a:tc>
              </a:tr>
              <a:tr h="0">
                <a:tc>
                  <a:txBody>
                    <a:bodyPr/>
                    <a:lstStyle/>
                    <a:p>
                      <a:pPr>
                        <a:defRPr sz="1000"/>
                      </a:pPr>
                      <a:r>
                        <a:rPr sz="1000"/>
                        <a:t>Fylket overkjører kommunale vedtak og spiller på lag ved en etablering av næringsbygg helt til prosjekter er ferdig utviklet og det er regulert/ tegnet og planlagt for flere millioner ; da kom Fylkesmannen inn og stoppet alt når 9 av 12 leiligheter i 2. etsje var solgt ( kjøpere hadde meldt seg).</a:t>
                      </a:r>
                    </a:p>
                    <a:p>
                      <a:endParaRPr sz="1000"/>
                    </a:p>
                    <a:p>
                      <a:r>
                        <a:rPr sz="1000"/>
                        <a:t>Slik oppførsel kan /har Fylkesmannen utført uten noen som helst økonomiske konsekvenser ved at de dekket noe av prosjekteringskost og salgskonsept som Sandnes Sparebank hadde ansvaret for.</a:t>
                      </a:r>
                    </a:p>
                    <a:p>
                      <a:r>
                        <a:rPr sz="1000"/>
                        <a:t>Jobber i dag med videre utbygging etter trenering i 5år for utvidelse som nå er godkjent dersom ikke Fylket kommer på nytt og stikker kjepper i hjulene med sin følgekrav som de kommer med i etterkant hver gang noe skal bygges på de søre øyene i Rennesøy Kommune.</a:t>
                      </a:r>
                    </a:p>
                  </a:txBody>
                  <a:tcPr>
                    <a:lnL w="0"/>
                    <a:lnR w="0"/>
                    <a:solidFill>
                      <a:prstClr val="black">
                        <a:lumOff val="100000"/>
                        <a:lumOff val="100000"/>
                      </a:prstClr>
                    </a:solidFill>
                  </a:tcPr>
                </a:tc>
              </a:tr>
              <a:tr h="0">
                <a:tc>
                  <a:txBody>
                    <a:bodyPr/>
                    <a:lstStyle/>
                    <a:p>
                      <a:pPr>
                        <a:defRPr sz="1000"/>
                      </a:pPr>
                      <a:r>
                        <a:rPr sz="1000"/>
                        <a:t>Tilgang på arbeidskraft. Bachelor og høyere.</a:t>
                      </a:r>
                    </a:p>
                    <a:p>
                      <a:r>
                        <a:rPr sz="1000"/>
                        <a:t>Bedre infrastruktur med forutsigbarhet i kostnader.</a:t>
                      </a:r>
                    </a:p>
                    <a:p>
                      <a:r>
                        <a:rPr sz="1000"/>
                        <a:t>Forbedret kommunikasjon mellom Bergen og Stavanger samt fra Bergen og nordover til Ålesund.</a:t>
                      </a:r>
                    </a:p>
                  </a:txBody>
                  <a:tcPr>
                    <a:lnL w="0"/>
                    <a:lnR w="0"/>
                    <a:solidFill>
                      <a:prstClr val="black">
                        <a:lumOff val="100000"/>
                        <a:lumOff val="100000"/>
                      </a:prstClr>
                    </a:solidFill>
                  </a:tcPr>
                </a:tc>
              </a:tr>
              <a:tr h="0">
                <a:tc>
                  <a:txBody>
                    <a:bodyPr/>
                    <a:lstStyle/>
                    <a:p>
                      <a:pPr>
                        <a:defRPr sz="1000"/>
                      </a:pPr>
                      <a:r>
                        <a:rPr sz="1000"/>
                        <a:t>Få oppdrag å by på pga kutt hos oljeselskapene  som igjen kan forklares delvis av lav oljepris.</a:t>
                      </a:r>
                    </a:p>
                  </a:txBody>
                  <a:tcPr>
                    <a:lnL w="0"/>
                    <a:lnR w="0"/>
                    <a:solidFill>
                      <a:prstClr val="black">
                        <a:lumOff val="100000"/>
                        <a:lumOff val="100000"/>
                      </a:prstClr>
                    </a:solidFill>
                  </a:tcPr>
                </a:tc>
              </a:tr>
              <a:tr h="0">
                <a:tc>
                  <a:txBody>
                    <a:bodyPr/>
                    <a:lstStyle/>
                    <a:p>
                      <a:pPr>
                        <a:defRPr sz="1000"/>
                      </a:pPr>
                      <a:r>
                        <a:rPr sz="1000"/>
                        <a:t>lavere etterspørsel som følge av lavere investeringsvilje nye produksjonsmaskineri</a:t>
                      </a:r>
                    </a:p>
                  </a:txBody>
                  <a:tcPr>
                    <a:lnL w="0"/>
                    <a:lnR w="0"/>
                    <a:solidFill>
                      <a:prstClr val="black">
                        <a:lumOff val="100000"/>
                        <a:lumOff val="100000"/>
                      </a:prstClr>
                    </a:solidFill>
                  </a:tcPr>
                </a:tc>
              </a:tr>
              <a:tr h="0">
                <a:tc>
                  <a:txBody>
                    <a:bodyPr/>
                    <a:lstStyle/>
                    <a:p>
                      <a:pPr>
                        <a:defRPr sz="1000"/>
                      </a:pPr>
                      <a:r>
                        <a:rPr sz="1000"/>
                        <a:t>Evne til teknisk omstilling, og en viss forenkling og forutsigbarhet innen regulatoriske rammer</a:t>
                      </a:r>
                    </a:p>
                  </a:txBody>
                  <a:tcPr>
                    <a:lnL w="0"/>
                    <a:lnR w="0"/>
                    <a:solidFill>
                      <a:prstClr val="black">
                        <a:lumOff val="100000"/>
                        <a:lumOff val="100000"/>
                      </a:prstClr>
                    </a:solidFill>
                  </a:tcPr>
                </a:tc>
              </a:tr>
              <a:tr h="0">
                <a:tc>
                  <a:txBody>
                    <a:bodyPr/>
                    <a:lstStyle/>
                    <a:p>
                      <a:pPr>
                        <a:defRPr sz="1000"/>
                      </a:pPr>
                      <a:r>
                        <a:rPr sz="1000"/>
                        <a:t>Vi har en stor Oil&amp;Gas Divisjon som naturlig berøres kraftig av markedet og det virker inn på hele selskapet jeg er ansatt i.</a:t>
                      </a:r>
                    </a:p>
                  </a:txBody>
                  <a:tcPr>
                    <a:lnL w="0"/>
                    <a:lnR w="0"/>
                    <a:solidFill>
                      <a:prstClr val="black">
                        <a:lumOff val="100000"/>
                        <a:lumOff val="100000"/>
                      </a:prstClr>
                    </a:solidFill>
                  </a:tcPr>
                </a:tc>
              </a:tr>
              <a:tr h="0">
                <a:tc>
                  <a:txBody>
                    <a:bodyPr/>
                    <a:lstStyle/>
                    <a:p>
                      <a:pPr>
                        <a:defRPr sz="1000"/>
                      </a:pPr>
                      <a:r>
                        <a:rPr sz="1000"/>
                        <a:t>Statlige reguleringer og krav.</a:t>
                      </a:r>
                    </a:p>
                  </a:txBody>
                  <a:tcPr>
                    <a:lnL w="0"/>
                    <a:lnR w="0"/>
                    <a:solidFill>
                      <a:prstClr val="black">
                        <a:lumOff val="100000"/>
                        <a:lumOff val="100000"/>
                      </a:prstClr>
                    </a:solidFill>
                  </a:tcPr>
                </a:tc>
              </a:tr>
              <a:tr h="0">
                <a:tc>
                  <a:txBody>
                    <a:bodyPr/>
                    <a:lstStyle/>
                    <a:p>
                      <a:pPr>
                        <a:defRPr sz="1000"/>
                      </a:pPr>
                      <a:r>
                        <a:rPr sz="1000"/>
                        <a:t>Lokalisering i Bergen sentrum.</a:t>
                      </a:r>
                    </a:p>
                  </a:txBody>
                  <a:tcPr>
                    <a:lnL w="0"/>
                    <a:lnR w="0"/>
                    <a:solidFill>
                      <a:prstClr val="black">
                        <a:lumOff val="100000"/>
                        <a:lumOff val="100000"/>
                      </a:prstClr>
                    </a:solidFill>
                  </a:tcPr>
                </a:tc>
              </a:tr>
              <a:tr h="0">
                <a:tc>
                  <a:txBody>
                    <a:bodyPr/>
                    <a:lstStyle/>
                    <a:p>
                      <a:pPr>
                        <a:defRPr sz="1000"/>
                      </a:pPr>
                      <a:r>
                        <a:rPr sz="1000"/>
                        <a:t>Lite oppdrag</a:t>
                      </a:r>
                    </a:p>
                  </a:txBody>
                  <a:tcPr>
                    <a:lnL w="0"/>
                    <a:lnR w="0"/>
                    <a:solidFill>
                      <a:prstClr val="black">
                        <a:lumOff val="100000"/>
                        <a:lumOff val="100000"/>
                      </a:prstClr>
                    </a:solidFill>
                  </a:tcPr>
                </a:tc>
              </a:tr>
              <a:tr h="0">
                <a:tc>
                  <a:txBody>
                    <a:bodyPr/>
                    <a:lstStyle/>
                    <a:p>
                      <a:pPr>
                        <a:defRPr sz="1000"/>
                      </a:pPr>
                      <a:r>
                        <a:rPr sz="1000"/>
                        <a:t>Trenden de siste årene har vært at gjennnomføringen av store utbyggingsprosjekter blir utført andre steder enn  Stavanger. Dette betyr at prosjekt og prosjekteringsmiljøene  i Stavanger kun har fokus på drift og vedlikehold noe som betyr at den tekniske kompetansen innen ingeniørfagene og evnen til å leverer store prosjekter utvannes og forvitrer. Erfarne ingeniører må derfor nå belage seg på ukepending til Oslo eller London eller utestasjonering i Asia.</a:t>
                      </a:r>
                    </a:p>
                  </a:txBody>
                  <a:tcPr>
                    <a:lnL w="0"/>
                    <a:lnR w="0"/>
                    <a:solidFill>
                      <a:prstClr val="black">
                        <a:lumOff val="100000"/>
                        <a:lumOff val="100000"/>
                      </a:prstClr>
                    </a:solidFill>
                  </a:tcPr>
                </a:tc>
              </a:tr>
              <a:tr h="0">
                <a:tc>
                  <a:txBody>
                    <a:bodyPr/>
                    <a:lstStyle/>
                    <a:p>
                      <a:pPr>
                        <a:defRPr sz="1000"/>
                      </a:pPr>
                      <a:r>
                        <a:rPr sz="1000"/>
                        <a:t>Høy kronekurs - kjøper varer fra Eurosonen og selger i Norge.</a:t>
                      </a:r>
                    </a:p>
                    <a:p>
                      <a:r>
                        <a:rPr sz="1000"/>
                        <a:t>Ordretørke hos norske verft (leverandør til verftsindustrien)</a:t>
                      </a:r>
                    </a:p>
                    <a:p>
                      <a:r>
                        <a:rPr sz="1000"/>
                        <a:t>Høy arbeidsgiveravgift og lønnskostnader</a:t>
                      </a:r>
                    </a:p>
                  </a:txBody>
                  <a:tcPr>
                    <a:lnL w="0"/>
                    <a:lnR w="0"/>
                    <a:solidFill>
                      <a:prstClr val="black">
                        <a:lumOff val="100000"/>
                        <a:lumOff val="100000"/>
                      </a:prstClr>
                    </a:solidFill>
                  </a:tcPr>
                </a:tc>
              </a:tr>
              <a:tr h="0">
                <a:tc>
                  <a:txBody>
                    <a:bodyPr/>
                    <a:lstStyle/>
                    <a:p>
                      <a:pPr>
                        <a:defRPr sz="1000"/>
                      </a:pPr>
                      <a:r>
                        <a:rPr sz="1000"/>
                        <a:t>Kutt i næringen som resultat av oljeprisfallet</a:t>
                      </a:r>
                    </a:p>
                  </a:txBody>
                  <a:tcPr>
                    <a:lnL w="0"/>
                    <a:lnR w="0"/>
                    <a:solidFill>
                      <a:prstClr val="black">
                        <a:lumOff val="100000"/>
                        <a:lumOff val="100000"/>
                      </a:prstClr>
                    </a:solidFill>
                  </a:tcPr>
                </a:tc>
              </a:tr>
            </a:tbl>
          </a:graphicData>
        </a:graphic>
      </p:graphicFrame>
    </p:spTree>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lstStyle/>
          <a:p>
            <a:r>
              <a:rPr lang="en-US"/>
              <a:t>26. Hva representerer den største utfordringen for din bedrift i øyeblikket? Forklar gjerne hvorfor.</a:t>
            </a:r>
          </a:p>
        </p:txBody>
      </p:sp>
      <p:sp>
        <p:nvSpPr>
          <p:cNvPr id="4" name="PCont"/>
          <p:cNvSpPr>
            <a:spLocks noGrp="1"/>
          </p:cNvSpPr>
          <p:nvPr>
            <p:ph sz="quarter" idx="15"/>
          </p:nvPr>
        </p:nvSpPr>
        <p:spPr/>
        <p:txBody>
          <a:bodyPr/>
          <a:lstStyle/>
          <a:p>
            <a:endParaRPr lang="en-US"/>
          </a:p>
        </p:txBody>
      </p:sp>
      <p:sp>
        <p:nvSpPr>
          <p:cNvPr id="6" name="RepTitle"/>
          <p:cNvSpPr>
            <a:spLocks noGrp="1"/>
          </p:cNvSpPr>
          <p:nvPr>
            <p:ph sz="quarter" idx="16" hasCustomPrompt="1"/>
          </p:nvPr>
        </p:nvSpPr>
        <p:spPr/>
        <p:txBody>
          <a:bodyPr/>
          <a:lstStyle/>
          <a:p>
            <a:r>
              <a:rPr lang="en-US"/>
              <a:t>Undersøkelse Vestlandet 2015(3)</a:t>
            </a:r>
          </a:p>
        </p:txBody>
      </p:sp>
      <p:sp>
        <p:nvSpPr>
          <p:cNvPr id="7" name="MetaFoot"/>
          <p:cNvSpPr>
            <a:spLocks noGrp="1"/>
          </p:cNvSpPr>
          <p:nvPr>
            <p:ph sz="quarter" idx="17"/>
          </p:nvPr>
        </p:nvSpPr>
        <p:spPr/>
        <p:txBody>
          <a:bodyPr/>
          <a:lstStyle/>
          <a:p>
            <a:endParaRPr lang="en-US"/>
          </a:p>
        </p:txBody>
      </p:sp>
      <p:graphicFrame>
        <p:nvGraphicFramePr>
          <p:cNvPr id="8" name="New Table"/>
          <p:cNvGraphicFramePr>
            <a:graphicFrameLocks noGrp="1"/>
          </p:cNvGraphicFramePr>
          <p:nvPr>
            <p:ph sz="quarter" idx="14"/>
          </p:nvPr>
        </p:nvGraphicFramePr>
        <p:xfrm>
          <a:off x="467544" y="836712"/>
          <a:ext cx="8207375" cy="5608320"/>
        </p:xfrm>
        <a:graphic>
          <a:graphicData uri="http://schemas.openxmlformats.org/drawingml/2006/table">
            <a:tbl>
              <a:tblPr>
                <a:tableStyleId>{5C22544A-7EE6-4342-B048-85BDC9FD1C3A}</a:tableStyleId>
              </a:tblPr>
              <a:tblGrid>
                <a:gridCol w="8207375"/>
              </a:tblGrid>
              <a:tr h="0">
                <a:tc>
                  <a:txBody>
                    <a:bodyPr/>
                    <a:lstStyle/>
                    <a:p>
                      <a:pPr>
                        <a:defRPr sz="1000"/>
                      </a:pPr>
                      <a:r>
                        <a:rPr sz="1000"/>
                        <a:t>Eksternt: Internasjonal sikkerhet/terrorbildet</a:t>
                      </a:r>
                    </a:p>
                    <a:p>
                      <a:r>
                        <a:rPr sz="1000"/>
                        <a:t>Internt: Samarbeid over kommune-/fylkesgrenser</a:t>
                      </a:r>
                    </a:p>
                  </a:txBody>
                  <a:tcPr>
                    <a:lnL w="0"/>
                    <a:lnR w="0"/>
                    <a:solidFill>
                      <a:prstClr val="black">
                        <a:lumOff val="100000"/>
                        <a:lumOff val="100000"/>
                      </a:prstClr>
                    </a:solidFill>
                  </a:tcPr>
                </a:tc>
              </a:tr>
              <a:tr h="0">
                <a:tc>
                  <a:txBody>
                    <a:bodyPr/>
                    <a:lstStyle/>
                    <a:p>
                      <a:pPr>
                        <a:defRPr sz="1000"/>
                      </a:pPr>
                      <a:r>
                        <a:rPr sz="1000"/>
                        <a:t>Interne forhold</a:t>
                      </a:r>
                    </a:p>
                  </a:txBody>
                  <a:tcPr>
                    <a:lnL w="0"/>
                    <a:lnR w="0"/>
                    <a:solidFill>
                      <a:prstClr val="black">
                        <a:lumOff val="100000"/>
                        <a:lumOff val="100000"/>
                      </a:prstClr>
                    </a:solidFill>
                  </a:tcPr>
                </a:tc>
              </a:tr>
              <a:tr h="0">
                <a:tc>
                  <a:txBody>
                    <a:bodyPr/>
                    <a:lstStyle/>
                    <a:p>
                      <a:pPr>
                        <a:defRPr sz="1000"/>
                      </a:pPr>
                      <a:r>
                        <a:rPr sz="1000"/>
                        <a:t>Som enkeltpersonforetak er forskuddsskatten et problem. Jeg skulle ønske enkeltpersonforetak kunne betale skatt f.eks. hver 2. måned etterskuddsvis - og ikke på forskudd 4 ganger i året, slik det er nå.</a:t>
                      </a:r>
                    </a:p>
                  </a:txBody>
                  <a:tcPr>
                    <a:lnL w="0"/>
                    <a:lnR w="0"/>
                    <a:solidFill>
                      <a:prstClr val="black">
                        <a:lumOff val="100000"/>
                        <a:lumOff val="100000"/>
                      </a:prstClr>
                    </a:solidFill>
                  </a:tcPr>
                </a:tc>
              </a:tr>
              <a:tr h="0">
                <a:tc>
                  <a:txBody>
                    <a:bodyPr/>
                    <a:lstStyle/>
                    <a:p>
                      <a:pPr>
                        <a:defRPr sz="1000"/>
                      </a:pPr>
                      <a:r>
                        <a:rPr sz="1000"/>
                        <a:t>Svak krone grunnet mye kjøp av tjenester i utlandet</a:t>
                      </a:r>
                    </a:p>
                  </a:txBody>
                  <a:tcPr>
                    <a:lnL w="0"/>
                    <a:lnR w="0"/>
                    <a:solidFill>
                      <a:prstClr val="black">
                        <a:lumOff val="100000"/>
                        <a:lumOff val="100000"/>
                      </a:prstClr>
                    </a:solidFill>
                  </a:tcPr>
                </a:tc>
              </a:tr>
              <a:tr h="0">
                <a:tc>
                  <a:txBody>
                    <a:bodyPr/>
                    <a:lstStyle/>
                    <a:p>
                      <a:pPr>
                        <a:defRPr sz="1000"/>
                      </a:pPr>
                      <a:r>
                        <a:rPr sz="1000"/>
                        <a:t>utfordrende å være liten aktør og konkuranse med store aktører. kapitalkrevende og tidkrevende å drive inovasjon som liten bedrift.</a:t>
                      </a:r>
                    </a:p>
                  </a:txBody>
                  <a:tcPr>
                    <a:lnL w="0"/>
                    <a:lnR w="0"/>
                    <a:solidFill>
                      <a:prstClr val="black">
                        <a:lumOff val="100000"/>
                        <a:lumOff val="100000"/>
                      </a:prstClr>
                    </a:solidFill>
                  </a:tcPr>
                </a:tc>
              </a:tr>
              <a:tr h="0">
                <a:tc>
                  <a:txBody>
                    <a:bodyPr/>
                    <a:lstStyle/>
                    <a:p>
                      <a:pPr>
                        <a:defRPr sz="1000"/>
                      </a:pPr>
                      <a:r>
                        <a:rPr sz="1000"/>
                        <a:t>Tilgang til risikovillig kapital.</a:t>
                      </a:r>
                    </a:p>
                  </a:txBody>
                  <a:tcPr>
                    <a:lnL w="0"/>
                    <a:lnR w="0"/>
                    <a:solidFill>
                      <a:prstClr val="black">
                        <a:lumOff val="100000"/>
                        <a:lumOff val="100000"/>
                      </a:prstClr>
                    </a:solidFill>
                  </a:tcPr>
                </a:tc>
              </a:tr>
              <a:tr h="0">
                <a:tc>
                  <a:txBody>
                    <a:bodyPr/>
                    <a:lstStyle/>
                    <a:p>
                      <a:pPr>
                        <a:defRPr sz="1000"/>
                      </a:pPr>
                      <a:r>
                        <a:rPr sz="1000"/>
                        <a:t>Lavere oljepris, færre kunder fra oljenæringen. Færre arrangement</a:t>
                      </a:r>
                    </a:p>
                  </a:txBody>
                  <a:tcPr>
                    <a:lnL w="0"/>
                    <a:lnR w="0"/>
                    <a:solidFill>
                      <a:prstClr val="black">
                        <a:lumOff val="100000"/>
                        <a:lumOff val="100000"/>
                      </a:prstClr>
                    </a:solidFill>
                  </a:tcPr>
                </a:tc>
              </a:tr>
              <a:tr h="0">
                <a:tc>
                  <a:txBody>
                    <a:bodyPr/>
                    <a:lstStyle/>
                    <a:p>
                      <a:pPr>
                        <a:defRPr sz="1000"/>
                      </a:pPr>
                      <a:r>
                        <a:rPr sz="1000"/>
                        <a:t>Lavere aktivitet i næringslivet som følge av fall i oljeprisen - lavere verdiskapning totalt sett særlig på kort sikt - økt behov for omstilling på sikt i næringslivet</a:t>
                      </a:r>
                    </a:p>
                  </a:txBody>
                  <a:tcPr>
                    <a:lnL w="0"/>
                    <a:lnR w="0"/>
                    <a:solidFill>
                      <a:prstClr val="black">
                        <a:lumOff val="100000"/>
                        <a:lumOff val="100000"/>
                      </a:prstClr>
                    </a:solidFill>
                  </a:tcPr>
                </a:tc>
              </a:tr>
              <a:tr h="0">
                <a:tc>
                  <a:txBody>
                    <a:bodyPr/>
                    <a:lstStyle/>
                    <a:p>
                      <a:pPr>
                        <a:defRPr sz="1000"/>
                      </a:pPr>
                      <a:r>
                        <a:rPr sz="1000"/>
                        <a:t>Styresmaktene ser ut til å ønskja omstilling, men veit ikkje kva som må gjerast for å få det til, og manglar politikk for retning og fart. Dermed vert det vanskeleg for oss å gå med i ei "omstillings-rørsle" når verkemiddelapparatet ikkje er bygd for satsing på det som skal erstatta det "gamle".</a:t>
                      </a:r>
                    </a:p>
                  </a:txBody>
                  <a:tcPr>
                    <a:lnL w="0"/>
                    <a:lnR w="0"/>
                    <a:solidFill>
                      <a:prstClr val="black">
                        <a:lumOff val="100000"/>
                        <a:lumOff val="100000"/>
                      </a:prstClr>
                    </a:solidFill>
                  </a:tcPr>
                </a:tc>
              </a:tr>
              <a:tr h="0">
                <a:tc>
                  <a:txBody>
                    <a:bodyPr/>
                    <a:lstStyle/>
                    <a:p>
                      <a:pPr>
                        <a:defRPr sz="1000"/>
                      </a:pPr>
                      <a:r>
                        <a:rPr sz="1000"/>
                        <a:t>evt manglende anleggsvirksomhet - oppstart nye bygg</a:t>
                      </a:r>
                    </a:p>
                  </a:txBody>
                  <a:tcPr>
                    <a:lnL w="0"/>
                    <a:lnR w="0"/>
                    <a:solidFill>
                      <a:prstClr val="black">
                        <a:lumOff val="100000"/>
                        <a:lumOff val="100000"/>
                      </a:prstClr>
                    </a:solidFill>
                  </a:tcPr>
                </a:tc>
              </a:tr>
              <a:tr h="0">
                <a:tc>
                  <a:txBody>
                    <a:bodyPr/>
                    <a:lstStyle/>
                    <a:p>
                      <a:pPr>
                        <a:defRPr sz="1000"/>
                      </a:pPr>
                      <a:r>
                        <a:rPr sz="1000"/>
                        <a:t>Statlige (politiske) føringer</a:t>
                      </a:r>
                    </a:p>
                  </a:txBody>
                  <a:tcPr>
                    <a:lnL w="0"/>
                    <a:lnR w="0"/>
                    <a:solidFill>
                      <a:prstClr val="black">
                        <a:lumOff val="100000"/>
                        <a:lumOff val="100000"/>
                      </a:prstClr>
                    </a:solidFill>
                  </a:tcPr>
                </a:tc>
              </a:tr>
              <a:tr h="0">
                <a:tc>
                  <a:txBody>
                    <a:bodyPr/>
                    <a:lstStyle/>
                    <a:p>
                      <a:pPr>
                        <a:defRPr sz="1000"/>
                      </a:pPr>
                      <a:r>
                        <a:rPr sz="1000"/>
                        <a:t>Det norske selskapskattenivået er høyere enn i andre land. Dette gir investeringer i Norge et "handicap", opp mot investeringer i andre land.</a:t>
                      </a:r>
                    </a:p>
                  </a:txBody>
                  <a:tcPr>
                    <a:lnL w="0"/>
                    <a:lnR w="0"/>
                    <a:solidFill>
                      <a:prstClr val="black">
                        <a:lumOff val="100000"/>
                        <a:lumOff val="100000"/>
                      </a:prstClr>
                    </a:solidFill>
                  </a:tcPr>
                </a:tc>
              </a:tr>
              <a:tr h="0">
                <a:tc>
                  <a:txBody>
                    <a:bodyPr/>
                    <a:lstStyle/>
                    <a:p>
                      <a:pPr>
                        <a:defRPr sz="1000"/>
                      </a:pPr>
                      <a:r>
                        <a:rPr sz="1000"/>
                        <a:t>Avventende adferd i mange kundesegmenter.</a:t>
                      </a:r>
                    </a:p>
                  </a:txBody>
                  <a:tcPr>
                    <a:lnL w="0"/>
                    <a:lnR w="0"/>
                    <a:solidFill>
                      <a:prstClr val="black">
                        <a:lumOff val="100000"/>
                        <a:lumOff val="100000"/>
                      </a:prstClr>
                    </a:solidFill>
                  </a:tcPr>
                </a:tc>
              </a:tr>
              <a:tr h="0">
                <a:tc>
                  <a:txBody>
                    <a:bodyPr/>
                    <a:lstStyle/>
                    <a:p>
                      <a:pPr>
                        <a:defRPr sz="1000"/>
                      </a:pPr>
                      <a:r>
                        <a:rPr sz="1000"/>
                        <a:t>Skepsis og usikkerhet i bedriftene som påvirker evnen til å se fremover</a:t>
                      </a:r>
                    </a:p>
                  </a:txBody>
                  <a:tcPr>
                    <a:lnL w="0"/>
                    <a:lnR w="0"/>
                    <a:solidFill>
                      <a:prstClr val="black">
                        <a:lumOff val="100000"/>
                        <a:lumOff val="100000"/>
                      </a:prstClr>
                    </a:solidFill>
                  </a:tcPr>
                </a:tc>
              </a:tr>
              <a:tr h="0">
                <a:tc>
                  <a:txBody>
                    <a:bodyPr/>
                    <a:lstStyle/>
                    <a:p>
                      <a:pPr>
                        <a:defRPr sz="1000"/>
                      </a:pPr>
                      <a:r>
                        <a:rPr sz="1000"/>
                        <a:t>Strupingen av parkeringstilbudene i sentrum. Her vinner kjøpesentrene rundt sentrum.</a:t>
                      </a:r>
                    </a:p>
                  </a:txBody>
                  <a:tcPr>
                    <a:lnL w="0"/>
                    <a:lnR w="0"/>
                    <a:solidFill>
                      <a:prstClr val="black">
                        <a:lumOff val="100000"/>
                        <a:lumOff val="100000"/>
                      </a:prstClr>
                    </a:solidFill>
                  </a:tcPr>
                </a:tc>
              </a:tr>
              <a:tr h="0">
                <a:tc>
                  <a:txBody>
                    <a:bodyPr/>
                    <a:lstStyle/>
                    <a:p>
                      <a:pPr>
                        <a:defRPr sz="1000"/>
                      </a:pPr>
                      <a:r>
                        <a:rPr sz="1000"/>
                        <a:t>Hovedutfordringen blir fokus på kostnadsnivået på norsk og britisk sokkel og på sikt vil vår verdiskapningen være betinget av en økt oljepris. Som et nystartet, godt finasisert oljeselskap nyter vi godt av at andre selskaper selger seg ned i eksisterende lisenser og allerede nå ser vi resultater av fokus på kost.</a:t>
                      </a:r>
                    </a:p>
                  </a:txBody>
                  <a:tcPr>
                    <a:lnL w="0"/>
                    <a:lnR w="0"/>
                    <a:solidFill>
                      <a:prstClr val="black">
                        <a:lumOff val="100000"/>
                        <a:lumOff val="100000"/>
                      </a:prstClr>
                    </a:solidFill>
                  </a:tcPr>
                </a:tc>
              </a:tr>
              <a:tr h="0">
                <a:tc>
                  <a:txBody>
                    <a:bodyPr/>
                    <a:lstStyle/>
                    <a:p>
                      <a:pPr>
                        <a:defRPr sz="1000"/>
                      </a:pPr>
                      <a:r>
                        <a:rPr sz="1000"/>
                        <a:t>Økende konkurranse, lavere marginer men flere muligheter pga. oljeprisfall og større fokus på kostnadsbesparelser i bedriftene.</a:t>
                      </a:r>
                    </a:p>
                  </a:txBody>
                  <a:tcPr>
                    <a:lnL w="0"/>
                    <a:lnR w="0"/>
                    <a:solidFill>
                      <a:prstClr val="black">
                        <a:lumOff val="100000"/>
                        <a:lumOff val="100000"/>
                      </a:prstClr>
                    </a:solidFill>
                  </a:tcPr>
                </a:tc>
              </a:tr>
            </a:tbl>
          </a:graphicData>
        </a:graphic>
      </p:graphicFrame>
    </p:spTree>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lstStyle/>
          <a:p>
            <a:r>
              <a:rPr lang="en-US"/>
              <a:t>26. Hva representerer den største utfordringen for din bedrift i øyeblikket? Forklar gjerne hvorfor.</a:t>
            </a:r>
          </a:p>
        </p:txBody>
      </p:sp>
      <p:sp>
        <p:nvSpPr>
          <p:cNvPr id="4" name="PCont"/>
          <p:cNvSpPr>
            <a:spLocks noGrp="1"/>
          </p:cNvSpPr>
          <p:nvPr>
            <p:ph sz="quarter" idx="15"/>
          </p:nvPr>
        </p:nvSpPr>
        <p:spPr/>
        <p:txBody>
          <a:bodyPr/>
          <a:lstStyle/>
          <a:p>
            <a:endParaRPr lang="en-US"/>
          </a:p>
        </p:txBody>
      </p:sp>
      <p:sp>
        <p:nvSpPr>
          <p:cNvPr id="6" name="RepTitle"/>
          <p:cNvSpPr>
            <a:spLocks noGrp="1"/>
          </p:cNvSpPr>
          <p:nvPr>
            <p:ph sz="quarter" idx="16" hasCustomPrompt="1"/>
          </p:nvPr>
        </p:nvSpPr>
        <p:spPr/>
        <p:txBody>
          <a:bodyPr/>
          <a:lstStyle/>
          <a:p>
            <a:r>
              <a:rPr lang="en-US"/>
              <a:t>Undersøkelse Vestlandet 2015(3)</a:t>
            </a:r>
          </a:p>
        </p:txBody>
      </p:sp>
      <p:sp>
        <p:nvSpPr>
          <p:cNvPr id="7" name="MetaFoot"/>
          <p:cNvSpPr>
            <a:spLocks noGrp="1"/>
          </p:cNvSpPr>
          <p:nvPr>
            <p:ph sz="quarter" idx="17"/>
          </p:nvPr>
        </p:nvSpPr>
        <p:spPr/>
        <p:txBody>
          <a:bodyPr/>
          <a:lstStyle/>
          <a:p>
            <a:endParaRPr lang="en-US"/>
          </a:p>
        </p:txBody>
      </p:sp>
      <p:graphicFrame>
        <p:nvGraphicFramePr>
          <p:cNvPr id="8" name="New Table"/>
          <p:cNvGraphicFramePr>
            <a:graphicFrameLocks noGrp="1"/>
          </p:cNvGraphicFramePr>
          <p:nvPr>
            <p:ph sz="quarter" idx="14"/>
          </p:nvPr>
        </p:nvGraphicFramePr>
        <p:xfrm>
          <a:off x="467544" y="836712"/>
          <a:ext cx="8207375" cy="6339840"/>
        </p:xfrm>
        <a:graphic>
          <a:graphicData uri="http://schemas.openxmlformats.org/drawingml/2006/table">
            <a:tbl>
              <a:tblPr>
                <a:tableStyleId>{5C22544A-7EE6-4342-B048-85BDC9FD1C3A}</a:tableStyleId>
              </a:tblPr>
              <a:tblGrid>
                <a:gridCol w="8207375"/>
              </a:tblGrid>
              <a:tr h="0">
                <a:tc>
                  <a:txBody>
                    <a:bodyPr/>
                    <a:lstStyle/>
                    <a:p>
                      <a:pPr>
                        <a:defRPr sz="1000"/>
                      </a:pPr>
                      <a:r>
                        <a:rPr sz="1000"/>
                        <a:t>Kompetansemangel</a:t>
                      </a:r>
                    </a:p>
                    <a:p>
                      <a:r>
                        <a:rPr sz="1000"/>
                        <a:t>Lønnsnivå</a:t>
                      </a:r>
                    </a:p>
                    <a:p>
                      <a:r>
                        <a:rPr sz="1000"/>
                        <a:t>Formueskatt</a:t>
                      </a:r>
                    </a:p>
                  </a:txBody>
                  <a:tcPr>
                    <a:lnL w="0"/>
                    <a:lnR w="0"/>
                    <a:solidFill>
                      <a:prstClr val="black">
                        <a:lumOff val="100000"/>
                        <a:lumOff val="100000"/>
                      </a:prstClr>
                    </a:solidFill>
                  </a:tcPr>
                </a:tc>
              </a:tr>
              <a:tr h="0">
                <a:tc>
                  <a:txBody>
                    <a:bodyPr/>
                    <a:lstStyle/>
                    <a:p>
                      <a:pPr>
                        <a:defRPr sz="1000"/>
                      </a:pPr>
                      <a:r>
                        <a:rPr sz="1000"/>
                        <a:t>for mye skatt generelt på bedrift.</a:t>
                      </a:r>
                    </a:p>
                  </a:txBody>
                  <a:tcPr>
                    <a:lnL w="0"/>
                    <a:lnR w="0"/>
                    <a:solidFill>
                      <a:prstClr val="black">
                        <a:lumOff val="100000"/>
                        <a:lumOff val="100000"/>
                      </a:prstClr>
                    </a:solidFill>
                  </a:tcPr>
                </a:tc>
              </a:tr>
              <a:tr h="0">
                <a:tc>
                  <a:txBody>
                    <a:bodyPr/>
                    <a:lstStyle/>
                    <a:p>
                      <a:pPr>
                        <a:defRPr sz="1000"/>
                      </a:pPr>
                      <a:r>
                        <a:rPr sz="1000"/>
                        <a:t>Kostnadsreduksjon o offshoresektoren på kurs- og konferanseområdet</a:t>
                      </a:r>
                    </a:p>
                  </a:txBody>
                  <a:tcPr>
                    <a:lnL w="0"/>
                    <a:lnR w="0"/>
                    <a:solidFill>
                      <a:prstClr val="black">
                        <a:lumOff val="100000"/>
                        <a:lumOff val="100000"/>
                      </a:prstClr>
                    </a:solidFill>
                  </a:tcPr>
                </a:tc>
              </a:tr>
              <a:tr h="0">
                <a:tc>
                  <a:txBody>
                    <a:bodyPr/>
                    <a:lstStyle/>
                    <a:p>
                      <a:pPr>
                        <a:defRPr sz="1000"/>
                      </a:pPr>
                      <a:r>
                        <a:rPr sz="1000"/>
                        <a:t>DEn reduserte  etterspørselen etter nye hus og leiligheter</a:t>
                      </a:r>
                    </a:p>
                  </a:txBody>
                  <a:tcPr>
                    <a:lnL w="0"/>
                    <a:lnR w="0"/>
                    <a:solidFill>
                      <a:prstClr val="black">
                        <a:lumOff val="100000"/>
                        <a:lumOff val="100000"/>
                      </a:prstClr>
                    </a:solidFill>
                  </a:tcPr>
                </a:tc>
              </a:tr>
              <a:tr h="0">
                <a:tc>
                  <a:txBody>
                    <a:bodyPr/>
                    <a:lstStyle/>
                    <a:p>
                      <a:pPr>
                        <a:defRPr sz="1000"/>
                      </a:pPr>
                      <a:r>
                        <a:rPr sz="1000"/>
                        <a:t>Valuta</a:t>
                      </a:r>
                    </a:p>
                  </a:txBody>
                  <a:tcPr>
                    <a:lnL w="0"/>
                    <a:lnR w="0"/>
                    <a:solidFill>
                      <a:prstClr val="black">
                        <a:lumOff val="100000"/>
                        <a:lumOff val="100000"/>
                      </a:prstClr>
                    </a:solidFill>
                  </a:tcPr>
                </a:tc>
              </a:tr>
              <a:tr h="0">
                <a:tc>
                  <a:txBody>
                    <a:bodyPr/>
                    <a:lstStyle/>
                    <a:p>
                      <a:pPr>
                        <a:defRPr sz="1000"/>
                      </a:pPr>
                      <a:r>
                        <a:rPr sz="1000"/>
                        <a:t>Øke byggevirksomheten.</a:t>
                      </a:r>
                    </a:p>
                  </a:txBody>
                  <a:tcPr>
                    <a:lnL w="0"/>
                    <a:lnR w="0"/>
                    <a:solidFill>
                      <a:prstClr val="black">
                        <a:lumOff val="100000"/>
                        <a:lumOff val="100000"/>
                      </a:prstClr>
                    </a:solidFill>
                  </a:tcPr>
                </a:tc>
              </a:tr>
              <a:tr h="0">
                <a:tc>
                  <a:txBody>
                    <a:bodyPr/>
                    <a:lstStyle/>
                    <a:p>
                      <a:pPr>
                        <a:defRPr sz="1000"/>
                      </a:pPr>
                      <a:r>
                        <a:rPr sz="1000"/>
                        <a:t>Omstilling. Redusert aktivitet hos kunder, gir mindre oppdragsmengde</a:t>
                      </a:r>
                    </a:p>
                  </a:txBody>
                  <a:tcPr>
                    <a:lnL w="0"/>
                    <a:lnR w="0"/>
                    <a:solidFill>
                      <a:prstClr val="black">
                        <a:lumOff val="100000"/>
                        <a:lumOff val="100000"/>
                      </a:prstClr>
                    </a:solidFill>
                  </a:tcPr>
                </a:tc>
              </a:tr>
              <a:tr h="0">
                <a:tc>
                  <a:txBody>
                    <a:bodyPr/>
                    <a:lstStyle/>
                    <a:p>
                      <a:pPr>
                        <a:defRPr sz="1000"/>
                      </a:pPr>
                      <a:r>
                        <a:rPr sz="1000"/>
                        <a:t>Kvalifisert arbeidskarft samt nedgang i for våre kunder i forbindelse med omstilling i olje virksomheten</a:t>
                      </a:r>
                    </a:p>
                  </a:txBody>
                  <a:tcPr>
                    <a:lnL w="0"/>
                    <a:lnR w="0"/>
                    <a:solidFill>
                      <a:prstClr val="black">
                        <a:lumOff val="100000"/>
                        <a:lumOff val="100000"/>
                      </a:prstClr>
                    </a:solidFill>
                  </a:tcPr>
                </a:tc>
              </a:tr>
              <a:tr h="0">
                <a:tc>
                  <a:txBody>
                    <a:bodyPr/>
                    <a:lstStyle/>
                    <a:p>
                      <a:pPr>
                        <a:defRPr sz="1000"/>
                      </a:pPr>
                      <a:r>
                        <a:rPr sz="1000"/>
                        <a:t>Nedgang i ordrer. Konkrranse internasjonalt</a:t>
                      </a:r>
                    </a:p>
                  </a:txBody>
                  <a:tcPr>
                    <a:lnL w="0"/>
                    <a:lnR w="0"/>
                    <a:solidFill>
                      <a:prstClr val="black">
                        <a:lumOff val="100000"/>
                        <a:lumOff val="100000"/>
                      </a:prstClr>
                    </a:solidFill>
                  </a:tcPr>
                </a:tc>
              </a:tr>
              <a:tr h="0">
                <a:tc>
                  <a:txBody>
                    <a:bodyPr/>
                    <a:lstStyle/>
                    <a:p>
                      <a:pPr>
                        <a:defRPr sz="1000"/>
                      </a:pPr>
                      <a:r>
                        <a:rPr sz="1000"/>
                        <a:t>Formueskatt på arbeidene kapital en utfordring for Norsk eierskap</a:t>
                      </a:r>
                    </a:p>
                  </a:txBody>
                  <a:tcPr>
                    <a:lnL w="0"/>
                    <a:lnR w="0"/>
                    <a:solidFill>
                      <a:prstClr val="black">
                        <a:lumOff val="100000"/>
                        <a:lumOff val="100000"/>
                      </a:prstClr>
                    </a:solidFill>
                  </a:tcPr>
                </a:tc>
              </a:tr>
              <a:tr h="0">
                <a:tc>
                  <a:txBody>
                    <a:bodyPr/>
                    <a:lstStyle/>
                    <a:p>
                      <a:pPr>
                        <a:defRPr sz="1000"/>
                      </a:pPr>
                      <a:r>
                        <a:rPr sz="1000"/>
                        <a:t>Pressens svartmaling av den økonomiske situasjonen utgjør den største trusselen, mot en "normal drift/forbruk".</a:t>
                      </a:r>
                    </a:p>
                  </a:txBody>
                  <a:tcPr>
                    <a:lnL w="0"/>
                    <a:lnR w="0"/>
                    <a:solidFill>
                      <a:prstClr val="black">
                        <a:lumOff val="100000"/>
                        <a:lumOff val="100000"/>
                      </a:prstClr>
                    </a:solidFill>
                  </a:tcPr>
                </a:tc>
              </a:tr>
              <a:tr h="0">
                <a:tc>
                  <a:txBody>
                    <a:bodyPr/>
                    <a:lstStyle/>
                    <a:p>
                      <a:pPr>
                        <a:defRPr sz="1000"/>
                      </a:pPr>
                      <a:r>
                        <a:rPr sz="1000"/>
                        <a:t>Uforutsigbarhet ift. oljeskatten. Da den forrige regjeringen gjorde 2 omfattende og overraskende skattendringer for oljeindustrien på et halv år skapte dette store utfordringer for vår bransje. Som et utenlandsk eid selskap skaper dette også mangel på troverdighet. Styrken til Norge har vært forutsigbarheten: Selv om oljekatten er høy, har den vært forutsigbar, ift. til å investere i andre land med mer vilkårlig skattelegging. </a:t>
                      </a:r>
                    </a:p>
                    <a:p>
                      <a:r>
                        <a:rPr sz="1000"/>
                        <a:t>Jeg hadde faktisk forventet at dagens regjering ville reversert disse endringene, men dessverre har ikke dette skjedd.</a:t>
                      </a:r>
                    </a:p>
                  </a:txBody>
                  <a:tcPr>
                    <a:lnL w="0"/>
                    <a:lnR w="0"/>
                    <a:solidFill>
                      <a:prstClr val="black">
                        <a:lumOff val="100000"/>
                        <a:lumOff val="100000"/>
                      </a:prstClr>
                    </a:solidFill>
                  </a:tcPr>
                </a:tc>
              </a:tr>
              <a:tr h="0">
                <a:tc>
                  <a:txBody>
                    <a:bodyPr/>
                    <a:lstStyle/>
                    <a:p>
                      <a:pPr>
                        <a:defRPr sz="1000"/>
                      </a:pPr>
                      <a:r>
                        <a:rPr sz="1000"/>
                        <a:t>Stagnasjon i veksten i regionen, gir mindre utbygging.</a:t>
                      </a:r>
                    </a:p>
                  </a:txBody>
                  <a:tcPr>
                    <a:lnL w="0"/>
                    <a:lnR w="0"/>
                    <a:solidFill>
                      <a:prstClr val="black">
                        <a:lumOff val="100000"/>
                        <a:lumOff val="100000"/>
                      </a:prstClr>
                    </a:solidFill>
                  </a:tcPr>
                </a:tc>
              </a:tr>
              <a:tr h="0">
                <a:tc>
                  <a:txBody>
                    <a:bodyPr/>
                    <a:lstStyle/>
                    <a:p>
                      <a:pPr>
                        <a:defRPr sz="1000"/>
                      </a:pPr>
                      <a:r>
                        <a:rPr sz="1000"/>
                        <a:t>Infrastruktur</a:t>
                      </a:r>
                    </a:p>
                    <a:p>
                      <a:r>
                        <a:rPr sz="1000"/>
                        <a:t>Næringsareal</a:t>
                      </a:r>
                    </a:p>
                  </a:txBody>
                  <a:tcPr>
                    <a:lnL w="0"/>
                    <a:lnR w="0"/>
                    <a:solidFill>
                      <a:prstClr val="black">
                        <a:lumOff val="100000"/>
                        <a:lumOff val="100000"/>
                      </a:prstClr>
                    </a:solidFill>
                  </a:tcPr>
                </a:tc>
              </a:tr>
              <a:tr h="0">
                <a:tc>
                  <a:txBody>
                    <a:bodyPr/>
                    <a:lstStyle/>
                    <a:p>
                      <a:pPr>
                        <a:defRPr sz="1000"/>
                      </a:pPr>
                      <a:r>
                        <a:rPr sz="1000"/>
                        <a:t>Mangel på større prosjektoppdrag. </a:t>
                      </a:r>
                    </a:p>
                    <a:p>
                      <a:r>
                        <a:rPr sz="1000"/>
                        <a:t>Langt mindre offentlig byggeaktivitet i vårt nærområde enn tidligere.</a:t>
                      </a:r>
                    </a:p>
                    <a:p>
                      <a:r>
                        <a:rPr sz="1000"/>
                        <a:t>Som elektroentreprenør merker vi også at byggherrer på større bygg ikke lenger er særlig interessert i pris kun på elektrotekniske installasjoner. Nå ønskes pakkepris med løsninger på total tekniske anlegg der også rør, ventilasjon, automasjon og kulde skal inngå i pakkeløsningen uten skott eller ansvarsforbehold mellom fagene.</a:t>
                      </a:r>
                    </a:p>
                    <a:p>
                      <a:r>
                        <a:rPr sz="1000"/>
                        <a:t>Det betyr store omstillinger for oss og samarbeide med andre tekniske bedrifter for å møte denne typen forespørsler. Vi oppfatter dette som en ny og vanskelig tilpasningssituasjon som også endrer på vår konkurransesituasjon i forhold til tradisjonelle konkurransesituasjonen.</a:t>
                      </a:r>
                    </a:p>
                  </a:txBody>
                  <a:tcPr>
                    <a:lnL w="0"/>
                    <a:lnR w="0"/>
                    <a:solidFill>
                      <a:prstClr val="black">
                        <a:lumOff val="100000"/>
                        <a:lumOff val="100000"/>
                      </a:prstClr>
                    </a:solidFill>
                  </a:tcPr>
                </a:tc>
              </a:tr>
            </a:tbl>
          </a:graphicData>
        </a:graphic>
      </p:graphicFrame>
    </p:spTree>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lstStyle/>
          <a:p>
            <a:r>
              <a:rPr lang="en-US"/>
              <a:t>26. Hva representerer den største utfordringen for din bedrift i øyeblikket? Forklar gjerne hvorfor.</a:t>
            </a:r>
          </a:p>
        </p:txBody>
      </p:sp>
      <p:sp>
        <p:nvSpPr>
          <p:cNvPr id="4" name="PCont"/>
          <p:cNvSpPr>
            <a:spLocks noGrp="1"/>
          </p:cNvSpPr>
          <p:nvPr>
            <p:ph sz="quarter" idx="15"/>
          </p:nvPr>
        </p:nvSpPr>
        <p:spPr/>
        <p:txBody>
          <a:bodyPr/>
          <a:lstStyle/>
          <a:p>
            <a:endParaRPr lang="en-US"/>
          </a:p>
        </p:txBody>
      </p:sp>
      <p:sp>
        <p:nvSpPr>
          <p:cNvPr id="6" name="RepTitle"/>
          <p:cNvSpPr>
            <a:spLocks noGrp="1"/>
          </p:cNvSpPr>
          <p:nvPr>
            <p:ph sz="quarter" idx="16" hasCustomPrompt="1"/>
          </p:nvPr>
        </p:nvSpPr>
        <p:spPr/>
        <p:txBody>
          <a:bodyPr/>
          <a:lstStyle/>
          <a:p>
            <a:r>
              <a:rPr lang="en-US"/>
              <a:t>Undersøkelse Vestlandet 2015(3)</a:t>
            </a:r>
          </a:p>
        </p:txBody>
      </p:sp>
      <p:sp>
        <p:nvSpPr>
          <p:cNvPr id="7" name="MetaFoot"/>
          <p:cNvSpPr>
            <a:spLocks noGrp="1"/>
          </p:cNvSpPr>
          <p:nvPr>
            <p:ph sz="quarter" idx="17"/>
          </p:nvPr>
        </p:nvSpPr>
        <p:spPr/>
        <p:txBody>
          <a:bodyPr/>
          <a:lstStyle/>
          <a:p>
            <a:endParaRPr lang="en-US"/>
          </a:p>
        </p:txBody>
      </p:sp>
      <p:graphicFrame>
        <p:nvGraphicFramePr>
          <p:cNvPr id="8" name="New Table"/>
          <p:cNvGraphicFramePr>
            <a:graphicFrameLocks noGrp="1"/>
          </p:cNvGraphicFramePr>
          <p:nvPr>
            <p:ph sz="quarter" idx="14"/>
          </p:nvPr>
        </p:nvGraphicFramePr>
        <p:xfrm>
          <a:off x="467544" y="836712"/>
          <a:ext cx="8207375" cy="5730240"/>
        </p:xfrm>
        <a:graphic>
          <a:graphicData uri="http://schemas.openxmlformats.org/drawingml/2006/table">
            <a:tbl>
              <a:tblPr>
                <a:tableStyleId>{5C22544A-7EE6-4342-B048-85BDC9FD1C3A}</a:tableStyleId>
              </a:tblPr>
              <a:tblGrid>
                <a:gridCol w="8207375"/>
              </a:tblGrid>
              <a:tr h="0">
                <a:tc>
                  <a:txBody>
                    <a:bodyPr/>
                    <a:lstStyle/>
                    <a:p>
                      <a:pPr>
                        <a:defRPr sz="1000"/>
                      </a:pPr>
                      <a:r>
                        <a:rPr sz="1000"/>
                        <a:t>svak krone kurs</a:t>
                      </a:r>
                    </a:p>
                    <a:p>
                      <a:r>
                        <a:rPr sz="1000"/>
                        <a:t>vi driver med import</a:t>
                      </a:r>
                    </a:p>
                    <a:p>
                      <a:endParaRPr sz="1000"/>
                    </a:p>
                    <a:p>
                      <a:r>
                        <a:rPr sz="1000"/>
                        <a:t>Varehandel : lengre mellom kundene</a:t>
                      </a:r>
                    </a:p>
                    <a:p>
                      <a:r>
                        <a:rPr sz="1000"/>
                        <a:t>for stor sentertetthet i Bergen</a:t>
                      </a:r>
                    </a:p>
                  </a:txBody>
                  <a:tcPr>
                    <a:lnL w="0"/>
                    <a:lnR w="0"/>
                    <a:solidFill>
                      <a:prstClr val="black">
                        <a:lumOff val="100000"/>
                        <a:lumOff val="100000"/>
                      </a:prstClr>
                    </a:solidFill>
                  </a:tcPr>
                </a:tc>
              </a:tr>
              <a:tr h="0">
                <a:tc>
                  <a:txBody>
                    <a:bodyPr/>
                    <a:lstStyle/>
                    <a:p>
                      <a:pPr>
                        <a:defRPr sz="1000"/>
                      </a:pPr>
                      <a:r>
                        <a:rPr sz="1000"/>
                        <a:t>Generell usikkerhet knyttet til arbeidsplasser relatert til oljebransjen og de ringvirkninger dette evt kan medføre.</a:t>
                      </a:r>
                    </a:p>
                  </a:txBody>
                  <a:tcPr>
                    <a:lnL w="0"/>
                    <a:lnR w="0"/>
                    <a:solidFill>
                      <a:prstClr val="black">
                        <a:lumOff val="100000"/>
                        <a:lumOff val="100000"/>
                      </a:prstClr>
                    </a:solidFill>
                  </a:tcPr>
                </a:tc>
              </a:tr>
              <a:tr h="0">
                <a:tc>
                  <a:txBody>
                    <a:bodyPr/>
                    <a:lstStyle/>
                    <a:p>
                      <a:pPr>
                        <a:defRPr sz="1000"/>
                      </a:pPr>
                      <a:r>
                        <a:rPr sz="1000"/>
                        <a:t>Å skaffe kompetente medarbeidere til en akseptabel kostnad.</a:t>
                      </a:r>
                    </a:p>
                    <a:p>
                      <a:r>
                        <a:rPr sz="1000"/>
                        <a:t>For høye boligpriser, vi trenger kraftig økning i boligbeskatningen for å få prisene ned.</a:t>
                      </a:r>
                    </a:p>
                    <a:p>
                      <a:r>
                        <a:rPr sz="1000"/>
                        <a:t>Formueskatten gir hodebry og likviditetsskvis fra bedriften som må tappes for å betjene formuesskatten. Dette er spesielt en utfordring for oss som investerer i venturebedrifter, og hvor eiendelene ikke lar seg selge for å finansiere skatten. Uansett må det tas ut utbytte som igjen beskattes, slik at effektiv formuesskattesats reelt sett blir langt høyere på aksjer enn bankinnskudd, for ikke å snakke om på eiendom. Eiendom må beskattes hardere slik at vi får ned overinvesteringene og styre mer av kapitalallokeringen til næringslivet og bedriftsetableringer.</a:t>
                      </a:r>
                    </a:p>
                  </a:txBody>
                  <a:tcPr>
                    <a:lnL w="0"/>
                    <a:lnR w="0"/>
                    <a:solidFill>
                      <a:prstClr val="black">
                        <a:lumOff val="100000"/>
                        <a:lumOff val="100000"/>
                      </a:prstClr>
                    </a:solidFill>
                  </a:tcPr>
                </a:tc>
              </a:tr>
              <a:tr h="0">
                <a:tc>
                  <a:txBody>
                    <a:bodyPr/>
                    <a:lstStyle/>
                    <a:p>
                      <a:pPr>
                        <a:defRPr sz="1000"/>
                      </a:pPr>
                      <a:r>
                        <a:rPr sz="1000"/>
                        <a:t>Høy kronekurs, noe som gir svært dyr import og svekket konkurranseevne.</a:t>
                      </a:r>
                    </a:p>
                  </a:txBody>
                  <a:tcPr>
                    <a:lnL w="0"/>
                    <a:lnR w="0"/>
                    <a:solidFill>
                      <a:prstClr val="black">
                        <a:lumOff val="100000"/>
                        <a:lumOff val="100000"/>
                      </a:prstClr>
                    </a:solidFill>
                  </a:tcPr>
                </a:tc>
              </a:tr>
              <a:tr h="0">
                <a:tc>
                  <a:txBody>
                    <a:bodyPr/>
                    <a:lstStyle/>
                    <a:p>
                      <a:pPr>
                        <a:defRPr sz="1000"/>
                      </a:pPr>
                      <a:r>
                        <a:rPr sz="1000"/>
                        <a:t>Rektrutere kvalifisert arbeidskraft</a:t>
                      </a:r>
                    </a:p>
                  </a:txBody>
                  <a:tcPr>
                    <a:lnL w="0"/>
                    <a:lnR w="0"/>
                    <a:solidFill>
                      <a:prstClr val="black">
                        <a:lumOff val="100000"/>
                        <a:lumOff val="100000"/>
                      </a:prstClr>
                    </a:solidFill>
                  </a:tcPr>
                </a:tc>
              </a:tr>
              <a:tr h="0">
                <a:tc>
                  <a:txBody>
                    <a:bodyPr/>
                    <a:lstStyle/>
                    <a:p>
                      <a:pPr>
                        <a:defRPr sz="1000"/>
                      </a:pPr>
                      <a:r>
                        <a:rPr sz="1000"/>
                        <a:t>Tilgang nye markeder</a:t>
                      </a:r>
                    </a:p>
                    <a:p>
                      <a:r>
                        <a:rPr sz="1000"/>
                        <a:t>konkurransekraft</a:t>
                      </a:r>
                    </a:p>
                  </a:txBody>
                  <a:tcPr>
                    <a:lnL w="0"/>
                    <a:lnR w="0"/>
                    <a:solidFill>
                      <a:prstClr val="black">
                        <a:lumOff val="100000"/>
                        <a:lumOff val="100000"/>
                      </a:prstClr>
                    </a:solidFill>
                  </a:tcPr>
                </a:tc>
              </a:tr>
              <a:tr h="0">
                <a:tc>
                  <a:txBody>
                    <a:bodyPr/>
                    <a:lstStyle/>
                    <a:p>
                      <a:pPr>
                        <a:defRPr sz="1000"/>
                      </a:pPr>
                      <a:r>
                        <a:rPr sz="1000"/>
                        <a:t>Omstilling og endring i organsiasjonen. Det at den blir omstilt nok til å takle de fremtidige utfordringer og med så lavt støy nivå som mulig i organisasjonen.</a:t>
                      </a:r>
                    </a:p>
                  </a:txBody>
                  <a:tcPr>
                    <a:lnL w="0"/>
                    <a:lnR w="0"/>
                    <a:solidFill>
                      <a:prstClr val="black">
                        <a:lumOff val="100000"/>
                        <a:lumOff val="100000"/>
                      </a:prstClr>
                    </a:solidFill>
                  </a:tcPr>
                </a:tc>
              </a:tr>
              <a:tr h="0">
                <a:tc>
                  <a:txBody>
                    <a:bodyPr/>
                    <a:lstStyle/>
                    <a:p>
                      <a:pPr>
                        <a:defRPr sz="1000"/>
                      </a:pPr>
                      <a:r>
                        <a:rPr sz="1000"/>
                        <a:t>mmmm</a:t>
                      </a:r>
                    </a:p>
                  </a:txBody>
                  <a:tcPr>
                    <a:lnL w="0"/>
                    <a:lnR w="0"/>
                    <a:solidFill>
                      <a:prstClr val="black">
                        <a:lumOff val="100000"/>
                        <a:lumOff val="100000"/>
                      </a:prstClr>
                    </a:solidFill>
                  </a:tcPr>
                </a:tc>
              </a:tr>
              <a:tr h="0">
                <a:tc>
                  <a:txBody>
                    <a:bodyPr/>
                    <a:lstStyle/>
                    <a:p>
                      <a:pPr>
                        <a:defRPr sz="1000"/>
                      </a:pPr>
                      <a:r>
                        <a:rPr sz="1000"/>
                        <a:t>Arbeidsoppdrag</a:t>
                      </a:r>
                    </a:p>
                  </a:txBody>
                  <a:tcPr>
                    <a:lnL w="0"/>
                    <a:lnR w="0"/>
                    <a:solidFill>
                      <a:prstClr val="black">
                        <a:lumOff val="100000"/>
                        <a:lumOff val="100000"/>
                      </a:prstClr>
                    </a:solidFill>
                  </a:tcPr>
                </a:tc>
              </a:tr>
              <a:tr h="0">
                <a:tc>
                  <a:txBody>
                    <a:bodyPr/>
                    <a:lstStyle/>
                    <a:p>
                      <a:pPr>
                        <a:defRPr sz="1000"/>
                      </a:pPr>
                      <a:r>
                        <a:rPr sz="1000"/>
                        <a:t>Kompetent arbeidskraft og å selge nok prosjekter.</a:t>
                      </a:r>
                    </a:p>
                  </a:txBody>
                  <a:tcPr>
                    <a:lnL w="0"/>
                    <a:lnR w="0"/>
                    <a:solidFill>
                      <a:prstClr val="black">
                        <a:lumOff val="100000"/>
                        <a:lumOff val="100000"/>
                      </a:prstClr>
                    </a:solidFill>
                  </a:tcPr>
                </a:tc>
              </a:tr>
              <a:tr h="0">
                <a:tc>
                  <a:txBody>
                    <a:bodyPr/>
                    <a:lstStyle/>
                    <a:p>
                      <a:pPr>
                        <a:defRPr sz="1000"/>
                      </a:pPr>
                      <a:r>
                        <a:rPr sz="1000"/>
                        <a:t>Valutakursen</a:t>
                      </a:r>
                    </a:p>
                    <a:p>
                      <a:endParaRPr sz="1000"/>
                    </a:p>
                    <a:p>
                      <a:r>
                        <a:rPr sz="1000"/>
                        <a:t>Den svare kronen har gjort at våre innkjøpspriser har økt med 20-40% over to år.</a:t>
                      </a:r>
                    </a:p>
                  </a:txBody>
                  <a:tcPr>
                    <a:lnL w="0"/>
                    <a:lnR w="0"/>
                    <a:solidFill>
                      <a:prstClr val="black">
                        <a:lumOff val="100000"/>
                        <a:lumOff val="100000"/>
                      </a:prstClr>
                    </a:solidFill>
                  </a:tcPr>
                </a:tc>
              </a:tr>
              <a:tr h="0">
                <a:tc>
                  <a:txBody>
                    <a:bodyPr/>
                    <a:lstStyle/>
                    <a:p>
                      <a:pPr>
                        <a:defRPr sz="1000"/>
                      </a:pPr>
                      <a:r>
                        <a:rPr sz="1000"/>
                        <a:t>Lavere aktivitetsnivå i oljesektoren</a:t>
                      </a:r>
                    </a:p>
                  </a:txBody>
                  <a:tcPr>
                    <a:lnL w="0"/>
                    <a:lnR w="0"/>
                    <a:solidFill>
                      <a:prstClr val="black">
                        <a:lumOff val="100000"/>
                        <a:lumOff val="100000"/>
                      </a:prstClr>
                    </a:solidFill>
                  </a:tcPr>
                </a:tc>
              </a:tr>
              <a:tr h="0">
                <a:tc>
                  <a:txBody>
                    <a:bodyPr/>
                    <a:lstStyle/>
                    <a:p>
                      <a:pPr>
                        <a:defRPr sz="1000"/>
                      </a:pPr>
                      <a:r>
                        <a:rPr sz="1000"/>
                        <a:t>Vi har ingen opplagte utfordringer</a:t>
                      </a:r>
                    </a:p>
                  </a:txBody>
                  <a:tcPr>
                    <a:lnL w="0"/>
                    <a:lnR w="0"/>
                    <a:solidFill>
                      <a:prstClr val="black">
                        <a:lumOff val="100000"/>
                        <a:lumOff val="100000"/>
                      </a:prstClr>
                    </a:solidFill>
                  </a:tcPr>
                </a:tc>
              </a:tr>
              <a:tr h="0">
                <a:tc>
                  <a:txBody>
                    <a:bodyPr/>
                    <a:lstStyle/>
                    <a:p>
                      <a:pPr>
                        <a:defRPr sz="1000"/>
                      </a:pPr>
                      <a:r>
                        <a:rPr sz="1000"/>
                        <a:t>at få ligestilling  som gelder alle reasturanter</a:t>
                      </a:r>
                    </a:p>
                  </a:txBody>
                  <a:tcPr>
                    <a:lnL w="0"/>
                    <a:lnR w="0"/>
                    <a:solidFill>
                      <a:prstClr val="black">
                        <a:lumOff val="100000"/>
                        <a:lumOff val="100000"/>
                      </a:prstClr>
                    </a:solidFill>
                  </a:tcPr>
                </a:tc>
              </a:tr>
              <a:tr h="0">
                <a:tc>
                  <a:txBody>
                    <a:bodyPr/>
                    <a:lstStyle/>
                    <a:p>
                      <a:pPr>
                        <a:defRPr sz="1000"/>
                      </a:pPr>
                      <a:r>
                        <a:rPr sz="1000"/>
                        <a:t>Et rigid regelverk fra Finanstilsynet</a:t>
                      </a:r>
                    </a:p>
                  </a:txBody>
                  <a:tcPr>
                    <a:lnL w="0"/>
                    <a:lnR w="0"/>
                    <a:solidFill>
                      <a:prstClr val="black">
                        <a:lumOff val="100000"/>
                        <a:lumOff val="100000"/>
                      </a:prstClr>
                    </a:solidFill>
                  </a:tcPr>
                </a:tc>
              </a:tr>
            </a:tbl>
          </a:graphicData>
        </a:graphic>
      </p:graphicFrame>
    </p:spTree>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lstStyle/>
          <a:p>
            <a:r>
              <a:rPr lang="en-US"/>
              <a:t>26. Hva representerer den største utfordringen for din bedrift i øyeblikket? Forklar gjerne hvorfor.</a:t>
            </a:r>
          </a:p>
        </p:txBody>
      </p:sp>
      <p:sp>
        <p:nvSpPr>
          <p:cNvPr id="4" name="PCont"/>
          <p:cNvSpPr>
            <a:spLocks noGrp="1"/>
          </p:cNvSpPr>
          <p:nvPr>
            <p:ph sz="quarter" idx="15"/>
          </p:nvPr>
        </p:nvSpPr>
        <p:spPr/>
        <p:txBody>
          <a:bodyPr/>
          <a:lstStyle/>
          <a:p>
            <a:endParaRPr lang="en-US"/>
          </a:p>
        </p:txBody>
      </p:sp>
      <p:sp>
        <p:nvSpPr>
          <p:cNvPr id="6" name="RepTitle"/>
          <p:cNvSpPr>
            <a:spLocks noGrp="1"/>
          </p:cNvSpPr>
          <p:nvPr>
            <p:ph sz="quarter" idx="16" hasCustomPrompt="1"/>
          </p:nvPr>
        </p:nvSpPr>
        <p:spPr/>
        <p:txBody>
          <a:bodyPr/>
          <a:lstStyle/>
          <a:p>
            <a:r>
              <a:rPr lang="en-US"/>
              <a:t>Undersøkelse Vestlandet 2015(3)</a:t>
            </a:r>
          </a:p>
        </p:txBody>
      </p:sp>
      <p:sp>
        <p:nvSpPr>
          <p:cNvPr id="7" name="MetaFoot"/>
          <p:cNvSpPr>
            <a:spLocks noGrp="1"/>
          </p:cNvSpPr>
          <p:nvPr>
            <p:ph sz="quarter" idx="17"/>
          </p:nvPr>
        </p:nvSpPr>
        <p:spPr/>
        <p:txBody>
          <a:bodyPr/>
          <a:lstStyle/>
          <a:p>
            <a:endParaRPr lang="en-US"/>
          </a:p>
        </p:txBody>
      </p:sp>
      <p:graphicFrame>
        <p:nvGraphicFramePr>
          <p:cNvPr id="8" name="New Table"/>
          <p:cNvGraphicFramePr>
            <a:graphicFrameLocks noGrp="1"/>
          </p:cNvGraphicFramePr>
          <p:nvPr>
            <p:ph sz="quarter" idx="14"/>
          </p:nvPr>
        </p:nvGraphicFramePr>
        <p:xfrm>
          <a:off x="467544" y="836712"/>
          <a:ext cx="8207375" cy="5730240"/>
        </p:xfrm>
        <a:graphic>
          <a:graphicData uri="http://schemas.openxmlformats.org/drawingml/2006/table">
            <a:tbl>
              <a:tblPr>
                <a:tableStyleId>{5C22544A-7EE6-4342-B048-85BDC9FD1C3A}</a:tableStyleId>
              </a:tblPr>
              <a:tblGrid>
                <a:gridCol w="8207375"/>
              </a:tblGrid>
              <a:tr h="0">
                <a:tc>
                  <a:txBody>
                    <a:bodyPr/>
                    <a:lstStyle/>
                    <a:p>
                      <a:pPr>
                        <a:defRPr sz="1000"/>
                      </a:pPr>
                      <a:r>
                        <a:rPr sz="1000"/>
                        <a:t>Omprising av produkter grunnet oljeprisfall. Digital fornyelse.</a:t>
                      </a:r>
                    </a:p>
                  </a:txBody>
                  <a:tcPr>
                    <a:lnL w="0"/>
                    <a:lnR w="0"/>
                    <a:solidFill>
                      <a:prstClr val="black">
                        <a:lumOff val="100000"/>
                        <a:lumOff val="100000"/>
                      </a:prstClr>
                    </a:solidFill>
                  </a:tcPr>
                </a:tc>
              </a:tr>
              <a:tr h="0">
                <a:tc>
                  <a:txBody>
                    <a:bodyPr/>
                    <a:lstStyle/>
                    <a:p>
                      <a:pPr>
                        <a:defRPr sz="1000"/>
                      </a:pPr>
                      <a:r>
                        <a:rPr sz="1000"/>
                        <a:t>Omstilling</a:t>
                      </a:r>
                    </a:p>
                  </a:txBody>
                  <a:tcPr>
                    <a:lnL w="0"/>
                    <a:lnR w="0"/>
                    <a:solidFill>
                      <a:prstClr val="black">
                        <a:lumOff val="100000"/>
                        <a:lumOff val="100000"/>
                      </a:prstClr>
                    </a:solidFill>
                  </a:tcPr>
                </a:tc>
              </a:tr>
              <a:tr h="0">
                <a:tc>
                  <a:txBody>
                    <a:bodyPr/>
                    <a:lstStyle/>
                    <a:p>
                      <a:pPr>
                        <a:defRPr sz="1000"/>
                      </a:pPr>
                      <a:r>
                        <a:rPr sz="1000"/>
                        <a:t>Mangel på arbeidsoppdrag</a:t>
                      </a:r>
                    </a:p>
                  </a:txBody>
                  <a:tcPr>
                    <a:lnL w="0"/>
                    <a:lnR w="0"/>
                    <a:solidFill>
                      <a:prstClr val="black">
                        <a:lumOff val="100000"/>
                        <a:lumOff val="100000"/>
                      </a:prstClr>
                    </a:solidFill>
                  </a:tcPr>
                </a:tc>
              </a:tr>
              <a:tr h="0">
                <a:tc>
                  <a:txBody>
                    <a:bodyPr/>
                    <a:lstStyle/>
                    <a:p>
                      <a:pPr>
                        <a:defRPr sz="1000"/>
                      </a:pPr>
                      <a:r>
                        <a:rPr sz="1000"/>
                        <a:t>Et kraftmarked som delvis settes ut av spill av ulike støtteordninger og myndighetsinngripen</a:t>
                      </a:r>
                    </a:p>
                  </a:txBody>
                  <a:tcPr>
                    <a:lnL w="0"/>
                    <a:lnR w="0"/>
                    <a:solidFill>
                      <a:prstClr val="black">
                        <a:lumOff val="100000"/>
                        <a:lumOff val="100000"/>
                      </a:prstClr>
                    </a:solidFill>
                  </a:tcPr>
                </a:tc>
              </a:tr>
              <a:tr h="0">
                <a:tc>
                  <a:txBody>
                    <a:bodyPr/>
                    <a:lstStyle/>
                    <a:p>
                      <a:pPr>
                        <a:defRPr sz="1000"/>
                      </a:pPr>
                      <a:r>
                        <a:rPr sz="1000"/>
                        <a:t>Uroligheter i byggemarkedet skapt av media.</a:t>
                      </a:r>
                    </a:p>
                  </a:txBody>
                  <a:tcPr>
                    <a:lnL w="0"/>
                    <a:lnR w="0"/>
                    <a:solidFill>
                      <a:prstClr val="black">
                        <a:lumOff val="100000"/>
                        <a:lumOff val="100000"/>
                      </a:prstClr>
                    </a:solidFill>
                  </a:tcPr>
                </a:tc>
              </a:tr>
              <a:tr h="0">
                <a:tc>
                  <a:txBody>
                    <a:bodyPr/>
                    <a:lstStyle/>
                    <a:p>
                      <a:pPr>
                        <a:defRPr sz="1000"/>
                      </a:pPr>
                      <a:r>
                        <a:rPr sz="1000"/>
                        <a:t>Tilskudd til drift fra offentlig og privat. Uforutsigbar støtte til bedrift da dette er en stiftelse.</a:t>
                      </a:r>
                    </a:p>
                  </a:txBody>
                  <a:tcPr>
                    <a:lnL w="0"/>
                    <a:lnR w="0"/>
                    <a:solidFill>
                      <a:prstClr val="black">
                        <a:lumOff val="100000"/>
                        <a:lumOff val="100000"/>
                      </a:prstClr>
                    </a:solidFill>
                  </a:tcPr>
                </a:tc>
              </a:tr>
              <a:tr h="0">
                <a:tc>
                  <a:txBody>
                    <a:bodyPr/>
                    <a:lstStyle/>
                    <a:p>
                      <a:pPr>
                        <a:defRPr sz="1000"/>
                      </a:pPr>
                      <a:r>
                        <a:rPr sz="1000"/>
                        <a:t>Finansiering av prosjekter pga lav egenkapital</a:t>
                      </a:r>
                    </a:p>
                  </a:txBody>
                  <a:tcPr>
                    <a:lnL w="0"/>
                    <a:lnR w="0"/>
                    <a:solidFill>
                      <a:prstClr val="black">
                        <a:lumOff val="100000"/>
                        <a:lumOff val="100000"/>
                      </a:prstClr>
                    </a:solidFill>
                  </a:tcPr>
                </a:tc>
              </a:tr>
              <a:tr h="0">
                <a:tc>
                  <a:txBody>
                    <a:bodyPr/>
                    <a:lstStyle/>
                    <a:p>
                      <a:pPr>
                        <a:defRPr sz="1000"/>
                      </a:pPr>
                      <a:r>
                        <a:rPr sz="1000"/>
                        <a:t>Få tak i kvalifisert personell</a:t>
                      </a:r>
                    </a:p>
                  </a:txBody>
                  <a:tcPr>
                    <a:lnL w="0"/>
                    <a:lnR w="0"/>
                    <a:solidFill>
                      <a:prstClr val="black">
                        <a:lumOff val="100000"/>
                        <a:lumOff val="100000"/>
                      </a:prstClr>
                    </a:solidFill>
                  </a:tcPr>
                </a:tc>
              </a:tr>
              <a:tr h="0">
                <a:tc>
                  <a:txBody>
                    <a:bodyPr/>
                    <a:lstStyle/>
                    <a:p>
                      <a:pPr>
                        <a:defRPr sz="1000"/>
                      </a:pPr>
                      <a:r>
                        <a:rPr sz="1000"/>
                        <a:t>Økt endringstakt</a:t>
                      </a:r>
                    </a:p>
                  </a:txBody>
                  <a:tcPr>
                    <a:lnL w="0"/>
                    <a:lnR w="0"/>
                    <a:solidFill>
                      <a:prstClr val="black">
                        <a:lumOff val="100000"/>
                        <a:lumOff val="100000"/>
                      </a:prstClr>
                    </a:solidFill>
                  </a:tcPr>
                </a:tc>
              </a:tr>
              <a:tr h="0">
                <a:tc>
                  <a:txBody>
                    <a:bodyPr/>
                    <a:lstStyle/>
                    <a:p>
                      <a:pPr>
                        <a:defRPr sz="1000"/>
                      </a:pPr>
                      <a:r>
                        <a:rPr sz="1000"/>
                        <a:t>Svingende etterspørsel etter service og verkstedstjenseter som følge av nedgangen i nnen olje/gass og delvis skips- (supply) industrien</a:t>
                      </a:r>
                    </a:p>
                  </a:txBody>
                  <a:tcPr>
                    <a:lnL w="0"/>
                    <a:lnR w="0"/>
                    <a:solidFill>
                      <a:prstClr val="black">
                        <a:lumOff val="100000"/>
                        <a:lumOff val="100000"/>
                      </a:prstClr>
                    </a:solidFill>
                  </a:tcPr>
                </a:tc>
              </a:tr>
              <a:tr h="0">
                <a:tc>
                  <a:txBody>
                    <a:bodyPr/>
                    <a:lstStyle/>
                    <a:p>
                      <a:pPr>
                        <a:defRPr sz="1000"/>
                      </a:pPr>
                      <a:r>
                        <a:rPr sz="1000"/>
                        <a:t>Rammebetingelsene for norsk industri</a:t>
                      </a:r>
                    </a:p>
                  </a:txBody>
                  <a:tcPr>
                    <a:lnL w="0"/>
                    <a:lnR w="0"/>
                    <a:solidFill>
                      <a:prstClr val="black">
                        <a:lumOff val="100000"/>
                        <a:lumOff val="100000"/>
                      </a:prstClr>
                    </a:solidFill>
                  </a:tcPr>
                </a:tc>
              </a:tr>
              <a:tr h="0">
                <a:tc>
                  <a:txBody>
                    <a:bodyPr/>
                    <a:lstStyle/>
                    <a:p>
                      <a:pPr>
                        <a:defRPr sz="1000"/>
                      </a:pPr>
                      <a:r>
                        <a:rPr sz="1000"/>
                        <a:t>Fallet i oljeprisen med nedskjæringer og oppsigelser i kjølvannet av dette, merkes nå for alvor i forbindelse nye prosjekter i byggebransjen, både innen for bolig- og næringsbygg.</a:t>
                      </a:r>
                    </a:p>
                  </a:txBody>
                  <a:tcPr>
                    <a:lnL w="0"/>
                    <a:lnR w="0"/>
                    <a:solidFill>
                      <a:prstClr val="black">
                        <a:lumOff val="100000"/>
                        <a:lumOff val="100000"/>
                      </a:prstClr>
                    </a:solidFill>
                  </a:tcPr>
                </a:tc>
              </a:tr>
              <a:tr h="0">
                <a:tc>
                  <a:txBody>
                    <a:bodyPr/>
                    <a:lstStyle/>
                    <a:p>
                      <a:pPr>
                        <a:defRPr sz="1000"/>
                      </a:pPr>
                      <a:r>
                        <a:rPr sz="1000"/>
                        <a:t>Å skaffe lærere og pedagoger til å jobbe i kommunene. Blir kanskje lettere når ikke "oljå" tar alle arbeidstakerne.</a:t>
                      </a:r>
                    </a:p>
                  </a:txBody>
                  <a:tcPr>
                    <a:lnL w="0"/>
                    <a:lnR w="0"/>
                    <a:solidFill>
                      <a:prstClr val="black">
                        <a:lumOff val="100000"/>
                        <a:lumOff val="100000"/>
                      </a:prstClr>
                    </a:solidFill>
                  </a:tcPr>
                </a:tc>
              </a:tr>
              <a:tr h="0">
                <a:tc>
                  <a:txBody>
                    <a:bodyPr/>
                    <a:lstStyle/>
                    <a:p>
                      <a:pPr>
                        <a:defRPr sz="1000"/>
                      </a:pPr>
                      <a:r>
                        <a:rPr sz="1000"/>
                        <a:t>Fallet i oljeprisen har ført til at flere kunder har satt store prosjekter på hold. Dette er prosjekter som var bestilt og skulle påbegynnes nå. Siden vi er et lite selskap har dette skapt problemer for oss.</a:t>
                      </a:r>
                    </a:p>
                  </a:txBody>
                  <a:tcPr>
                    <a:lnL w="0"/>
                    <a:lnR w="0"/>
                    <a:solidFill>
                      <a:prstClr val="black">
                        <a:lumOff val="100000"/>
                        <a:lumOff val="100000"/>
                      </a:prstClr>
                    </a:solidFill>
                  </a:tcPr>
                </a:tc>
              </a:tr>
              <a:tr h="0">
                <a:tc>
                  <a:txBody>
                    <a:bodyPr/>
                    <a:lstStyle/>
                    <a:p>
                      <a:pPr>
                        <a:defRPr sz="1000"/>
                      </a:pPr>
                      <a:r>
                        <a:rPr sz="1000"/>
                        <a:t>sterk konkurranse om byggeoppdrag</a:t>
                      </a:r>
                    </a:p>
                  </a:txBody>
                  <a:tcPr>
                    <a:lnL w="0"/>
                    <a:lnR w="0"/>
                    <a:solidFill>
                      <a:prstClr val="black">
                        <a:lumOff val="100000"/>
                        <a:lumOff val="100000"/>
                      </a:prstClr>
                    </a:solidFill>
                  </a:tcPr>
                </a:tc>
              </a:tr>
              <a:tr h="0">
                <a:tc>
                  <a:txBody>
                    <a:bodyPr/>
                    <a:lstStyle/>
                    <a:p>
                      <a:pPr>
                        <a:defRPr sz="1000"/>
                      </a:pPr>
                      <a:r>
                        <a:rPr sz="1000"/>
                        <a:t>skatte og avgiftsnivået.</a:t>
                      </a:r>
                    </a:p>
                  </a:txBody>
                  <a:tcPr>
                    <a:lnL w="0"/>
                    <a:lnR w="0"/>
                    <a:solidFill>
                      <a:prstClr val="black">
                        <a:lumOff val="100000"/>
                        <a:lumOff val="100000"/>
                      </a:prstClr>
                    </a:solidFill>
                  </a:tcPr>
                </a:tc>
              </a:tr>
              <a:tr h="0">
                <a:tc>
                  <a:txBody>
                    <a:bodyPr/>
                    <a:lstStyle/>
                    <a:p>
                      <a:pPr>
                        <a:defRPr sz="1000"/>
                      </a:pPr>
                      <a:r>
                        <a:rPr sz="1000"/>
                        <a:t>Operatørenes investerings lyst</a:t>
                      </a:r>
                    </a:p>
                  </a:txBody>
                  <a:tcPr>
                    <a:lnL w="0"/>
                    <a:lnR w="0"/>
                    <a:solidFill>
                      <a:prstClr val="black">
                        <a:lumOff val="100000"/>
                        <a:lumOff val="100000"/>
                      </a:prstClr>
                    </a:solidFill>
                  </a:tcPr>
                </a:tc>
              </a:tr>
              <a:tr h="0">
                <a:tc>
                  <a:txBody>
                    <a:bodyPr/>
                    <a:lstStyle/>
                    <a:p>
                      <a:pPr>
                        <a:defRPr sz="1000"/>
                      </a:pPr>
                      <a:r>
                        <a:rPr sz="1000"/>
                        <a:t>Lav oljepris kombinert med raske sparetiltak og kortsiktig syn på "priskutt". Mangel på langsiktighet samt arbeidstagersidens manglende realitetsforsåelse for behovet for omstilling og bedret konkurransekraft</a:t>
                      </a:r>
                    </a:p>
                  </a:txBody>
                  <a:tcPr>
                    <a:lnL w="0"/>
                    <a:lnR w="0"/>
                    <a:solidFill>
                      <a:prstClr val="black">
                        <a:lumOff val="100000"/>
                        <a:lumOff val="100000"/>
                      </a:prstClr>
                    </a:solidFill>
                  </a:tcPr>
                </a:tc>
              </a:tr>
              <a:tr h="0">
                <a:tc>
                  <a:txBody>
                    <a:bodyPr/>
                    <a:lstStyle/>
                    <a:p>
                      <a:pPr>
                        <a:defRPr sz="1000"/>
                      </a:pPr>
                      <a:r>
                        <a:rPr sz="1000"/>
                        <a:t>Fall i oljepris og tilhørende kansellering av pågående kontrakter</a:t>
                      </a:r>
                    </a:p>
                  </a:txBody>
                  <a:tcPr>
                    <a:lnL w="0"/>
                    <a:lnR w="0"/>
                    <a:solidFill>
                      <a:prstClr val="black">
                        <a:lumOff val="100000"/>
                        <a:lumOff val="100000"/>
                      </a:prstClr>
                    </a:solidFill>
                  </a:tcPr>
                </a:tc>
              </a:tr>
              <a:tr h="0">
                <a:tc>
                  <a:txBody>
                    <a:bodyPr/>
                    <a:lstStyle/>
                    <a:p>
                      <a:pPr>
                        <a:defRPr sz="1000"/>
                      </a:pPr>
                      <a:r>
                        <a:rPr sz="1000"/>
                        <a:t>Store prosjekter som stanser opp pga. manglende/avventende leietakere (f.eks. butikk/kjøpesenter, kontorbygg osv.). Dette gjør det mer krevende å planlegge langsiktig.</a:t>
                      </a:r>
                    </a:p>
                  </a:txBody>
                  <a:tcPr>
                    <a:lnL w="0"/>
                    <a:lnR w="0"/>
                    <a:solidFill>
                      <a:prstClr val="black">
                        <a:lumOff val="100000"/>
                        <a:lumOff val="100000"/>
                      </a:prstClr>
                    </a:solidFill>
                  </a:tcPr>
                </a:tc>
              </a:tr>
            </a:tbl>
          </a:graphicData>
        </a:graphic>
      </p:graphicFrame>
    </p:spTree>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lstStyle/>
          <a:p>
            <a:r>
              <a:rPr lang="en-US"/>
              <a:t>26. Hva representerer den største utfordringen for din bedrift i øyeblikket? Forklar gjerne hvorfor.</a:t>
            </a:r>
          </a:p>
        </p:txBody>
      </p:sp>
      <p:sp>
        <p:nvSpPr>
          <p:cNvPr id="4" name="PCont"/>
          <p:cNvSpPr>
            <a:spLocks noGrp="1"/>
          </p:cNvSpPr>
          <p:nvPr>
            <p:ph sz="quarter" idx="15"/>
          </p:nvPr>
        </p:nvSpPr>
        <p:spPr/>
        <p:txBody>
          <a:bodyPr/>
          <a:lstStyle/>
          <a:p>
            <a:endParaRPr lang="en-US"/>
          </a:p>
        </p:txBody>
      </p:sp>
      <p:sp>
        <p:nvSpPr>
          <p:cNvPr id="6" name="RepTitle"/>
          <p:cNvSpPr>
            <a:spLocks noGrp="1"/>
          </p:cNvSpPr>
          <p:nvPr>
            <p:ph sz="quarter" idx="16" hasCustomPrompt="1"/>
          </p:nvPr>
        </p:nvSpPr>
        <p:spPr/>
        <p:txBody>
          <a:bodyPr/>
          <a:lstStyle/>
          <a:p>
            <a:r>
              <a:rPr lang="en-US"/>
              <a:t>Undersøkelse Vestlandet 2015(3)</a:t>
            </a:r>
          </a:p>
        </p:txBody>
      </p:sp>
      <p:sp>
        <p:nvSpPr>
          <p:cNvPr id="7" name="MetaFoot"/>
          <p:cNvSpPr>
            <a:spLocks noGrp="1"/>
          </p:cNvSpPr>
          <p:nvPr>
            <p:ph sz="quarter" idx="17"/>
          </p:nvPr>
        </p:nvSpPr>
        <p:spPr/>
        <p:txBody>
          <a:bodyPr/>
          <a:lstStyle/>
          <a:p>
            <a:endParaRPr lang="en-US"/>
          </a:p>
        </p:txBody>
      </p:sp>
      <p:graphicFrame>
        <p:nvGraphicFramePr>
          <p:cNvPr id="8" name="New Table"/>
          <p:cNvGraphicFramePr>
            <a:graphicFrameLocks noGrp="1"/>
          </p:cNvGraphicFramePr>
          <p:nvPr>
            <p:ph sz="quarter" idx="14"/>
          </p:nvPr>
        </p:nvGraphicFramePr>
        <p:xfrm>
          <a:off x="467544" y="836712"/>
          <a:ext cx="8207375" cy="5608320"/>
        </p:xfrm>
        <a:graphic>
          <a:graphicData uri="http://schemas.openxmlformats.org/drawingml/2006/table">
            <a:tbl>
              <a:tblPr>
                <a:tableStyleId>{5C22544A-7EE6-4342-B048-85BDC9FD1C3A}</a:tableStyleId>
              </a:tblPr>
              <a:tblGrid>
                <a:gridCol w="8207375"/>
              </a:tblGrid>
              <a:tr h="0">
                <a:tc>
                  <a:txBody>
                    <a:bodyPr/>
                    <a:lstStyle/>
                    <a:p>
                      <a:pPr>
                        <a:defRPr sz="1000"/>
                      </a:pPr>
                      <a:r>
                        <a:rPr sz="1000"/>
                        <a:t>Regjeringa er uforutsigbar for vår bedrift</a:t>
                      </a:r>
                    </a:p>
                  </a:txBody>
                  <a:tcPr>
                    <a:lnL w="0"/>
                    <a:lnR w="0"/>
                    <a:solidFill>
                      <a:prstClr val="black">
                        <a:lumOff val="100000"/>
                        <a:lumOff val="100000"/>
                      </a:prstClr>
                    </a:solidFill>
                  </a:tcPr>
                </a:tc>
              </a:tr>
              <a:tr h="0">
                <a:tc>
                  <a:txBody>
                    <a:bodyPr/>
                    <a:lstStyle/>
                    <a:p>
                      <a:pPr>
                        <a:defRPr sz="1000"/>
                      </a:pPr>
                      <a:r>
                        <a:rPr sz="1000"/>
                        <a:t>kost reduserende, men nødvendige, tiltak fra "kunden" som er hovedsakelig Statoil, som er altfor viktig for norsk oljeindustri!</a:t>
                      </a:r>
                    </a:p>
                  </a:txBody>
                  <a:tcPr>
                    <a:lnL w="0"/>
                    <a:lnR w="0"/>
                    <a:solidFill>
                      <a:prstClr val="black">
                        <a:lumOff val="100000"/>
                        <a:lumOff val="100000"/>
                      </a:prstClr>
                    </a:solidFill>
                  </a:tcPr>
                </a:tc>
              </a:tr>
              <a:tr h="0">
                <a:tc>
                  <a:txBody>
                    <a:bodyPr/>
                    <a:lstStyle/>
                    <a:p>
                      <a:pPr>
                        <a:defRPr sz="1000"/>
                      </a:pPr>
                      <a:r>
                        <a:rPr sz="1000"/>
                        <a:t>Netthandel. Pga prispress.</a:t>
                      </a:r>
                    </a:p>
                  </a:txBody>
                  <a:tcPr>
                    <a:lnL w="0"/>
                    <a:lnR w="0"/>
                    <a:solidFill>
                      <a:prstClr val="black">
                        <a:lumOff val="100000"/>
                        <a:lumOff val="100000"/>
                      </a:prstClr>
                    </a:solidFill>
                  </a:tcPr>
                </a:tc>
              </a:tr>
              <a:tr h="0">
                <a:tc>
                  <a:txBody>
                    <a:bodyPr/>
                    <a:lstStyle/>
                    <a:p>
                      <a:pPr>
                        <a:defRPr sz="1000"/>
                      </a:pPr>
                      <a:r>
                        <a:rPr sz="1000"/>
                        <a:t>Økt risiko grunnet besparelser og fall i oljepris. Lavere investeringsnivå medfører lavere aktivitet og økt press på marginer.</a:t>
                      </a:r>
                    </a:p>
                  </a:txBody>
                  <a:tcPr>
                    <a:lnL w="0"/>
                    <a:lnR w="0"/>
                    <a:solidFill>
                      <a:prstClr val="black">
                        <a:lumOff val="100000"/>
                        <a:lumOff val="100000"/>
                      </a:prstClr>
                    </a:solidFill>
                  </a:tcPr>
                </a:tc>
              </a:tr>
              <a:tr h="0">
                <a:tc>
                  <a:txBody>
                    <a:bodyPr/>
                    <a:lstStyle/>
                    <a:p>
                      <a:pPr>
                        <a:defRPr sz="1000"/>
                      </a:pPr>
                      <a:r>
                        <a:rPr sz="1000"/>
                        <a:t>Norsk konkurransekraft mot en global virksomhet (Shipping)</a:t>
                      </a:r>
                    </a:p>
                  </a:txBody>
                  <a:tcPr>
                    <a:lnL w="0"/>
                    <a:lnR w="0"/>
                    <a:solidFill>
                      <a:prstClr val="black">
                        <a:lumOff val="100000"/>
                        <a:lumOff val="100000"/>
                      </a:prstClr>
                    </a:solidFill>
                  </a:tcPr>
                </a:tc>
              </a:tr>
              <a:tr h="0">
                <a:tc>
                  <a:txBody>
                    <a:bodyPr/>
                    <a:lstStyle/>
                    <a:p>
                      <a:pPr>
                        <a:defRPr sz="1000"/>
                      </a:pPr>
                      <a:r>
                        <a:rPr sz="1000"/>
                        <a:t>Vi produserer sensorer for olje og gass lekkasjer fra Subsea infrastruktur. Største utfordringen for oss er at fallet i oljeprisen fører til at oljeselskapene ikke vil investere i slikt utstyr så lenge det ikke er et absolutt krav fra myndighetene.</a:t>
                      </a:r>
                    </a:p>
                  </a:txBody>
                  <a:tcPr>
                    <a:lnL w="0"/>
                    <a:lnR w="0"/>
                    <a:solidFill>
                      <a:prstClr val="black">
                        <a:lumOff val="100000"/>
                        <a:lumOff val="100000"/>
                      </a:prstClr>
                    </a:solidFill>
                  </a:tcPr>
                </a:tc>
              </a:tr>
              <a:tr h="0">
                <a:tc>
                  <a:txBody>
                    <a:bodyPr/>
                    <a:lstStyle/>
                    <a:p>
                      <a:pPr>
                        <a:defRPr sz="1000"/>
                      </a:pPr>
                      <a:r>
                        <a:rPr sz="1000"/>
                        <a:t>Kronekursen. Vi importerer alt vi selger.</a:t>
                      </a:r>
                    </a:p>
                  </a:txBody>
                  <a:tcPr>
                    <a:lnL w="0"/>
                    <a:lnR w="0"/>
                    <a:solidFill>
                      <a:prstClr val="black">
                        <a:lumOff val="100000"/>
                        <a:lumOff val="100000"/>
                      </a:prstClr>
                    </a:solidFill>
                  </a:tcPr>
                </a:tc>
              </a:tr>
              <a:tr h="0">
                <a:tc>
                  <a:txBody>
                    <a:bodyPr/>
                    <a:lstStyle/>
                    <a:p>
                      <a:pPr>
                        <a:defRPr sz="1000"/>
                      </a:pPr>
                      <a:r>
                        <a:rPr sz="1000"/>
                        <a:t>Uforutsigbarhet i forhold til rammebetingelser for eiendomsutvikling. </a:t>
                      </a:r>
                    </a:p>
                    <a:p>
                      <a:r>
                        <a:rPr sz="1000"/>
                        <a:t>Dårlig og treg saksbehandling i byggesaksavdelingen.</a:t>
                      </a:r>
                    </a:p>
                  </a:txBody>
                  <a:tcPr>
                    <a:lnL w="0"/>
                    <a:lnR w="0"/>
                    <a:solidFill>
                      <a:prstClr val="black">
                        <a:lumOff val="100000"/>
                        <a:lumOff val="100000"/>
                      </a:prstClr>
                    </a:solidFill>
                  </a:tcPr>
                </a:tc>
              </a:tr>
              <a:tr h="0">
                <a:tc>
                  <a:txBody>
                    <a:bodyPr/>
                    <a:lstStyle/>
                    <a:p>
                      <a:pPr>
                        <a:defRPr sz="1000"/>
                      </a:pPr>
                      <a:r>
                        <a:rPr sz="1000"/>
                        <a:t>Usikre framtidsutsikter - setter beslutninger på vent.</a:t>
                      </a:r>
                    </a:p>
                    <a:p>
                      <a:r>
                        <a:rPr sz="1000"/>
                        <a:t>Svak kronekurs - høy prisstigning på varekjøp</a:t>
                      </a:r>
                    </a:p>
                  </a:txBody>
                  <a:tcPr>
                    <a:lnL w="0"/>
                    <a:lnR w="0"/>
                    <a:solidFill>
                      <a:prstClr val="black">
                        <a:lumOff val="100000"/>
                        <a:lumOff val="100000"/>
                      </a:prstClr>
                    </a:solidFill>
                  </a:tcPr>
                </a:tc>
              </a:tr>
              <a:tr h="0">
                <a:tc>
                  <a:txBody>
                    <a:bodyPr/>
                    <a:lstStyle/>
                    <a:p>
                      <a:pPr>
                        <a:defRPr sz="1000"/>
                      </a:pPr>
                      <a:r>
                        <a:rPr sz="1000"/>
                        <a:t>Utsettelser og kansellering av planlagte offshore </a:t>
                      </a:r>
                    </a:p>
                    <a:p>
                      <a:r>
                        <a:rPr sz="1000"/>
                        <a:t>prosjekter.</a:t>
                      </a:r>
                    </a:p>
                  </a:txBody>
                  <a:tcPr>
                    <a:lnL w="0"/>
                    <a:lnR w="0"/>
                    <a:solidFill>
                      <a:prstClr val="black">
                        <a:lumOff val="100000"/>
                        <a:lumOff val="100000"/>
                      </a:prstClr>
                    </a:solidFill>
                  </a:tcPr>
                </a:tc>
              </a:tr>
              <a:tr h="0">
                <a:tc>
                  <a:txBody>
                    <a:bodyPr/>
                    <a:lstStyle/>
                    <a:p>
                      <a:pPr>
                        <a:defRPr sz="1000"/>
                      </a:pPr>
                      <a:r>
                        <a:rPr sz="1000"/>
                        <a:t>Liiten aktivitet generelt</a:t>
                      </a:r>
                    </a:p>
                  </a:txBody>
                  <a:tcPr>
                    <a:lnL w="0"/>
                    <a:lnR w="0"/>
                    <a:solidFill>
                      <a:prstClr val="black">
                        <a:lumOff val="100000"/>
                        <a:lumOff val="100000"/>
                      </a:prstClr>
                    </a:solidFill>
                  </a:tcPr>
                </a:tc>
              </a:tr>
              <a:tr h="0">
                <a:tc>
                  <a:txBody>
                    <a:bodyPr/>
                    <a:lstStyle/>
                    <a:p>
                      <a:pPr>
                        <a:defRPr sz="1000"/>
                      </a:pPr>
                      <a:r>
                        <a:rPr sz="1000"/>
                        <a:t>Den umiddelbare reduksjonen i investeringer på sokkelen, både i nye felt og innen vedlikehold og modifikasjon. </a:t>
                      </a:r>
                    </a:p>
                    <a:p>
                      <a:endParaRPr sz="1000"/>
                    </a:p>
                    <a:p>
                      <a:r>
                        <a:rPr sz="1000"/>
                        <a:t>Kuttene kommer med umiddelbar virkning. Det gis ikke mulighet til å omstille og tilpasse før jobbene  er stoppet.</a:t>
                      </a:r>
                    </a:p>
                  </a:txBody>
                  <a:tcPr>
                    <a:lnL w="0"/>
                    <a:lnR w="0"/>
                    <a:solidFill>
                      <a:prstClr val="black">
                        <a:lumOff val="100000"/>
                        <a:lumOff val="100000"/>
                      </a:prstClr>
                    </a:solidFill>
                  </a:tcPr>
                </a:tc>
              </a:tr>
              <a:tr h="0">
                <a:tc>
                  <a:txBody>
                    <a:bodyPr/>
                    <a:lstStyle/>
                    <a:p>
                      <a:pPr>
                        <a:defRPr sz="1000"/>
                      </a:pPr>
                      <a:r>
                        <a:rPr sz="1000"/>
                        <a:t>Min bransje er landbruk og landbruksvarer. Importlekkasje aukar pga. lav pris i utlandet. Lav kronekurs motverkar dette.. For skog sin del vil lav kronekurs styrke prisnivået pga betre eksportmoglegheit  våre.</a:t>
                      </a:r>
                    </a:p>
                  </a:txBody>
                  <a:tcPr>
                    <a:lnL w="0"/>
                    <a:lnR w="0"/>
                    <a:solidFill>
                      <a:prstClr val="black">
                        <a:lumOff val="100000"/>
                        <a:lumOff val="100000"/>
                      </a:prstClr>
                    </a:solidFill>
                  </a:tcPr>
                </a:tc>
              </a:tr>
              <a:tr h="0">
                <a:tc>
                  <a:txBody>
                    <a:bodyPr/>
                    <a:lstStyle/>
                    <a:p>
                      <a:pPr>
                        <a:defRPr sz="1000"/>
                      </a:pPr>
                      <a:r>
                        <a:rPr sz="1000"/>
                        <a:t>At norsk leverandørindustri til skip og O&amp;G er levedyktige og fortsatt har behov for underleverandører</a:t>
                      </a:r>
                    </a:p>
                  </a:txBody>
                  <a:tcPr>
                    <a:lnL w="0"/>
                    <a:lnR w="0"/>
                    <a:solidFill>
                      <a:prstClr val="black">
                        <a:lumOff val="100000"/>
                        <a:lumOff val="100000"/>
                      </a:prstClr>
                    </a:solidFill>
                  </a:tcPr>
                </a:tc>
              </a:tr>
              <a:tr h="0">
                <a:tc>
                  <a:txBody>
                    <a:bodyPr/>
                    <a:lstStyle/>
                    <a:p>
                      <a:pPr>
                        <a:defRPr sz="1000"/>
                      </a:pPr>
                      <a:r>
                        <a:rPr sz="1000"/>
                        <a:t>Lønnsnivået i regionen er for høyt nå når vi merker konkuransen fra Islandske konsulentfirma som opererer med en helt annen timepris enn den vi er vant med.</a:t>
                      </a:r>
                    </a:p>
                  </a:txBody>
                  <a:tcPr>
                    <a:lnL w="0"/>
                    <a:lnR w="0"/>
                    <a:solidFill>
                      <a:prstClr val="black">
                        <a:lumOff val="100000"/>
                        <a:lumOff val="100000"/>
                      </a:prstClr>
                    </a:solidFill>
                  </a:tcPr>
                </a:tc>
              </a:tr>
              <a:tr h="0">
                <a:tc>
                  <a:txBody>
                    <a:bodyPr/>
                    <a:lstStyle/>
                    <a:p>
                      <a:pPr>
                        <a:defRPr sz="1000"/>
                      </a:pPr>
                      <a:r>
                        <a:rPr sz="1000"/>
                        <a:t>Været</a:t>
                      </a:r>
                    </a:p>
                  </a:txBody>
                  <a:tcPr>
                    <a:lnL w="0"/>
                    <a:lnR w="0"/>
                    <a:solidFill>
                      <a:prstClr val="black">
                        <a:lumOff val="100000"/>
                        <a:lumOff val="100000"/>
                      </a:prstClr>
                    </a:solidFill>
                  </a:tcPr>
                </a:tc>
              </a:tr>
              <a:tr h="0">
                <a:tc>
                  <a:txBody>
                    <a:bodyPr/>
                    <a:lstStyle/>
                    <a:p>
                      <a:pPr>
                        <a:defRPr sz="1000"/>
                      </a:pPr>
                      <a:r>
                        <a:rPr sz="1000"/>
                        <a:t>Konkurranse evnen til mine kunder</a:t>
                      </a:r>
                    </a:p>
                  </a:txBody>
                  <a:tcPr>
                    <a:lnL w="0"/>
                    <a:lnR w="0"/>
                    <a:solidFill>
                      <a:prstClr val="black">
                        <a:lumOff val="100000"/>
                        <a:lumOff val="100000"/>
                      </a:prstClr>
                    </a:solidFill>
                  </a:tcPr>
                </a:tc>
              </a:tr>
            </a:tbl>
          </a:graphicData>
        </a:graphic>
      </p:graphicFrame>
    </p:spTree>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lstStyle/>
          <a:p>
            <a:r>
              <a:rPr lang="en-US"/>
              <a:t>26. Hva representerer den største utfordringen for din bedrift i øyeblikket? Forklar gjerne hvorfor.</a:t>
            </a:r>
          </a:p>
        </p:txBody>
      </p:sp>
      <p:sp>
        <p:nvSpPr>
          <p:cNvPr id="4" name="PCont"/>
          <p:cNvSpPr>
            <a:spLocks noGrp="1"/>
          </p:cNvSpPr>
          <p:nvPr>
            <p:ph sz="quarter" idx="15"/>
          </p:nvPr>
        </p:nvSpPr>
        <p:spPr/>
        <p:txBody>
          <a:bodyPr/>
          <a:lstStyle/>
          <a:p>
            <a:endParaRPr lang="en-US"/>
          </a:p>
        </p:txBody>
      </p:sp>
      <p:sp>
        <p:nvSpPr>
          <p:cNvPr id="6" name="RepTitle"/>
          <p:cNvSpPr>
            <a:spLocks noGrp="1"/>
          </p:cNvSpPr>
          <p:nvPr>
            <p:ph sz="quarter" idx="16" hasCustomPrompt="1"/>
          </p:nvPr>
        </p:nvSpPr>
        <p:spPr/>
        <p:txBody>
          <a:bodyPr/>
          <a:lstStyle/>
          <a:p>
            <a:r>
              <a:rPr lang="en-US"/>
              <a:t>Undersøkelse Vestlandet 2015(3)</a:t>
            </a:r>
          </a:p>
        </p:txBody>
      </p:sp>
      <p:sp>
        <p:nvSpPr>
          <p:cNvPr id="7" name="MetaFoot"/>
          <p:cNvSpPr>
            <a:spLocks noGrp="1"/>
          </p:cNvSpPr>
          <p:nvPr>
            <p:ph sz="quarter" idx="17"/>
          </p:nvPr>
        </p:nvSpPr>
        <p:spPr/>
        <p:txBody>
          <a:bodyPr/>
          <a:lstStyle/>
          <a:p>
            <a:endParaRPr lang="en-US"/>
          </a:p>
        </p:txBody>
      </p:sp>
      <p:graphicFrame>
        <p:nvGraphicFramePr>
          <p:cNvPr id="8" name="New Table"/>
          <p:cNvGraphicFramePr>
            <a:graphicFrameLocks noGrp="1"/>
          </p:cNvGraphicFramePr>
          <p:nvPr>
            <p:ph sz="quarter" idx="14"/>
          </p:nvPr>
        </p:nvGraphicFramePr>
        <p:xfrm>
          <a:off x="467544" y="836712"/>
          <a:ext cx="8207375" cy="5699760"/>
        </p:xfrm>
        <a:graphic>
          <a:graphicData uri="http://schemas.openxmlformats.org/drawingml/2006/table">
            <a:tbl>
              <a:tblPr>
                <a:tableStyleId>{5C22544A-7EE6-4342-B048-85BDC9FD1C3A}</a:tableStyleId>
              </a:tblPr>
              <a:tblGrid>
                <a:gridCol w="8207375"/>
              </a:tblGrid>
              <a:tr h="0">
                <a:tc>
                  <a:txBody>
                    <a:bodyPr/>
                    <a:lstStyle/>
                    <a:p>
                      <a:pPr>
                        <a:defRPr sz="1000"/>
                      </a:pPr>
                      <a:r>
                        <a:rPr sz="1000"/>
                        <a:t>Problemer knyttet til offentlig dis konsekvens i mange beslutninger.</a:t>
                      </a:r>
                    </a:p>
                  </a:txBody>
                  <a:tcPr>
                    <a:lnL w="0"/>
                    <a:lnR w="0"/>
                    <a:solidFill>
                      <a:prstClr val="black">
                        <a:lumOff val="100000"/>
                        <a:lumOff val="100000"/>
                      </a:prstClr>
                    </a:solidFill>
                  </a:tcPr>
                </a:tc>
              </a:tr>
              <a:tr h="0">
                <a:tc>
                  <a:txBody>
                    <a:bodyPr/>
                    <a:lstStyle/>
                    <a:p>
                      <a:pPr>
                        <a:defRPr sz="1000"/>
                      </a:pPr>
                      <a:r>
                        <a:rPr sz="1000"/>
                        <a:t>Tilgang på nye boliger.</a:t>
                      </a:r>
                    </a:p>
                    <a:p>
                      <a:r>
                        <a:rPr sz="1000"/>
                        <a:t>Rekruttering og beholde ansatte</a:t>
                      </a:r>
                    </a:p>
                  </a:txBody>
                  <a:tcPr>
                    <a:lnL w="0"/>
                    <a:lnR w="0"/>
                    <a:solidFill>
                      <a:prstClr val="black">
                        <a:lumOff val="100000"/>
                        <a:lumOff val="100000"/>
                      </a:prstClr>
                    </a:solidFill>
                  </a:tcPr>
                </a:tc>
              </a:tr>
              <a:tr h="0">
                <a:tc>
                  <a:txBody>
                    <a:bodyPr/>
                    <a:lstStyle/>
                    <a:p>
                      <a:pPr>
                        <a:defRPr sz="1000"/>
                      </a:pPr>
                      <a:r>
                        <a:rPr sz="1000"/>
                        <a:t>Biologisk risiko og rammevilkår gitt av myndighetene.</a:t>
                      </a:r>
                    </a:p>
                  </a:txBody>
                  <a:tcPr>
                    <a:lnL w="0"/>
                    <a:lnR w="0"/>
                    <a:solidFill>
                      <a:prstClr val="black">
                        <a:lumOff val="100000"/>
                        <a:lumOff val="100000"/>
                      </a:prstClr>
                    </a:solidFill>
                  </a:tcPr>
                </a:tc>
              </a:tr>
              <a:tr h="0">
                <a:tc>
                  <a:txBody>
                    <a:bodyPr/>
                    <a:lstStyle/>
                    <a:p>
                      <a:pPr>
                        <a:defRPr sz="1000"/>
                      </a:pPr>
                      <a:r>
                        <a:rPr sz="1000"/>
                        <a:t>Våre viktigste kunder er kommunene, ulike kunnskapsmiljø og bygningsbransjen.</a:t>
                      </a:r>
                    </a:p>
                    <a:p>
                      <a:r>
                        <a:rPr sz="1000"/>
                        <a:t>Største utfordringen er å få bosatt vanskeligstilte på boligmarkedet.</a:t>
                      </a:r>
                    </a:p>
                  </a:txBody>
                  <a:tcPr>
                    <a:lnL w="0"/>
                    <a:lnR w="0"/>
                    <a:solidFill>
                      <a:prstClr val="black">
                        <a:lumOff val="100000"/>
                        <a:lumOff val="100000"/>
                      </a:prstClr>
                    </a:solidFill>
                  </a:tcPr>
                </a:tc>
              </a:tr>
              <a:tr h="0">
                <a:tc>
                  <a:txBody>
                    <a:bodyPr/>
                    <a:lstStyle/>
                    <a:p>
                      <a:pPr>
                        <a:defRPr sz="1000"/>
                      </a:pPr>
                      <a:r>
                        <a:rPr sz="1000"/>
                        <a:t>Marginpress i detaljhandel og kapitaltilgang til vekst-investeringer</a:t>
                      </a:r>
                    </a:p>
                  </a:txBody>
                  <a:tcPr>
                    <a:lnL w="0"/>
                    <a:lnR w="0"/>
                    <a:solidFill>
                      <a:prstClr val="black">
                        <a:lumOff val="100000"/>
                        <a:lumOff val="100000"/>
                      </a:prstClr>
                    </a:solidFill>
                  </a:tcPr>
                </a:tc>
              </a:tr>
              <a:tr h="0">
                <a:tc>
                  <a:txBody>
                    <a:bodyPr/>
                    <a:lstStyle/>
                    <a:p>
                      <a:pPr>
                        <a:defRPr sz="1000"/>
                      </a:pPr>
                      <a:r>
                        <a:rPr sz="1000"/>
                        <a:t>Tilgang på større nye byggeoppdrag.</a:t>
                      </a:r>
                    </a:p>
                  </a:txBody>
                  <a:tcPr>
                    <a:lnL w="0"/>
                    <a:lnR w="0"/>
                    <a:solidFill>
                      <a:prstClr val="black">
                        <a:lumOff val="100000"/>
                        <a:lumOff val="100000"/>
                      </a:prstClr>
                    </a:solidFill>
                  </a:tcPr>
                </a:tc>
              </a:tr>
              <a:tr h="0">
                <a:tc>
                  <a:txBody>
                    <a:bodyPr/>
                    <a:lstStyle/>
                    <a:p>
                      <a:pPr>
                        <a:defRPr sz="1000"/>
                      </a:pPr>
                      <a:r>
                        <a:rPr sz="1000"/>
                        <a:t>Fallet i oljepris fører til lavere behov for leie av kontorer, og på sikt, lavere etterspørsel etter boliger.</a:t>
                      </a:r>
                    </a:p>
                  </a:txBody>
                  <a:tcPr>
                    <a:lnL w="0"/>
                    <a:lnR w="0"/>
                    <a:solidFill>
                      <a:prstClr val="black">
                        <a:lumOff val="100000"/>
                        <a:lumOff val="100000"/>
                      </a:prstClr>
                    </a:solidFill>
                  </a:tcPr>
                </a:tc>
              </a:tr>
              <a:tr h="0">
                <a:tc>
                  <a:txBody>
                    <a:bodyPr/>
                    <a:lstStyle/>
                    <a:p>
                      <a:pPr>
                        <a:defRPr sz="1000"/>
                      </a:pPr>
                      <a:r>
                        <a:rPr sz="1000"/>
                        <a:t>Å hanskes med veksten. Strukturelle og prosessmessige utfordringer</a:t>
                      </a:r>
                    </a:p>
                  </a:txBody>
                  <a:tcPr>
                    <a:lnL w="0"/>
                    <a:lnR w="0"/>
                    <a:solidFill>
                      <a:prstClr val="black">
                        <a:lumOff val="100000"/>
                        <a:lumOff val="100000"/>
                      </a:prstClr>
                    </a:solidFill>
                  </a:tcPr>
                </a:tc>
              </a:tr>
              <a:tr h="0">
                <a:tc>
                  <a:txBody>
                    <a:bodyPr/>
                    <a:lstStyle/>
                    <a:p>
                      <a:pPr>
                        <a:defRPr sz="1000"/>
                      </a:pPr>
                      <a:r>
                        <a:rPr sz="1000"/>
                        <a:t>For vår bedrift handler utfordringene mest om at Bergen er konservativ, ikke omstillingsdyktig nok og for lite innovativ når det gjelder bedrifter som selger tjenester (utenom tech og olje- gassbransje). Det er ikke alltid like enkelt å få innpass i nettverksarenaene, fordi de er lukket.</a:t>
                      </a:r>
                    </a:p>
                  </a:txBody>
                  <a:tcPr>
                    <a:lnL w="0"/>
                    <a:lnR w="0"/>
                    <a:solidFill>
                      <a:prstClr val="black">
                        <a:lumOff val="100000"/>
                        <a:lumOff val="100000"/>
                      </a:prstClr>
                    </a:solidFill>
                  </a:tcPr>
                </a:tc>
              </a:tr>
              <a:tr h="0">
                <a:tc>
                  <a:txBody>
                    <a:bodyPr/>
                    <a:lstStyle/>
                    <a:p>
                      <a:pPr>
                        <a:defRPr sz="1000"/>
                      </a:pPr>
                      <a:r>
                        <a:rPr sz="1000"/>
                        <a:t>Nedgangstider for våre kunder medfører oppsigelser av våre varer og tjenester til dem - som igjen fører til økonomiske utfordringer for oss.</a:t>
                      </a:r>
                    </a:p>
                  </a:txBody>
                  <a:tcPr>
                    <a:lnL w="0"/>
                    <a:lnR w="0"/>
                    <a:solidFill>
                      <a:prstClr val="black">
                        <a:lumOff val="100000"/>
                        <a:lumOff val="100000"/>
                      </a:prstClr>
                    </a:solidFill>
                  </a:tcPr>
                </a:tc>
              </a:tr>
              <a:tr h="0">
                <a:tc>
                  <a:txBody>
                    <a:bodyPr/>
                    <a:lstStyle/>
                    <a:p>
                      <a:pPr>
                        <a:defRPr sz="1000"/>
                      </a:pPr>
                      <a:r>
                        <a:rPr sz="1000"/>
                        <a:t>Det jeg bekymrer meg for all de unge som ikke får læreplass i år, grunnet endringer i arbeidsmarkedet, særlig innenfor offshore - og vedlikeholds- industrien.</a:t>
                      </a:r>
                    </a:p>
                  </a:txBody>
                  <a:tcPr>
                    <a:lnL w="0"/>
                    <a:lnR w="0"/>
                    <a:solidFill>
                      <a:prstClr val="black">
                        <a:lumOff val="100000"/>
                        <a:lumOff val="100000"/>
                      </a:prstClr>
                    </a:solidFill>
                  </a:tcPr>
                </a:tc>
              </a:tr>
              <a:tr h="0">
                <a:tc>
                  <a:txBody>
                    <a:bodyPr/>
                    <a:lstStyle/>
                    <a:p>
                      <a:pPr>
                        <a:defRPr sz="1000"/>
                      </a:pPr>
                      <a:r>
                        <a:rPr sz="1000"/>
                        <a:t>Høy dollarkurs</a:t>
                      </a:r>
                    </a:p>
                  </a:txBody>
                  <a:tcPr>
                    <a:lnL w="0"/>
                    <a:lnR w="0"/>
                    <a:solidFill>
                      <a:prstClr val="black">
                        <a:lumOff val="100000"/>
                        <a:lumOff val="100000"/>
                      </a:prstClr>
                    </a:solidFill>
                  </a:tcPr>
                </a:tc>
              </a:tr>
              <a:tr h="0">
                <a:tc>
                  <a:txBody>
                    <a:bodyPr/>
                    <a:lstStyle/>
                    <a:p>
                      <a:pPr>
                        <a:defRPr sz="1000"/>
                      </a:pPr>
                      <a:r>
                        <a:rPr sz="1000"/>
                        <a:t>Krav til kontroll og dokumentasjon, HMS regler og tiltak som tar helt av ift. kost/nytte.</a:t>
                      </a:r>
                    </a:p>
                    <a:p>
                      <a:r>
                        <a:rPr sz="1000"/>
                        <a:t>Ingen form for kritiske blikk mot disse kostnadene som nå reduseres i oljebransjen.</a:t>
                      </a:r>
                    </a:p>
                  </a:txBody>
                  <a:tcPr>
                    <a:lnL w="0"/>
                    <a:lnR w="0"/>
                    <a:solidFill>
                      <a:prstClr val="black">
                        <a:lumOff val="100000"/>
                        <a:lumOff val="100000"/>
                      </a:prstClr>
                    </a:solidFill>
                  </a:tcPr>
                </a:tc>
              </a:tr>
              <a:tr h="0">
                <a:tc>
                  <a:txBody>
                    <a:bodyPr/>
                    <a:lstStyle/>
                    <a:p>
                      <a:pPr>
                        <a:defRPr sz="1000"/>
                      </a:pPr>
                      <a:r>
                        <a:rPr sz="1000"/>
                        <a:t>* oppheving av revisjonsplikt</a:t>
                      </a:r>
                    </a:p>
                    <a:p>
                      <a:r>
                        <a:rPr sz="1000"/>
                        <a:t>- vi vil miste en del kunder og må nedbemanne, samtidig som vi vet at mange selskap trenger en revisor for å hjelpe dem med rapportering og kompentansen vi har som ikke regnskapsfører har i dag.</a:t>
                      </a:r>
                    </a:p>
                  </a:txBody>
                  <a:tcPr>
                    <a:lnL w="0"/>
                    <a:lnR w="0"/>
                    <a:solidFill>
                      <a:prstClr val="black">
                        <a:lumOff val="100000"/>
                        <a:lumOff val="100000"/>
                      </a:prstClr>
                    </a:solidFill>
                  </a:tcPr>
                </a:tc>
              </a:tr>
              <a:tr h="0">
                <a:tc>
                  <a:txBody>
                    <a:bodyPr/>
                    <a:lstStyle/>
                    <a:p>
                      <a:pPr>
                        <a:defRPr sz="1000"/>
                      </a:pPr>
                      <a:r>
                        <a:rPr sz="1000"/>
                        <a:t>Overetablering av butikker, og økt netthandel.</a:t>
                      </a:r>
                    </a:p>
                  </a:txBody>
                  <a:tcPr>
                    <a:lnL w="0"/>
                    <a:lnR w="0"/>
                    <a:solidFill>
                      <a:prstClr val="black">
                        <a:lumOff val="100000"/>
                        <a:lumOff val="100000"/>
                      </a:prstClr>
                    </a:solidFill>
                  </a:tcPr>
                </a:tc>
              </a:tr>
              <a:tr h="0">
                <a:tc>
                  <a:txBody>
                    <a:bodyPr/>
                    <a:lstStyle/>
                    <a:p>
                      <a:pPr>
                        <a:defRPr sz="1000"/>
                      </a:pPr>
                      <a:r>
                        <a:rPr sz="1000"/>
                        <a:t>Lav aktivitet i markedet, det sies opp ansatte og prosjekter utsettes</a:t>
                      </a:r>
                    </a:p>
                  </a:txBody>
                  <a:tcPr>
                    <a:lnL w="0"/>
                    <a:lnR w="0"/>
                    <a:solidFill>
                      <a:prstClr val="black">
                        <a:lumOff val="100000"/>
                        <a:lumOff val="100000"/>
                      </a:prstClr>
                    </a:solidFill>
                  </a:tcPr>
                </a:tc>
              </a:tr>
              <a:tr h="0">
                <a:tc>
                  <a:txBody>
                    <a:bodyPr/>
                    <a:lstStyle/>
                    <a:p>
                      <a:pPr>
                        <a:defRPr sz="1000"/>
                      </a:pPr>
                      <a:r>
                        <a:rPr sz="1000"/>
                        <a:t>Å være nasjonal aktør i et internasjonalt marked</a:t>
                      </a:r>
                    </a:p>
                  </a:txBody>
                  <a:tcPr>
                    <a:lnL w="0"/>
                    <a:lnR w="0"/>
                    <a:solidFill>
                      <a:prstClr val="black">
                        <a:lumOff val="100000"/>
                        <a:lumOff val="100000"/>
                      </a:prstClr>
                    </a:solidFill>
                  </a:tcPr>
                </a:tc>
              </a:tr>
              <a:tr h="0">
                <a:tc>
                  <a:txBody>
                    <a:bodyPr/>
                    <a:lstStyle/>
                    <a:p>
                      <a:pPr>
                        <a:defRPr sz="1000"/>
                      </a:pPr>
                      <a:r>
                        <a:rPr sz="1000"/>
                        <a:t>Mindre innvesteringer og innsparing i oljebransjen</a:t>
                      </a:r>
                    </a:p>
                  </a:txBody>
                  <a:tcPr>
                    <a:lnL w="0"/>
                    <a:lnR w="0"/>
                    <a:solidFill>
                      <a:prstClr val="black">
                        <a:lumOff val="100000"/>
                        <a:lumOff val="100000"/>
                      </a:prstClr>
                    </a:solidFill>
                  </a:tcPr>
                </a:tc>
              </a:tr>
            </a:tbl>
          </a:graphicData>
        </a:graphic>
      </p:graphicFrame>
    </p:spTree>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lstStyle/>
          <a:p>
            <a:r>
              <a:rPr lang="en-US"/>
              <a:t>26. Hva representerer den største utfordringen for din bedrift i øyeblikket? Forklar gjerne hvorfor.</a:t>
            </a:r>
          </a:p>
        </p:txBody>
      </p:sp>
      <p:sp>
        <p:nvSpPr>
          <p:cNvPr id="4" name="PCont"/>
          <p:cNvSpPr>
            <a:spLocks noGrp="1"/>
          </p:cNvSpPr>
          <p:nvPr>
            <p:ph sz="quarter" idx="15"/>
          </p:nvPr>
        </p:nvSpPr>
        <p:spPr/>
        <p:txBody>
          <a:bodyPr/>
          <a:lstStyle/>
          <a:p>
            <a:endParaRPr lang="en-US"/>
          </a:p>
        </p:txBody>
      </p:sp>
      <p:sp>
        <p:nvSpPr>
          <p:cNvPr id="6" name="RepTitle"/>
          <p:cNvSpPr>
            <a:spLocks noGrp="1"/>
          </p:cNvSpPr>
          <p:nvPr>
            <p:ph sz="quarter" idx="16" hasCustomPrompt="1"/>
          </p:nvPr>
        </p:nvSpPr>
        <p:spPr/>
        <p:txBody>
          <a:bodyPr/>
          <a:lstStyle/>
          <a:p>
            <a:r>
              <a:rPr lang="en-US"/>
              <a:t>Undersøkelse Vestlandet 2015(3)</a:t>
            </a:r>
          </a:p>
        </p:txBody>
      </p:sp>
      <p:sp>
        <p:nvSpPr>
          <p:cNvPr id="7" name="MetaFoot"/>
          <p:cNvSpPr>
            <a:spLocks noGrp="1"/>
          </p:cNvSpPr>
          <p:nvPr>
            <p:ph sz="quarter" idx="17"/>
          </p:nvPr>
        </p:nvSpPr>
        <p:spPr/>
        <p:txBody>
          <a:bodyPr/>
          <a:lstStyle/>
          <a:p>
            <a:endParaRPr lang="en-US"/>
          </a:p>
        </p:txBody>
      </p:sp>
      <p:graphicFrame>
        <p:nvGraphicFramePr>
          <p:cNvPr id="8" name="New Table"/>
          <p:cNvGraphicFramePr>
            <a:graphicFrameLocks noGrp="1"/>
          </p:cNvGraphicFramePr>
          <p:nvPr>
            <p:ph sz="quarter" idx="14"/>
          </p:nvPr>
        </p:nvGraphicFramePr>
        <p:xfrm>
          <a:off x="467544" y="836712"/>
          <a:ext cx="8207375" cy="4876800"/>
        </p:xfrm>
        <a:graphic>
          <a:graphicData uri="http://schemas.openxmlformats.org/drawingml/2006/table">
            <a:tbl>
              <a:tblPr>
                <a:tableStyleId>{5C22544A-7EE6-4342-B048-85BDC9FD1C3A}</a:tableStyleId>
              </a:tblPr>
              <a:tblGrid>
                <a:gridCol w="8207375"/>
              </a:tblGrid>
              <a:tr h="0">
                <a:tc>
                  <a:txBody>
                    <a:bodyPr/>
                    <a:lstStyle/>
                    <a:p>
                      <a:pPr>
                        <a:defRPr sz="1000"/>
                      </a:pPr>
                      <a:r>
                        <a:rPr sz="1000"/>
                        <a:t>Bankenes vilje og evne til å stille kapital for ekspansjon utenfor Norge</a:t>
                      </a:r>
                    </a:p>
                  </a:txBody>
                  <a:tcPr>
                    <a:lnL w="0"/>
                    <a:lnR w="0"/>
                    <a:solidFill>
                      <a:prstClr val="black">
                        <a:lumOff val="100000"/>
                        <a:lumOff val="100000"/>
                      </a:prstClr>
                    </a:solidFill>
                  </a:tcPr>
                </a:tc>
              </a:tr>
              <a:tr h="0">
                <a:tc>
                  <a:txBody>
                    <a:bodyPr/>
                    <a:lstStyle/>
                    <a:p>
                      <a:pPr>
                        <a:defRPr sz="1000"/>
                      </a:pPr>
                      <a:r>
                        <a:rPr sz="1000"/>
                        <a:t>Aktiviteteten på norsk sokkel er kanskje den største ufordringen for vår bedrift. Samt å tiltrekke seg riktig kompetanse</a:t>
                      </a:r>
                    </a:p>
                  </a:txBody>
                  <a:tcPr>
                    <a:lnL w="0"/>
                    <a:lnR w="0"/>
                    <a:solidFill>
                      <a:prstClr val="black">
                        <a:lumOff val="100000"/>
                        <a:lumOff val="100000"/>
                      </a:prstClr>
                    </a:solidFill>
                  </a:tcPr>
                </a:tc>
              </a:tr>
              <a:tr h="0">
                <a:tc>
                  <a:txBody>
                    <a:bodyPr/>
                    <a:lstStyle/>
                    <a:p>
                      <a:pPr>
                        <a:defRPr sz="1000"/>
                      </a:pPr>
                      <a:r>
                        <a:rPr sz="1000"/>
                        <a:t>Konkuranse med bedrifter med ufaglærte håndverkere.</a:t>
                      </a:r>
                    </a:p>
                    <a:p>
                      <a:r>
                        <a:rPr sz="1000"/>
                        <a:t>For få krav innenfor bygg som gjør at "alle" kan utføre store vedlikehold og endringer i boliger. Dette fører til at mange velger å benytte seg av billig ufaglært arbeidskraft fra østeuropa. Dette fører til mindre arbeid for nordise faglærte.</a:t>
                      </a:r>
                    </a:p>
                  </a:txBody>
                  <a:tcPr>
                    <a:lnL w="0"/>
                    <a:lnR w="0"/>
                    <a:solidFill>
                      <a:prstClr val="black">
                        <a:lumOff val="100000"/>
                        <a:lumOff val="100000"/>
                      </a:prstClr>
                    </a:solidFill>
                  </a:tcPr>
                </a:tc>
              </a:tr>
              <a:tr h="0">
                <a:tc>
                  <a:txBody>
                    <a:bodyPr/>
                    <a:lstStyle/>
                    <a:p>
                      <a:pPr>
                        <a:defRPr sz="1000"/>
                      </a:pPr>
                      <a:r>
                        <a:rPr sz="1000"/>
                        <a:t>Boligprisene blir oppfattet som for høye. Folk sitter på gjerdet og venter på en viss nedgang. Gjelder</a:t>
                      </a:r>
                    </a:p>
                    <a:p>
                      <a:r>
                        <a:rPr sz="1000"/>
                        <a:t>både brukt og nytt. Begge deler medfører god omsetning, kan resultere i at omsetning går ned noe, selv om så ikke har skjedd enda.</a:t>
                      </a:r>
                    </a:p>
                  </a:txBody>
                  <a:tcPr>
                    <a:lnL w="0"/>
                    <a:lnR w="0"/>
                    <a:solidFill>
                      <a:prstClr val="black">
                        <a:lumOff val="100000"/>
                        <a:lumOff val="100000"/>
                      </a:prstClr>
                    </a:solidFill>
                  </a:tcPr>
                </a:tc>
              </a:tr>
              <a:tr h="0">
                <a:tc>
                  <a:txBody>
                    <a:bodyPr/>
                    <a:lstStyle/>
                    <a:p>
                      <a:pPr>
                        <a:defRPr sz="1000"/>
                      </a:pPr>
                      <a:r>
                        <a:rPr sz="1000"/>
                        <a:t>Vi er på trappene med en stor sentrumsnær nærings og bolig utbygging, som nå påvirkes av oljeselskapenes noe mer forsiltig og fraværende satsing.</a:t>
                      </a:r>
                    </a:p>
                  </a:txBody>
                  <a:tcPr>
                    <a:lnL w="0"/>
                    <a:lnR w="0"/>
                    <a:solidFill>
                      <a:prstClr val="black">
                        <a:lumOff val="100000"/>
                        <a:lumOff val="100000"/>
                      </a:prstClr>
                    </a:solidFill>
                  </a:tcPr>
                </a:tc>
              </a:tr>
              <a:tr h="0">
                <a:tc>
                  <a:txBody>
                    <a:bodyPr/>
                    <a:lstStyle/>
                    <a:p>
                      <a:pPr>
                        <a:defRPr sz="1000"/>
                      </a:pPr>
                      <a:r>
                        <a:rPr sz="1000"/>
                        <a:t>HOLDE LØNNSVIVET NEDE</a:t>
                      </a:r>
                    </a:p>
                    <a:p>
                      <a:r>
                        <a:rPr sz="1000"/>
                        <a:t>PRISENE DER DE ER</a:t>
                      </a:r>
                    </a:p>
                    <a:p>
                      <a:r>
                        <a:rPr sz="1000"/>
                        <a:t>KVALITET</a:t>
                      </a:r>
                    </a:p>
                  </a:txBody>
                  <a:tcPr>
                    <a:lnL w="0"/>
                    <a:lnR w="0"/>
                    <a:solidFill>
                      <a:prstClr val="black">
                        <a:lumOff val="100000"/>
                        <a:lumOff val="100000"/>
                      </a:prstClr>
                    </a:solidFill>
                  </a:tcPr>
                </a:tc>
              </a:tr>
              <a:tr h="0">
                <a:tc>
                  <a:txBody>
                    <a:bodyPr/>
                    <a:lstStyle/>
                    <a:p>
                      <a:pPr>
                        <a:defRPr sz="1000"/>
                      </a:pPr>
                      <a:r>
                        <a:rPr sz="1000"/>
                        <a:t>Omstillingsevne</a:t>
                      </a:r>
                    </a:p>
                  </a:txBody>
                  <a:tcPr>
                    <a:lnL w="0"/>
                    <a:lnR w="0"/>
                    <a:solidFill>
                      <a:prstClr val="black">
                        <a:lumOff val="100000"/>
                        <a:lumOff val="100000"/>
                      </a:prstClr>
                    </a:solidFill>
                  </a:tcPr>
                </a:tc>
              </a:tr>
              <a:tr h="0">
                <a:tc>
                  <a:txBody>
                    <a:bodyPr/>
                    <a:lstStyle/>
                    <a:p>
                      <a:pPr>
                        <a:defRPr sz="1000"/>
                      </a:pPr>
                      <a:r>
                        <a:rPr sz="1000"/>
                        <a:t>Mangel på nye modifikasjonsprosjekt på norsk sokkel</a:t>
                      </a:r>
                    </a:p>
                  </a:txBody>
                  <a:tcPr>
                    <a:lnL w="0"/>
                    <a:lnR w="0"/>
                    <a:solidFill>
                      <a:prstClr val="black">
                        <a:lumOff val="100000"/>
                        <a:lumOff val="100000"/>
                      </a:prstClr>
                    </a:solidFill>
                  </a:tcPr>
                </a:tc>
              </a:tr>
              <a:tr h="0">
                <a:tc>
                  <a:txBody>
                    <a:bodyPr/>
                    <a:lstStyle/>
                    <a:p>
                      <a:pPr>
                        <a:defRPr sz="1000"/>
                      </a:pPr>
                      <a:r>
                        <a:rPr sz="1000"/>
                        <a:t>Fall i byggeviksomheten</a:t>
                      </a:r>
                    </a:p>
                  </a:txBody>
                  <a:tcPr>
                    <a:lnL w="0"/>
                    <a:lnR w="0"/>
                    <a:solidFill>
                      <a:prstClr val="black">
                        <a:lumOff val="100000"/>
                        <a:lumOff val="100000"/>
                      </a:prstClr>
                    </a:solidFill>
                  </a:tcPr>
                </a:tc>
              </a:tr>
              <a:tr h="0">
                <a:tc>
                  <a:txBody>
                    <a:bodyPr/>
                    <a:lstStyle/>
                    <a:p>
                      <a:pPr>
                        <a:defRPr sz="1000"/>
                      </a:pPr>
                      <a:r>
                        <a:rPr sz="1000"/>
                        <a:t>Det vanskeligste er en uavklart situasjon rundt prisnivået på oljen. Det er svært krevende for konsulentbransjen når markedet avventer en masse aktiviteter i påvente av prisøkning som ikke kommer.</a:t>
                      </a:r>
                    </a:p>
                  </a:txBody>
                  <a:tcPr>
                    <a:lnL w="0"/>
                    <a:lnR w="0"/>
                    <a:solidFill>
                      <a:prstClr val="black">
                        <a:lumOff val="100000"/>
                        <a:lumOff val="100000"/>
                      </a:prstClr>
                    </a:solidFill>
                  </a:tcPr>
                </a:tc>
              </a:tr>
              <a:tr h="0">
                <a:tc>
                  <a:txBody>
                    <a:bodyPr/>
                    <a:lstStyle/>
                    <a:p>
                      <a:pPr>
                        <a:defRPr sz="1000"/>
                      </a:pPr>
                      <a:r>
                        <a:rPr sz="1000"/>
                        <a:t>Fall i oljepris gir lavere forbruk - rammer kultursektoren</a:t>
                      </a:r>
                    </a:p>
                  </a:txBody>
                  <a:tcPr>
                    <a:lnL w="0"/>
                    <a:lnR w="0"/>
                    <a:solidFill>
                      <a:prstClr val="black">
                        <a:lumOff val="100000"/>
                        <a:lumOff val="100000"/>
                      </a:prstClr>
                    </a:solidFill>
                  </a:tcPr>
                </a:tc>
              </a:tr>
              <a:tr h="0">
                <a:tc>
                  <a:txBody>
                    <a:bodyPr/>
                    <a:lstStyle/>
                    <a:p>
                      <a:pPr>
                        <a:defRPr sz="1000"/>
                      </a:pPr>
                      <a:r>
                        <a:rPr sz="1000"/>
                        <a:t>Valutasvingninger, ster krone påvirker oss betydelig grunnet import av varer fra bl.a EU, US</a:t>
                      </a:r>
                    </a:p>
                  </a:txBody>
                  <a:tcPr>
                    <a:lnL w="0"/>
                    <a:lnR w="0"/>
                    <a:solidFill>
                      <a:prstClr val="black">
                        <a:lumOff val="100000"/>
                        <a:lumOff val="100000"/>
                      </a:prstClr>
                    </a:solidFill>
                  </a:tcPr>
                </a:tc>
              </a:tr>
              <a:tr h="0">
                <a:tc>
                  <a:txBody>
                    <a:bodyPr/>
                    <a:lstStyle/>
                    <a:p>
                      <a:pPr>
                        <a:defRPr sz="1000"/>
                      </a:pPr>
                      <a:r>
                        <a:rPr sz="1000"/>
                        <a:t>Befolkningsvekst uten tilsvarende vekst i økonomiske rammer.</a:t>
                      </a:r>
                    </a:p>
                  </a:txBody>
                  <a:tcPr>
                    <a:lnL w="0"/>
                    <a:lnR w="0"/>
                    <a:solidFill>
                      <a:prstClr val="black">
                        <a:lumOff val="100000"/>
                        <a:lumOff val="100000"/>
                      </a:prstClr>
                    </a:solidFill>
                  </a:tcPr>
                </a:tc>
              </a:tr>
              <a:tr h="0">
                <a:tc>
                  <a:txBody>
                    <a:bodyPr/>
                    <a:lstStyle/>
                    <a:p>
                      <a:pPr>
                        <a:defRPr sz="1000"/>
                      </a:pPr>
                      <a:r>
                        <a:rPr sz="1000"/>
                        <a:t>Norsk arbeidskraft.</a:t>
                      </a:r>
                    </a:p>
                    <a:p>
                      <a:endParaRPr sz="1000"/>
                    </a:p>
                    <a:p>
                      <a:r>
                        <a:rPr sz="1000"/>
                        <a:t>Det synes som industri arbeidsplasser ikke er noe for normenn og da sitter bedriftene igjen med østeuropeere som er dårlig i norsk.</a:t>
                      </a:r>
                    </a:p>
                  </a:txBody>
                  <a:tcPr>
                    <a:lnL w="0"/>
                    <a:lnR w="0"/>
                    <a:solidFill>
                      <a:prstClr val="black">
                        <a:lumOff val="100000"/>
                        <a:lumOff val="100000"/>
                      </a:prstClr>
                    </a:solidFill>
                  </a:tcPr>
                </a:tc>
              </a:tr>
              <a:tr h="0">
                <a:tc>
                  <a:txBody>
                    <a:bodyPr/>
                    <a:lstStyle/>
                    <a:p>
                      <a:pPr>
                        <a:defRPr sz="1000"/>
                      </a:pPr>
                      <a:r>
                        <a:rPr sz="1000"/>
                        <a:t>Tilgang på kunder</a:t>
                      </a:r>
                    </a:p>
                  </a:txBody>
                  <a:tcPr>
                    <a:lnL w="0"/>
                    <a:lnR w="0"/>
                    <a:solidFill>
                      <a:prstClr val="black">
                        <a:lumOff val="100000"/>
                        <a:lumOff val="100000"/>
                      </a:prstClr>
                    </a:solidFill>
                  </a:tcPr>
                </a:tc>
              </a:tr>
            </a:tbl>
          </a:graphicData>
        </a:graphic>
      </p:graphicFrame>
    </p:spTree>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normAutofit fontScale="90000"/>
          </a:bodyPr>
          <a:lstStyle/>
          <a:p>
            <a:r>
              <a:rPr lang="en-US"/>
              <a:t>27. Her ønsker vi at du kommer med en konkret ønskeliste til myndighetene med utgangspunkt i hvilke endringer som best vil hjelpe din bedrift.</a:t>
            </a:r>
          </a:p>
        </p:txBody>
      </p:sp>
      <p:sp>
        <p:nvSpPr>
          <p:cNvPr id="4" name="PCont"/>
          <p:cNvSpPr>
            <a:spLocks noGrp="1"/>
          </p:cNvSpPr>
          <p:nvPr>
            <p:ph sz="quarter" idx="15"/>
          </p:nvPr>
        </p:nvSpPr>
        <p:spPr/>
        <p:txBody>
          <a:bodyPr/>
          <a:lstStyle/>
          <a:p>
            <a:endParaRPr lang="en-US"/>
          </a:p>
        </p:txBody>
      </p:sp>
      <p:sp>
        <p:nvSpPr>
          <p:cNvPr id="6" name="RepTitle"/>
          <p:cNvSpPr>
            <a:spLocks noGrp="1"/>
          </p:cNvSpPr>
          <p:nvPr>
            <p:ph sz="quarter" idx="16" hasCustomPrompt="1"/>
          </p:nvPr>
        </p:nvSpPr>
        <p:spPr/>
        <p:txBody>
          <a:bodyPr/>
          <a:lstStyle/>
          <a:p>
            <a:r>
              <a:rPr lang="en-US"/>
              <a:t>Undersøkelse Vestlandet 2015(3)</a:t>
            </a:r>
          </a:p>
        </p:txBody>
      </p:sp>
      <p:sp>
        <p:nvSpPr>
          <p:cNvPr id="7" name="MetaFoot"/>
          <p:cNvSpPr>
            <a:spLocks noGrp="1"/>
          </p:cNvSpPr>
          <p:nvPr>
            <p:ph sz="quarter" idx="17"/>
          </p:nvPr>
        </p:nvSpPr>
        <p:spPr/>
        <p:txBody>
          <a:bodyPr/>
          <a:lstStyle/>
          <a:p>
            <a:endParaRPr lang="en-US"/>
          </a:p>
        </p:txBody>
      </p:sp>
      <p:graphicFrame>
        <p:nvGraphicFramePr>
          <p:cNvPr id="8" name="New Table"/>
          <p:cNvGraphicFramePr>
            <a:graphicFrameLocks noGrp="1"/>
          </p:cNvGraphicFramePr>
          <p:nvPr>
            <p:ph sz="quarter" idx="14"/>
          </p:nvPr>
        </p:nvGraphicFramePr>
        <p:xfrm>
          <a:off x="467544" y="836712"/>
          <a:ext cx="8207375" cy="6553200"/>
        </p:xfrm>
        <a:graphic>
          <a:graphicData uri="http://schemas.openxmlformats.org/drawingml/2006/table">
            <a:tbl>
              <a:tblPr>
                <a:tableStyleId>{5C22544A-7EE6-4342-B048-85BDC9FD1C3A}</a:tableStyleId>
              </a:tblPr>
              <a:tblGrid>
                <a:gridCol w="8207375"/>
              </a:tblGrid>
              <a:tr h="0">
                <a:tc>
                  <a:txBody>
                    <a:bodyPr/>
                    <a:lstStyle/>
                    <a:p>
                      <a:pPr>
                        <a:defRPr sz="1000"/>
                      </a:pPr>
                      <a:r>
                        <a:rPr sz="1000"/>
                        <a:t>Flere billige førstegangsboliger og leiobjekter</a:t>
                      </a:r>
                    </a:p>
                    <a:p>
                      <a:r>
                        <a:rPr sz="1000"/>
                        <a:t>Finansieringsmodeller og rammevilkår som er forutsigbare</a:t>
                      </a:r>
                    </a:p>
                  </a:txBody>
                  <a:tcPr>
                    <a:lnL w="0"/>
                    <a:lnR w="0"/>
                    <a:solidFill>
                      <a:prstClr val="black">
                        <a:lumOff val="100000"/>
                        <a:lumOff val="100000"/>
                      </a:prstClr>
                    </a:solidFill>
                  </a:tcPr>
                </a:tc>
              </a:tr>
              <a:tr h="0">
                <a:tc>
                  <a:txBody>
                    <a:bodyPr/>
                    <a:lstStyle/>
                    <a:p>
                      <a:pPr>
                        <a:defRPr sz="1000"/>
                      </a:pPr>
                      <a:r>
                        <a:rPr sz="1000"/>
                        <a:t>Gratis kollektivtrafikk. </a:t>
                      </a:r>
                    </a:p>
                    <a:p>
                      <a:r>
                        <a:rPr sz="1000"/>
                        <a:t>Barnehage åpent til kl 17:00.</a:t>
                      </a:r>
                    </a:p>
                  </a:txBody>
                  <a:tcPr>
                    <a:lnL w="0"/>
                    <a:lnR w="0"/>
                    <a:solidFill>
                      <a:prstClr val="black">
                        <a:lumOff val="100000"/>
                        <a:lumOff val="100000"/>
                      </a:prstClr>
                    </a:solidFill>
                  </a:tcPr>
                </a:tc>
              </a:tr>
              <a:tr h="0">
                <a:tc>
                  <a:txBody>
                    <a:bodyPr/>
                    <a:lstStyle/>
                    <a:p>
                      <a:pPr>
                        <a:defRPr sz="1000"/>
                      </a:pPr>
                      <a:r>
                        <a:rPr sz="1000"/>
                        <a:t>hvorfor må vi betale avgift for å få lov til å ansette arbeidstakere og gjennom det drive verdiskaping?</a:t>
                      </a:r>
                    </a:p>
                  </a:txBody>
                  <a:tcPr>
                    <a:lnL w="0"/>
                    <a:lnR w="0"/>
                    <a:solidFill>
                      <a:prstClr val="black">
                        <a:lumOff val="100000"/>
                        <a:lumOff val="100000"/>
                      </a:prstClr>
                    </a:solidFill>
                  </a:tcPr>
                </a:tc>
              </a:tr>
              <a:tr h="0">
                <a:tc>
                  <a:txBody>
                    <a:bodyPr/>
                    <a:lstStyle/>
                    <a:p>
                      <a:pPr>
                        <a:defRPr sz="1000"/>
                      </a:pPr>
                      <a:r>
                        <a:rPr sz="1000"/>
                        <a:t>At locale myndigheter gjør som vi alle andre må; konkrete kostkutt nedbemanning i alle politiske styrer, utvalg og administrasjon; nedbemanning i kommunene i Stavanger og Sandnes, fylkeskommunen; besparelser ideellt brukt til å justere ned kommunale avgifter, men i hvert fall for å hindre økning i takt med sviktende skatteinntekter. 20% kostreduskjon på ren admin burde være målsatt.</a:t>
                      </a:r>
                    </a:p>
                  </a:txBody>
                  <a:tcPr>
                    <a:lnL w="0"/>
                    <a:lnR w="0"/>
                    <a:solidFill>
                      <a:prstClr val="black">
                        <a:lumOff val="100000"/>
                        <a:lumOff val="100000"/>
                      </a:prstClr>
                    </a:solidFill>
                  </a:tcPr>
                </a:tc>
              </a:tr>
              <a:tr h="0">
                <a:tc>
                  <a:txBody>
                    <a:bodyPr/>
                    <a:lstStyle/>
                    <a:p>
                      <a:pPr>
                        <a:defRPr sz="1000"/>
                      </a:pPr>
                      <a:r>
                        <a:rPr sz="1000"/>
                        <a:t>Styrk Den Kulturelle Skolesekken og satsingen på kunst og kultur i Norge.</a:t>
                      </a:r>
                    </a:p>
                    <a:p>
                      <a:r>
                        <a:rPr sz="1000"/>
                        <a:t>Følg opp DNS sin påbegynte KVU. Det haster å gjøre om DNS sitt hus til et framtidsrettet og hensiktsmessig teaterhus.</a:t>
                      </a:r>
                    </a:p>
                  </a:txBody>
                  <a:tcPr>
                    <a:lnL w="0"/>
                    <a:lnR w="0"/>
                    <a:solidFill>
                      <a:prstClr val="black">
                        <a:lumOff val="100000"/>
                        <a:lumOff val="100000"/>
                      </a:prstClr>
                    </a:solidFill>
                  </a:tcPr>
                </a:tc>
              </a:tr>
              <a:tr h="0">
                <a:tc>
                  <a:txBody>
                    <a:bodyPr/>
                    <a:lstStyle/>
                    <a:p>
                      <a:pPr>
                        <a:defRPr sz="1000"/>
                      </a:pPr>
                      <a:r>
                        <a:rPr sz="1000"/>
                        <a:t>1. Lavere selskapsskatt</a:t>
                      </a:r>
                    </a:p>
                    <a:p>
                      <a:r>
                        <a:rPr sz="1000"/>
                        <a:t>2. Redusert arbeidsgiver avgift</a:t>
                      </a:r>
                    </a:p>
                    <a:p>
                      <a:r>
                        <a:rPr sz="1000"/>
                        <a:t>3. Bedreveinett</a:t>
                      </a:r>
                    </a:p>
                  </a:txBody>
                  <a:tcPr>
                    <a:lnL w="0"/>
                    <a:lnR w="0"/>
                    <a:solidFill>
                      <a:prstClr val="black">
                        <a:lumOff val="100000"/>
                        <a:lumOff val="100000"/>
                      </a:prstClr>
                    </a:solidFill>
                  </a:tcPr>
                </a:tc>
              </a:tr>
              <a:tr h="0">
                <a:tc>
                  <a:txBody>
                    <a:bodyPr/>
                    <a:lstStyle/>
                    <a:p>
                      <a:pPr>
                        <a:defRPr sz="1000"/>
                      </a:pPr>
                      <a:r>
                        <a:rPr sz="1000"/>
                        <a:t>Legg ned Fylkeskommunen. Større kommune-evnt. samarbeid mellom kommuner, forenkling i plansaker. Mega satsning på manglende infrastruktur. Mindre mulighet for stadig å komme med nye påfunn fra politikerne under planprossesen. Redusere klargerett fra naboer til første runde i plansaker. Pris på rågrunn-tomter-bolig i regionen er altfor høyt dette pga at plansaker ikke blir ferdigbehandlet av det enromt kostbare "systemet" som er byggget opp, uten tanke på å få noe ferdigbehandlet. Ingen har ansvar for at det blir produsert nok boliger. Les rapport fra konkurransetilsynet vedr. boligutvikliermarkedet.</a:t>
                      </a:r>
                    </a:p>
                  </a:txBody>
                  <a:tcPr>
                    <a:lnL w="0"/>
                    <a:lnR w="0"/>
                    <a:solidFill>
                      <a:prstClr val="black">
                        <a:lumOff val="100000"/>
                        <a:lumOff val="100000"/>
                      </a:prstClr>
                    </a:solidFill>
                  </a:tcPr>
                </a:tc>
              </a:tr>
              <a:tr h="0">
                <a:tc>
                  <a:txBody>
                    <a:bodyPr/>
                    <a:lstStyle/>
                    <a:p>
                      <a:pPr>
                        <a:defRPr sz="1000"/>
                      </a:pPr>
                      <a:r>
                        <a:rPr sz="1000"/>
                        <a:t>Langsiktige rammebetingelser innen skatt og avgift.</a:t>
                      </a:r>
                    </a:p>
                  </a:txBody>
                  <a:tcPr>
                    <a:lnL w="0"/>
                    <a:lnR w="0"/>
                    <a:solidFill>
                      <a:prstClr val="black">
                        <a:lumOff val="100000"/>
                        <a:lumOff val="100000"/>
                      </a:prstClr>
                    </a:solidFill>
                  </a:tcPr>
                </a:tc>
              </a:tr>
              <a:tr h="0">
                <a:tc>
                  <a:txBody>
                    <a:bodyPr/>
                    <a:lstStyle/>
                    <a:p>
                      <a:pPr>
                        <a:defRPr sz="1000"/>
                      </a:pPr>
                      <a:r>
                        <a:rPr sz="1000"/>
                        <a:t>Øke fleksibiliteten når det gjelder ansettelser.</a:t>
                      </a:r>
                    </a:p>
                    <a:p>
                      <a:r>
                        <a:rPr sz="1000"/>
                        <a:t>Mulighet for lengre midlertidige kontrakter.</a:t>
                      </a:r>
                    </a:p>
                    <a:p>
                      <a:r>
                        <a:rPr sz="1000"/>
                        <a:t>Kortere betalingsplikt ved permitteringer</a:t>
                      </a:r>
                    </a:p>
                  </a:txBody>
                  <a:tcPr>
                    <a:lnL w="0"/>
                    <a:lnR w="0"/>
                    <a:solidFill>
                      <a:prstClr val="black">
                        <a:lumOff val="100000"/>
                        <a:lumOff val="100000"/>
                      </a:prstClr>
                    </a:solidFill>
                  </a:tcPr>
                </a:tc>
              </a:tr>
            </a:tbl>
          </a:graphicData>
        </a:graphic>
      </p:graphicFrame>
    </p:spTree>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normAutofit fontScale="90000"/>
          </a:bodyPr>
          <a:lstStyle/>
          <a:p>
            <a:r>
              <a:rPr lang="en-US"/>
              <a:t>27. Her ønsker vi at du kommer med en konkret ønskeliste til myndighetene med utgangspunkt i hvilke endringer som best vil hjelpe din bedrift.</a:t>
            </a:r>
          </a:p>
        </p:txBody>
      </p:sp>
      <p:sp>
        <p:nvSpPr>
          <p:cNvPr id="4" name="PCont"/>
          <p:cNvSpPr>
            <a:spLocks noGrp="1"/>
          </p:cNvSpPr>
          <p:nvPr>
            <p:ph sz="quarter" idx="15"/>
          </p:nvPr>
        </p:nvSpPr>
        <p:spPr/>
        <p:txBody>
          <a:bodyPr/>
          <a:lstStyle/>
          <a:p>
            <a:endParaRPr lang="en-US"/>
          </a:p>
        </p:txBody>
      </p:sp>
      <p:sp>
        <p:nvSpPr>
          <p:cNvPr id="6" name="RepTitle"/>
          <p:cNvSpPr>
            <a:spLocks noGrp="1"/>
          </p:cNvSpPr>
          <p:nvPr>
            <p:ph sz="quarter" idx="16" hasCustomPrompt="1"/>
          </p:nvPr>
        </p:nvSpPr>
        <p:spPr/>
        <p:txBody>
          <a:bodyPr/>
          <a:lstStyle/>
          <a:p>
            <a:r>
              <a:rPr lang="en-US"/>
              <a:t>Undersøkelse Vestlandet 2015(3)</a:t>
            </a:r>
          </a:p>
        </p:txBody>
      </p:sp>
      <p:sp>
        <p:nvSpPr>
          <p:cNvPr id="7" name="MetaFoot"/>
          <p:cNvSpPr>
            <a:spLocks noGrp="1"/>
          </p:cNvSpPr>
          <p:nvPr>
            <p:ph sz="quarter" idx="17"/>
          </p:nvPr>
        </p:nvSpPr>
        <p:spPr/>
        <p:txBody>
          <a:bodyPr/>
          <a:lstStyle/>
          <a:p>
            <a:endParaRPr lang="en-US"/>
          </a:p>
        </p:txBody>
      </p:sp>
      <p:graphicFrame>
        <p:nvGraphicFramePr>
          <p:cNvPr id="8" name="New Table"/>
          <p:cNvGraphicFramePr>
            <a:graphicFrameLocks noGrp="1"/>
          </p:cNvGraphicFramePr>
          <p:nvPr>
            <p:ph sz="quarter" idx="14"/>
          </p:nvPr>
        </p:nvGraphicFramePr>
        <p:xfrm>
          <a:off x="467544" y="836712"/>
          <a:ext cx="8207375" cy="5577840"/>
        </p:xfrm>
        <a:graphic>
          <a:graphicData uri="http://schemas.openxmlformats.org/drawingml/2006/table">
            <a:tbl>
              <a:tblPr>
                <a:tableStyleId>{5C22544A-7EE6-4342-B048-85BDC9FD1C3A}</a:tableStyleId>
              </a:tblPr>
              <a:tblGrid>
                <a:gridCol w="8207375"/>
              </a:tblGrid>
              <a:tr h="0">
                <a:tc>
                  <a:txBody>
                    <a:bodyPr/>
                    <a:lstStyle/>
                    <a:p>
                      <a:pPr>
                        <a:defRPr sz="1000"/>
                      </a:pPr>
                      <a:r>
                        <a:rPr sz="1000"/>
                        <a:t>Vi trenger konkurransedyktige vilkår på linje med utlandet - også på skatt.</a:t>
                      </a:r>
                    </a:p>
                    <a:p>
                      <a:r>
                        <a:rPr sz="1000"/>
                        <a:t>Det offentlige og myndigeheter er faktisk ikke noe annet enn en leverandør til næringslivet, det være seg havn, studenter, veier, flyplasser, kommunikajson og IT løsniger, vann og kloakk, helse og eldreomsorg.  Det er dette det offentlig skal ha til å gå rundt.  Det offentlige skal ikke lage APP'er for nærmeste offentlige toalett, pappatid, tvangekteskap, nattmat, hvite uker osv. med under 50 nedlastninger - TULL!  Det offentlige skal drives traust og effektivt - og de skal måtte omstille seg som alle andre.</a:t>
                      </a:r>
                    </a:p>
                    <a:p>
                      <a:r>
                        <a:rPr sz="1000"/>
                        <a:t>Som bedrifter vet vi mer om de markedene vi skal inn i enn politikere og det offenelige noen gang vil være istand til å gjøre - vi skal gjøre vår jobb og så skal det offentlige gjøre sitt.  Vi skal ikke utvikle et næringsliv som hele tiden løper tild det offentlige og roper på penger.  Det offenlige skal utdanne førsteklasses studenter og se til at vi har et dynamisk næringsliv.  Å støtte enkeltbedrifters utviklingsbehov er også noe som bør gjøres i minst mulig grad - det kan være konkuransevridende.  </a:t>
                      </a:r>
                    </a:p>
                    <a:p>
                      <a:r>
                        <a:rPr sz="1000"/>
                        <a:t>Formueskatt = NULL, altså på linje med utlandet</a:t>
                      </a:r>
                    </a:p>
                    <a:p>
                      <a:r>
                        <a:rPr sz="1000"/>
                        <a:t>Se til at virkemiddel apperatet fungerer - nå halter det.  Innovajson Norge snakker om drømmeløftet.  Det offentlige kan - jeg gjentar meg selv - ikke bestemme hvilke næringer en skal satse på, det private vet mye mer om hvor det skal bruke pengene sine.  Det offentlige skal tilrettelegge der mulighetene er tilstede for dette uten å virke konkuransevridende.</a:t>
                      </a:r>
                    </a:p>
                    <a:p>
                      <a:r>
                        <a:rPr sz="1000"/>
                        <a:t>Vi må gjøre det atraktivt å eie bedrifter, vi må få til miljøer der STORE norske bedrifter blir giganter i internasjonal sammenehng.  Det er feil at Norge kjøpes opp bit for bit!</a:t>
                      </a:r>
                    </a:p>
                  </a:txBody>
                  <a:tcPr>
                    <a:lnL w="0"/>
                    <a:lnR w="0"/>
                    <a:solidFill>
                      <a:prstClr val="black">
                        <a:lumOff val="100000"/>
                        <a:lumOff val="100000"/>
                      </a:prstClr>
                    </a:solidFill>
                  </a:tcPr>
                </a:tc>
              </a:tr>
              <a:tr h="0">
                <a:tc>
                  <a:txBody>
                    <a:bodyPr/>
                    <a:lstStyle/>
                    <a:p>
                      <a:pPr>
                        <a:defRPr sz="1000"/>
                      </a:pPr>
                      <a:r>
                        <a:rPr sz="1000"/>
                        <a:t>Øke operatører og Riggseskapers insentiver for å videreførte leteaktivitet.</a:t>
                      </a:r>
                    </a:p>
                  </a:txBody>
                  <a:tcPr>
                    <a:lnL w="0"/>
                    <a:lnR w="0"/>
                    <a:solidFill>
                      <a:prstClr val="black">
                        <a:lumOff val="100000"/>
                        <a:lumOff val="100000"/>
                      </a:prstClr>
                    </a:solidFill>
                  </a:tcPr>
                </a:tc>
              </a:tr>
              <a:tr h="0">
                <a:tc>
                  <a:txBody>
                    <a:bodyPr/>
                    <a:lstStyle/>
                    <a:p>
                      <a:pPr>
                        <a:defRPr sz="1000"/>
                      </a:pPr>
                      <a:r>
                        <a:rPr sz="1000"/>
                        <a:t>Stabile rammevikår, slutt på politisk krangling og mer effektivitet I offentlig forvaltning.</a:t>
                      </a:r>
                    </a:p>
                  </a:txBody>
                  <a:tcPr>
                    <a:lnL w="0"/>
                    <a:lnR w="0"/>
                    <a:solidFill>
                      <a:prstClr val="black">
                        <a:lumOff val="100000"/>
                        <a:lumOff val="100000"/>
                      </a:prstClr>
                    </a:solidFill>
                  </a:tcPr>
                </a:tc>
              </a:tr>
              <a:tr h="0">
                <a:tc>
                  <a:txBody>
                    <a:bodyPr/>
                    <a:lstStyle/>
                    <a:p>
                      <a:pPr>
                        <a:defRPr sz="1000"/>
                      </a:pPr>
                      <a:r>
                        <a:rPr sz="1000"/>
                        <a:t>Norge kunne vunnet kampen om å bli verdensledende på alternativ energi. Kanskje enda ikke for sent i noen sammenhenger, men da må det settes i gang.</a:t>
                      </a:r>
                    </a:p>
                  </a:txBody>
                  <a:tcPr>
                    <a:lnL w="0"/>
                    <a:lnR w="0"/>
                    <a:solidFill>
                      <a:prstClr val="black">
                        <a:lumOff val="100000"/>
                        <a:lumOff val="100000"/>
                      </a:prstClr>
                    </a:solidFill>
                  </a:tcPr>
                </a:tc>
              </a:tr>
              <a:tr h="0">
                <a:tc>
                  <a:txBody>
                    <a:bodyPr/>
                    <a:lstStyle/>
                    <a:p>
                      <a:pPr>
                        <a:defRPr sz="1000"/>
                      </a:pPr>
                      <a:r>
                        <a:rPr sz="1000"/>
                        <a:t>Begrensninger på velferdsordninger</a:t>
                      </a:r>
                    </a:p>
                  </a:txBody>
                  <a:tcPr>
                    <a:lnL w="0"/>
                    <a:lnR w="0"/>
                    <a:solidFill>
                      <a:prstClr val="black">
                        <a:lumOff val="100000"/>
                        <a:lumOff val="100000"/>
                      </a:prstClr>
                    </a:solidFill>
                  </a:tcPr>
                </a:tc>
              </a:tr>
              <a:tr h="0">
                <a:tc>
                  <a:txBody>
                    <a:bodyPr/>
                    <a:lstStyle/>
                    <a:p>
                      <a:pPr>
                        <a:defRPr sz="1000"/>
                      </a:pPr>
                      <a:r>
                        <a:rPr sz="1000"/>
                        <a:t>Intrastuktur - fregefri E39.</a:t>
                      </a:r>
                    </a:p>
                  </a:txBody>
                  <a:tcPr>
                    <a:lnL w="0"/>
                    <a:lnR w="0"/>
                    <a:solidFill>
                      <a:prstClr val="black">
                        <a:lumOff val="100000"/>
                        <a:lumOff val="100000"/>
                      </a:prstClr>
                    </a:solidFill>
                  </a:tcPr>
                </a:tc>
              </a:tr>
              <a:tr h="0">
                <a:tc>
                  <a:txBody>
                    <a:bodyPr/>
                    <a:lstStyle/>
                    <a:p>
                      <a:pPr>
                        <a:defRPr sz="1000"/>
                      </a:pPr>
                      <a:r>
                        <a:rPr sz="1000"/>
                        <a:t>Fjerne formueskatten.</a:t>
                      </a:r>
                    </a:p>
                    <a:p>
                      <a:r>
                        <a:rPr sz="1000"/>
                        <a:t>Innføre momsnøytralitet for leie av næringslokaler</a:t>
                      </a:r>
                    </a:p>
                  </a:txBody>
                  <a:tcPr>
                    <a:lnL w="0"/>
                    <a:lnR w="0"/>
                    <a:solidFill>
                      <a:prstClr val="black">
                        <a:lumOff val="100000"/>
                        <a:lumOff val="100000"/>
                      </a:prstClr>
                    </a:solidFill>
                  </a:tcPr>
                </a:tc>
              </a:tr>
              <a:tr h="0">
                <a:tc>
                  <a:txBody>
                    <a:bodyPr/>
                    <a:lstStyle/>
                    <a:p>
                      <a:pPr>
                        <a:defRPr sz="1000"/>
                      </a:pPr>
                      <a:r>
                        <a:rPr sz="1000"/>
                        <a:t>Forenkling av ALLE offentlige tjenester</a:t>
                      </a:r>
                    </a:p>
                    <a:p>
                      <a:r>
                        <a:rPr sz="1000"/>
                        <a:t>Fjerne krav som ikke er relatert til arbeidsmiljø eller produksjon eks. Energimerking</a:t>
                      </a:r>
                    </a:p>
                    <a:p>
                      <a:r>
                        <a:rPr sz="1000"/>
                        <a:t>Bruke anbud med varsomhet og ha klare målsettinger for bruk av anbud, og måle effekt i etterkant.</a:t>
                      </a:r>
                    </a:p>
                  </a:txBody>
                  <a:tcPr>
                    <a:lnL w="0"/>
                    <a:lnR w="0"/>
                    <a:solidFill>
                      <a:prstClr val="black">
                        <a:lumOff val="100000"/>
                        <a:lumOff val="100000"/>
                      </a:prstClr>
                    </a:solidFill>
                  </a:tcPr>
                </a:tc>
              </a:tr>
              <a:tr h="0">
                <a:tc>
                  <a:txBody>
                    <a:bodyPr/>
                    <a:lstStyle/>
                    <a:p>
                      <a:pPr>
                        <a:defRPr sz="1000"/>
                      </a:pPr>
                      <a:r>
                        <a:rPr sz="1000"/>
                        <a:t>ROT fradrag for rehabilitering og oppgradering av eldre boliger.</a:t>
                      </a:r>
                    </a:p>
                    <a:p>
                      <a:r>
                        <a:rPr sz="1000"/>
                        <a:t>Fjerne formueskatt, slippe å tappe selskap for å betale skatt, om det går dårlig.</a:t>
                      </a:r>
                    </a:p>
                  </a:txBody>
                  <a:tcPr>
                    <a:lnL w="0"/>
                    <a:lnR w="0"/>
                    <a:solidFill>
                      <a:prstClr val="black">
                        <a:lumOff val="100000"/>
                        <a:lumOff val="100000"/>
                      </a:prstClr>
                    </a:solidFill>
                  </a:tcPr>
                </a:tc>
              </a:tr>
              <a:tr h="0">
                <a:tc>
                  <a:txBody>
                    <a:bodyPr/>
                    <a:lstStyle/>
                    <a:p>
                      <a:pPr>
                        <a:defRPr sz="1000"/>
                      </a:pPr>
                      <a:r>
                        <a:rPr sz="1000"/>
                        <a:t>FORMUESKATTEN REDUSERES TIL 0 I 2017</a:t>
                      </a:r>
                    </a:p>
                    <a:p>
                      <a:r>
                        <a:rPr sz="1000"/>
                        <a:t>BYGGESAK I BERGEN KOMMUNE MÅ BLI VESEBTLIG MER POSITIV TIL INITIATIV, JFR  OS KOMMUNE</a:t>
                      </a:r>
                    </a:p>
                  </a:txBody>
                  <a:tcPr>
                    <a:lnL w="0"/>
                    <a:lnR w="0"/>
                    <a:solidFill>
                      <a:prstClr val="black">
                        <a:lumOff val="100000"/>
                        <a:lumOff val="100000"/>
                      </a:prstClr>
                    </a:solidFill>
                  </a:tcPr>
                </a:tc>
              </a:tr>
            </a:tbl>
          </a:graphicData>
        </a:graphic>
      </p:graphicFrame>
    </p:spTree>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normAutofit fontScale="90000"/>
          </a:bodyPr>
          <a:lstStyle/>
          <a:p>
            <a:r>
              <a:rPr lang="en-US"/>
              <a:t>27. Her ønsker vi at du kommer med en konkret ønskeliste til myndighetene med utgangspunkt i hvilke endringer som best vil hjelpe din bedrift.</a:t>
            </a:r>
          </a:p>
        </p:txBody>
      </p:sp>
      <p:sp>
        <p:nvSpPr>
          <p:cNvPr id="4" name="PCont"/>
          <p:cNvSpPr>
            <a:spLocks noGrp="1"/>
          </p:cNvSpPr>
          <p:nvPr>
            <p:ph sz="quarter" idx="15"/>
          </p:nvPr>
        </p:nvSpPr>
        <p:spPr/>
        <p:txBody>
          <a:bodyPr/>
          <a:lstStyle/>
          <a:p>
            <a:endParaRPr lang="en-US"/>
          </a:p>
        </p:txBody>
      </p:sp>
      <p:sp>
        <p:nvSpPr>
          <p:cNvPr id="6" name="RepTitle"/>
          <p:cNvSpPr>
            <a:spLocks noGrp="1"/>
          </p:cNvSpPr>
          <p:nvPr>
            <p:ph sz="quarter" idx="16" hasCustomPrompt="1"/>
          </p:nvPr>
        </p:nvSpPr>
        <p:spPr/>
        <p:txBody>
          <a:bodyPr/>
          <a:lstStyle/>
          <a:p>
            <a:r>
              <a:rPr lang="en-US"/>
              <a:t>Undersøkelse Vestlandet 2015(3)</a:t>
            </a:r>
          </a:p>
        </p:txBody>
      </p:sp>
      <p:sp>
        <p:nvSpPr>
          <p:cNvPr id="7" name="MetaFoot"/>
          <p:cNvSpPr>
            <a:spLocks noGrp="1"/>
          </p:cNvSpPr>
          <p:nvPr>
            <p:ph sz="quarter" idx="17"/>
          </p:nvPr>
        </p:nvSpPr>
        <p:spPr/>
        <p:txBody>
          <a:bodyPr/>
          <a:lstStyle/>
          <a:p>
            <a:endParaRPr lang="en-US"/>
          </a:p>
        </p:txBody>
      </p:sp>
      <p:graphicFrame>
        <p:nvGraphicFramePr>
          <p:cNvPr id="8" name="New Table"/>
          <p:cNvGraphicFramePr>
            <a:graphicFrameLocks noGrp="1"/>
          </p:cNvGraphicFramePr>
          <p:nvPr>
            <p:ph sz="quarter" idx="14"/>
          </p:nvPr>
        </p:nvGraphicFramePr>
        <p:xfrm>
          <a:off x="467544" y="836712"/>
          <a:ext cx="8207375" cy="5608320"/>
        </p:xfrm>
        <a:graphic>
          <a:graphicData uri="http://schemas.openxmlformats.org/drawingml/2006/table">
            <a:tbl>
              <a:tblPr>
                <a:tableStyleId>{5C22544A-7EE6-4342-B048-85BDC9FD1C3A}</a:tableStyleId>
              </a:tblPr>
              <a:tblGrid>
                <a:gridCol w="8207375"/>
              </a:tblGrid>
              <a:tr h="0">
                <a:tc>
                  <a:txBody>
                    <a:bodyPr/>
                    <a:lstStyle/>
                    <a:p>
                      <a:pPr>
                        <a:defRPr sz="1000"/>
                      </a:pPr>
                      <a:r>
                        <a:rPr sz="1000"/>
                        <a:t>Ta vekk formueskatten. Redusere arbeidsgiveravgift.</a:t>
                      </a:r>
                    </a:p>
                  </a:txBody>
                  <a:tcPr>
                    <a:lnL w="0"/>
                    <a:lnR w="0"/>
                    <a:solidFill>
                      <a:prstClr val="black">
                        <a:lumOff val="100000"/>
                        <a:lumOff val="100000"/>
                      </a:prstClr>
                    </a:solidFill>
                  </a:tcPr>
                </a:tc>
              </a:tr>
              <a:tr h="0">
                <a:tc>
                  <a:txBody>
                    <a:bodyPr/>
                    <a:lstStyle/>
                    <a:p>
                      <a:pPr>
                        <a:defRPr sz="1000"/>
                      </a:pPr>
                      <a:r>
                        <a:rPr sz="1000"/>
                        <a:t>åpne for nordområdene for oljeleting</a:t>
                      </a:r>
                    </a:p>
                  </a:txBody>
                  <a:tcPr>
                    <a:lnL w="0"/>
                    <a:lnR w="0"/>
                    <a:solidFill>
                      <a:prstClr val="black">
                        <a:lumOff val="100000"/>
                        <a:lumOff val="100000"/>
                      </a:prstClr>
                    </a:solidFill>
                  </a:tcPr>
                </a:tc>
              </a:tr>
              <a:tr h="0">
                <a:tc>
                  <a:txBody>
                    <a:bodyPr/>
                    <a:lstStyle/>
                    <a:p>
                      <a:pPr>
                        <a:defRPr sz="1000"/>
                      </a:pPr>
                      <a:r>
                        <a:rPr sz="1000"/>
                        <a:t>Vi jobber med film, og jeg ønsker lengre arbeidsdager. 9-10 timer.</a:t>
                      </a:r>
                    </a:p>
                  </a:txBody>
                  <a:tcPr>
                    <a:lnL w="0"/>
                    <a:lnR w="0"/>
                    <a:solidFill>
                      <a:prstClr val="black">
                        <a:lumOff val="100000"/>
                        <a:lumOff val="100000"/>
                      </a:prstClr>
                    </a:solidFill>
                  </a:tcPr>
                </a:tc>
              </a:tr>
              <a:tr h="0">
                <a:tc>
                  <a:txBody>
                    <a:bodyPr/>
                    <a:lstStyle/>
                    <a:p>
                      <a:pPr>
                        <a:defRPr sz="1000"/>
                      </a:pPr>
                      <a:r>
                        <a:rPr sz="1000"/>
                        <a:t>Lette byråkratiet, det bare øker og øker. Veldig usikker på om det er gjort en kost nytte vurdering av alt bedrifter er pålagt. </a:t>
                      </a:r>
                    </a:p>
                    <a:p>
                      <a:r>
                        <a:rPr sz="1000"/>
                        <a:t>God sikkerhet er folk som opererer og ikke kursbevis.</a:t>
                      </a:r>
                    </a:p>
                  </a:txBody>
                  <a:tcPr>
                    <a:lnL w="0"/>
                    <a:lnR w="0"/>
                    <a:solidFill>
                      <a:prstClr val="black">
                        <a:lumOff val="100000"/>
                        <a:lumOff val="100000"/>
                      </a:prstClr>
                    </a:solidFill>
                  </a:tcPr>
                </a:tc>
              </a:tr>
              <a:tr h="0">
                <a:tc>
                  <a:txBody>
                    <a:bodyPr/>
                    <a:lstStyle/>
                    <a:p>
                      <a:pPr>
                        <a:defRPr sz="1000"/>
                      </a:pPr>
                      <a:r>
                        <a:rPr sz="1000"/>
                        <a:t>endra kravene til olje og gass bransjen, samt åpne for ny felt som f.eks lofoten.</a:t>
                      </a:r>
                    </a:p>
                  </a:txBody>
                  <a:tcPr>
                    <a:lnL w="0"/>
                    <a:lnR w="0"/>
                    <a:solidFill>
                      <a:prstClr val="black">
                        <a:lumOff val="100000"/>
                        <a:lumOff val="100000"/>
                      </a:prstClr>
                    </a:solidFill>
                  </a:tcPr>
                </a:tc>
              </a:tr>
              <a:tr h="0">
                <a:tc>
                  <a:txBody>
                    <a:bodyPr/>
                    <a:lstStyle/>
                    <a:p>
                      <a:pPr>
                        <a:defRPr sz="1000"/>
                      </a:pPr>
                      <a:r>
                        <a:rPr sz="1000"/>
                        <a:t>Muligheten for større fleksibilitet i arbeidsstokken. </a:t>
                      </a:r>
                    </a:p>
                    <a:p>
                      <a:r>
                        <a:rPr sz="1000"/>
                        <a:t>Bedre mulighet for flytting av arbeidskraft innenfor et større internasjonalt selskap</a:t>
                      </a:r>
                    </a:p>
                  </a:txBody>
                  <a:tcPr>
                    <a:lnL w="0"/>
                    <a:lnR w="0"/>
                    <a:solidFill>
                      <a:prstClr val="black">
                        <a:lumOff val="100000"/>
                        <a:lumOff val="100000"/>
                      </a:prstClr>
                    </a:solidFill>
                  </a:tcPr>
                </a:tc>
              </a:tr>
              <a:tr h="0">
                <a:tc>
                  <a:txBody>
                    <a:bodyPr/>
                    <a:lstStyle/>
                    <a:p>
                      <a:pPr>
                        <a:defRPr sz="1000"/>
                      </a:pPr>
                      <a:r>
                        <a:rPr sz="1000"/>
                        <a:t>Få rasjonalisert kommunestrukturen </a:t>
                      </a:r>
                    </a:p>
                    <a:p>
                      <a:r>
                        <a:rPr sz="1000"/>
                        <a:t>Sats på industriell innovasjon</a:t>
                      </a:r>
                    </a:p>
                  </a:txBody>
                  <a:tcPr>
                    <a:lnL w="0"/>
                    <a:lnR w="0"/>
                    <a:solidFill>
                      <a:prstClr val="black">
                        <a:lumOff val="100000"/>
                        <a:lumOff val="100000"/>
                      </a:prstClr>
                    </a:solidFill>
                  </a:tcPr>
                </a:tc>
              </a:tr>
              <a:tr h="0">
                <a:tc>
                  <a:txBody>
                    <a:bodyPr/>
                    <a:lstStyle/>
                    <a:p>
                      <a:pPr>
                        <a:defRPr sz="1000"/>
                      </a:pPr>
                      <a:r>
                        <a:rPr sz="1000"/>
                        <a:t>Fjerning av formueskatt</a:t>
                      </a:r>
                    </a:p>
                  </a:txBody>
                  <a:tcPr>
                    <a:lnL w="0"/>
                    <a:lnR w="0"/>
                    <a:solidFill>
                      <a:prstClr val="black">
                        <a:lumOff val="100000"/>
                        <a:lumOff val="100000"/>
                      </a:prstClr>
                    </a:solidFill>
                  </a:tcPr>
                </a:tc>
              </a:tr>
              <a:tr h="0">
                <a:tc>
                  <a:txBody>
                    <a:bodyPr/>
                    <a:lstStyle/>
                    <a:p>
                      <a:pPr>
                        <a:defRPr sz="1000"/>
                      </a:pPr>
                      <a:r>
                        <a:rPr sz="1000"/>
                        <a:t>Oppstarts "fredning", nedre grense for innslag av selskapsskatt og utbytte og generellt slutte med å beskatte/ avgiftsbelegge samme pengene flere ganger (utbytte, mva., bompenger mv.)</a:t>
                      </a:r>
                    </a:p>
                  </a:txBody>
                  <a:tcPr>
                    <a:lnL w="0"/>
                    <a:lnR w="0"/>
                    <a:solidFill>
                      <a:prstClr val="black">
                        <a:lumOff val="100000"/>
                        <a:lumOff val="100000"/>
                      </a:prstClr>
                    </a:solidFill>
                  </a:tcPr>
                </a:tc>
              </a:tr>
              <a:tr h="0">
                <a:tc>
                  <a:txBody>
                    <a:bodyPr/>
                    <a:lstStyle/>
                    <a:p>
                      <a:pPr>
                        <a:defRPr sz="1000"/>
                      </a:pPr>
                      <a:r>
                        <a:rPr sz="1000"/>
                        <a:t>Helt ny på bedriftsmarkedet, så dette vet jeg ikke ennå!</a:t>
                      </a:r>
                    </a:p>
                  </a:txBody>
                  <a:tcPr>
                    <a:lnL w="0"/>
                    <a:lnR w="0"/>
                    <a:solidFill>
                      <a:prstClr val="black">
                        <a:lumOff val="100000"/>
                        <a:lumOff val="100000"/>
                      </a:prstClr>
                    </a:solidFill>
                  </a:tcPr>
                </a:tc>
              </a:tr>
              <a:tr h="0">
                <a:tc>
                  <a:txBody>
                    <a:bodyPr/>
                    <a:lstStyle/>
                    <a:p>
                      <a:pPr>
                        <a:defRPr sz="1000"/>
                      </a:pPr>
                      <a:r>
                        <a:rPr sz="1000"/>
                        <a:t>Omstilling til andre virksomheter enn olje/gass.</a:t>
                      </a:r>
                    </a:p>
                  </a:txBody>
                  <a:tcPr>
                    <a:lnL w="0"/>
                    <a:lnR w="0"/>
                    <a:solidFill>
                      <a:prstClr val="black">
                        <a:lumOff val="100000"/>
                        <a:lumOff val="100000"/>
                      </a:prstClr>
                    </a:solidFill>
                  </a:tcPr>
                </a:tc>
              </a:tr>
              <a:tr h="0">
                <a:tc>
                  <a:txBody>
                    <a:bodyPr/>
                    <a:lstStyle/>
                    <a:p>
                      <a:pPr>
                        <a:defRPr sz="1000"/>
                      </a:pPr>
                      <a:r>
                        <a:rPr sz="1000"/>
                        <a:t>Ikke flere kjøpesentre eller tillatelse til utvidelse av eksisterende. Vi må ta vare på Bergen sentrum før den dør ut.</a:t>
                      </a:r>
                    </a:p>
                  </a:txBody>
                  <a:tcPr>
                    <a:lnL w="0"/>
                    <a:lnR w="0"/>
                    <a:solidFill>
                      <a:prstClr val="black">
                        <a:lumOff val="100000"/>
                        <a:lumOff val="100000"/>
                      </a:prstClr>
                    </a:solidFill>
                  </a:tcPr>
                </a:tc>
              </a:tr>
              <a:tr h="0">
                <a:tc>
                  <a:txBody>
                    <a:bodyPr/>
                    <a:lstStyle/>
                    <a:p>
                      <a:pPr>
                        <a:defRPr sz="1000"/>
                      </a:pPr>
                      <a:r>
                        <a:rPr sz="1000"/>
                        <a:t>Næringspolitikk.  Generelle rammebetingelser.</a:t>
                      </a:r>
                    </a:p>
                    <a:p>
                      <a:r>
                        <a:rPr sz="1000"/>
                        <a:t>Bedre fremkommelighet for yrkestrafikk.  Ikke bare tenke på kollektivtrafikk.</a:t>
                      </a:r>
                    </a:p>
                  </a:txBody>
                  <a:tcPr>
                    <a:lnL w="0"/>
                    <a:lnR w="0"/>
                    <a:solidFill>
                      <a:prstClr val="black">
                        <a:lumOff val="100000"/>
                        <a:lumOff val="100000"/>
                      </a:prstClr>
                    </a:solidFill>
                  </a:tcPr>
                </a:tc>
              </a:tr>
              <a:tr h="0">
                <a:tc>
                  <a:txBody>
                    <a:bodyPr/>
                    <a:lstStyle/>
                    <a:p>
                      <a:pPr>
                        <a:defRPr sz="1000"/>
                      </a:pPr>
                      <a:r>
                        <a:rPr sz="1000"/>
                        <a:t>Mindre bompenger.  innføre lik kostnad over hele landet, uavhengig om man kjører over en bro eller ferje.</a:t>
                      </a:r>
                    </a:p>
                    <a:p>
                      <a:r>
                        <a:rPr sz="1000"/>
                        <a:t>Mindre avgift på drivstoff.</a:t>
                      </a:r>
                    </a:p>
                    <a:p>
                      <a:r>
                        <a:rPr sz="1000"/>
                        <a:t>bekjempe sosial domping</a:t>
                      </a:r>
                    </a:p>
                  </a:txBody>
                  <a:tcPr>
                    <a:lnL w="0"/>
                    <a:lnR w="0"/>
                    <a:solidFill>
                      <a:prstClr val="black">
                        <a:lumOff val="100000"/>
                        <a:lumOff val="100000"/>
                      </a:prstClr>
                    </a:solidFill>
                  </a:tcPr>
                </a:tc>
              </a:tr>
              <a:tr h="0">
                <a:tc>
                  <a:txBody>
                    <a:bodyPr/>
                    <a:lstStyle/>
                    <a:p>
                      <a:pPr>
                        <a:defRPr sz="1000"/>
                      </a:pPr>
                      <a:r>
                        <a:rPr sz="1000"/>
                        <a:t>redusert arbeidsgiveravgift eller fritak for arbeidsgiver avgift for grunderbedrifter</a:t>
                      </a:r>
                    </a:p>
                    <a:p>
                      <a:r>
                        <a:rPr sz="1000"/>
                        <a:t>fokus på etablering av flere innovative arbeidsplasser som skaper vekst og flere ben å stå på utenom oljerelatert virksomhet</a:t>
                      </a:r>
                    </a:p>
                  </a:txBody>
                  <a:tcPr>
                    <a:lnL w="0"/>
                    <a:lnR w="0"/>
                    <a:solidFill>
                      <a:prstClr val="black">
                        <a:lumOff val="100000"/>
                        <a:lumOff val="100000"/>
                      </a:prstClr>
                    </a:solidFill>
                  </a:tcPr>
                </a:tc>
              </a:tr>
              <a:tr h="0">
                <a:tc>
                  <a:txBody>
                    <a:bodyPr/>
                    <a:lstStyle/>
                    <a:p>
                      <a:pPr>
                        <a:defRPr sz="1000"/>
                      </a:pPr>
                      <a:r>
                        <a:rPr sz="1000"/>
                        <a:t>Bruk mer penger på infrastruktur</a:t>
                      </a:r>
                    </a:p>
                  </a:txBody>
                  <a:tcPr>
                    <a:lnL w="0"/>
                    <a:lnR w="0"/>
                    <a:solidFill>
                      <a:prstClr val="black">
                        <a:lumOff val="100000"/>
                        <a:lumOff val="100000"/>
                      </a:prstClr>
                    </a:solidFill>
                  </a:tcPr>
                </a:tc>
              </a:tr>
              <a:tr h="0">
                <a:tc>
                  <a:txBody>
                    <a:bodyPr/>
                    <a:lstStyle/>
                    <a:p>
                      <a:pPr>
                        <a:defRPr sz="1000"/>
                      </a:pPr>
                      <a:r>
                        <a:rPr sz="1000"/>
                        <a:t>Reduksjon i de totale avgifter en lastebil tilfører statskassen.</a:t>
                      </a:r>
                    </a:p>
                  </a:txBody>
                  <a:tcPr>
                    <a:lnL w="0"/>
                    <a:lnR w="0"/>
                    <a:solidFill>
                      <a:prstClr val="black">
                        <a:lumOff val="100000"/>
                        <a:lumOff val="100000"/>
                      </a:prstClr>
                    </a:solidFill>
                  </a:tcPr>
                </a:tc>
              </a:tr>
            </a:tbl>
          </a:graphicData>
        </a:graphic>
      </p:graphicFrame>
    </p:spTree>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normAutofit fontScale="90000"/>
          </a:bodyPr>
          <a:lstStyle/>
          <a:p>
            <a:r>
              <a:rPr lang="en-US"/>
              <a:t>27. Her ønsker vi at du kommer med en konkret ønskeliste til myndighetene med utgangspunkt i hvilke endringer som best vil hjelpe din bedrift.</a:t>
            </a:r>
          </a:p>
        </p:txBody>
      </p:sp>
      <p:sp>
        <p:nvSpPr>
          <p:cNvPr id="4" name="PCont"/>
          <p:cNvSpPr>
            <a:spLocks noGrp="1"/>
          </p:cNvSpPr>
          <p:nvPr>
            <p:ph sz="quarter" idx="15"/>
          </p:nvPr>
        </p:nvSpPr>
        <p:spPr/>
        <p:txBody>
          <a:bodyPr/>
          <a:lstStyle/>
          <a:p>
            <a:endParaRPr lang="en-US"/>
          </a:p>
        </p:txBody>
      </p:sp>
      <p:sp>
        <p:nvSpPr>
          <p:cNvPr id="6" name="RepTitle"/>
          <p:cNvSpPr>
            <a:spLocks noGrp="1"/>
          </p:cNvSpPr>
          <p:nvPr>
            <p:ph sz="quarter" idx="16" hasCustomPrompt="1"/>
          </p:nvPr>
        </p:nvSpPr>
        <p:spPr/>
        <p:txBody>
          <a:bodyPr/>
          <a:lstStyle/>
          <a:p>
            <a:r>
              <a:rPr lang="en-US"/>
              <a:t>Undersøkelse Vestlandet 2015(3)</a:t>
            </a:r>
          </a:p>
        </p:txBody>
      </p:sp>
      <p:sp>
        <p:nvSpPr>
          <p:cNvPr id="7" name="MetaFoot"/>
          <p:cNvSpPr>
            <a:spLocks noGrp="1"/>
          </p:cNvSpPr>
          <p:nvPr>
            <p:ph sz="quarter" idx="17"/>
          </p:nvPr>
        </p:nvSpPr>
        <p:spPr/>
        <p:txBody>
          <a:bodyPr/>
          <a:lstStyle/>
          <a:p>
            <a:endParaRPr lang="en-US"/>
          </a:p>
        </p:txBody>
      </p:sp>
      <p:graphicFrame>
        <p:nvGraphicFramePr>
          <p:cNvPr id="8" name="New Table"/>
          <p:cNvGraphicFramePr>
            <a:graphicFrameLocks noGrp="1"/>
          </p:cNvGraphicFramePr>
          <p:nvPr>
            <p:ph sz="quarter" idx="14"/>
          </p:nvPr>
        </p:nvGraphicFramePr>
        <p:xfrm>
          <a:off x="467544" y="836712"/>
          <a:ext cx="8207375" cy="5608320"/>
        </p:xfrm>
        <a:graphic>
          <a:graphicData uri="http://schemas.openxmlformats.org/drawingml/2006/table">
            <a:tbl>
              <a:tblPr>
                <a:tableStyleId>{5C22544A-7EE6-4342-B048-85BDC9FD1C3A}</a:tableStyleId>
              </a:tblPr>
              <a:tblGrid>
                <a:gridCol w="8207375"/>
              </a:tblGrid>
              <a:tr h="0">
                <a:tc>
                  <a:txBody>
                    <a:bodyPr/>
                    <a:lstStyle/>
                    <a:p>
                      <a:pPr>
                        <a:defRPr sz="1000"/>
                      </a:pPr>
                      <a:r>
                        <a:rPr sz="1000"/>
                        <a:t>Forbedrede skattevilkår for dem som vil investere i nye bedrifter. Før børs. Nå går all likviditet til eiendom som er altfor gunstigt skattemessig.</a:t>
                      </a:r>
                    </a:p>
                  </a:txBody>
                  <a:tcPr>
                    <a:lnL w="0"/>
                    <a:lnR w="0"/>
                    <a:solidFill>
                      <a:prstClr val="black">
                        <a:lumOff val="100000"/>
                        <a:lumOff val="100000"/>
                      </a:prstClr>
                    </a:solidFill>
                  </a:tcPr>
                </a:tc>
              </a:tr>
              <a:tr h="0">
                <a:tc>
                  <a:txBody>
                    <a:bodyPr/>
                    <a:lstStyle/>
                    <a:p>
                      <a:pPr>
                        <a:defRPr sz="1000"/>
                      </a:pPr>
                      <a:r>
                        <a:rPr sz="1000"/>
                        <a:t>Mindre byråkrati, mer vei (fire felt fra Bergen til Stavanger). Minimum 100% parkeringsdekning til nye forretningsbygg. Et mer produksjonsorientert skattenivå.</a:t>
                      </a:r>
                    </a:p>
                  </a:txBody>
                  <a:tcPr>
                    <a:lnL w="0"/>
                    <a:lnR w="0"/>
                    <a:solidFill>
                      <a:prstClr val="black">
                        <a:lumOff val="100000"/>
                        <a:lumOff val="100000"/>
                      </a:prstClr>
                    </a:solidFill>
                  </a:tcPr>
                </a:tc>
              </a:tr>
              <a:tr h="0">
                <a:tc>
                  <a:txBody>
                    <a:bodyPr/>
                    <a:lstStyle/>
                    <a:p>
                      <a:pPr>
                        <a:defRPr sz="1000"/>
                      </a:pPr>
                      <a:r>
                        <a:rPr sz="1000"/>
                        <a:t>Bedre kommunikasjon til og fra arbeidssted, dvs. utbygging av vei, buss og bane til og fra Forus.</a:t>
                      </a:r>
                    </a:p>
                  </a:txBody>
                  <a:tcPr>
                    <a:lnL w="0"/>
                    <a:lnR w="0"/>
                    <a:solidFill>
                      <a:prstClr val="black">
                        <a:lumOff val="100000"/>
                        <a:lumOff val="100000"/>
                      </a:prstClr>
                    </a:solidFill>
                  </a:tcPr>
                </a:tc>
              </a:tr>
              <a:tr h="0">
                <a:tc>
                  <a:txBody>
                    <a:bodyPr/>
                    <a:lstStyle/>
                    <a:p>
                      <a:pPr>
                        <a:defRPr sz="1000"/>
                      </a:pPr>
                      <a:r>
                        <a:rPr sz="1000"/>
                        <a:t>Endre permitteringsregler slik at kunder ikke må si opp ansatte og kompetansen forsvinner.</a:t>
                      </a:r>
                    </a:p>
                  </a:txBody>
                  <a:tcPr>
                    <a:lnL w="0"/>
                    <a:lnR w="0"/>
                    <a:solidFill>
                      <a:prstClr val="black">
                        <a:lumOff val="100000"/>
                        <a:lumOff val="100000"/>
                      </a:prstClr>
                    </a:solidFill>
                  </a:tcPr>
                </a:tc>
              </a:tr>
              <a:tr h="0">
                <a:tc>
                  <a:txBody>
                    <a:bodyPr/>
                    <a:lstStyle/>
                    <a:p>
                      <a:pPr>
                        <a:defRPr sz="1000"/>
                      </a:pPr>
                      <a:r>
                        <a:rPr sz="1000"/>
                        <a:t>INGEN KØPRISINGF. Ansatte med barn (vi er alle under 43 år her med barn) må uansett hente/bringe i bhg/skole etc. Og blir dermed påvirket av denne avgiften. De fleste er avhengig av å kjøre bil med mindre de gjør stor endringer i sin hverdag. Og evt kutter i arbeidstiden. Vi er avhengig av gode, friske, unge hoder så kollektivutbygging bør bedrives med rasende fart hvis det skal være mulig å ha full jobb, barn og samtidig være miljøbevisst som man ønsker.</a:t>
                      </a:r>
                    </a:p>
                  </a:txBody>
                  <a:tcPr>
                    <a:lnL w="0"/>
                    <a:lnR w="0"/>
                    <a:solidFill>
                      <a:prstClr val="black">
                        <a:lumOff val="100000"/>
                        <a:lumOff val="100000"/>
                      </a:prstClr>
                    </a:solidFill>
                  </a:tcPr>
                </a:tc>
              </a:tr>
              <a:tr h="0">
                <a:tc>
                  <a:txBody>
                    <a:bodyPr/>
                    <a:lstStyle/>
                    <a:p>
                      <a:pPr>
                        <a:defRPr sz="1000"/>
                      </a:pPr>
                      <a:r>
                        <a:rPr sz="1000"/>
                        <a:t>Redusere skjemaveldet.</a:t>
                      </a:r>
                    </a:p>
                  </a:txBody>
                  <a:tcPr>
                    <a:lnL w="0"/>
                    <a:lnR w="0"/>
                    <a:solidFill>
                      <a:prstClr val="black">
                        <a:lumOff val="100000"/>
                        <a:lumOff val="100000"/>
                      </a:prstClr>
                    </a:solidFill>
                  </a:tcPr>
                </a:tc>
              </a:tr>
              <a:tr h="0">
                <a:tc>
                  <a:txBody>
                    <a:bodyPr/>
                    <a:lstStyle/>
                    <a:p>
                      <a:pPr>
                        <a:defRPr sz="1000"/>
                      </a:pPr>
                      <a:r>
                        <a:rPr sz="1000"/>
                        <a:t>økte statlige bevilgninger til nybygg, tilrettelegging av boligområder. Fornuftige tilpasninger/endringer a vTEK 10 som medfører unødige kostnader for alle nybygg. Dvs sløsing av penger  på unyttige tiltak</a:t>
                      </a:r>
                    </a:p>
                  </a:txBody>
                  <a:tcPr>
                    <a:lnL w="0"/>
                    <a:lnR w="0"/>
                    <a:solidFill>
                      <a:prstClr val="black">
                        <a:lumOff val="100000"/>
                        <a:lumOff val="100000"/>
                      </a:prstClr>
                    </a:solidFill>
                  </a:tcPr>
                </a:tc>
              </a:tr>
              <a:tr h="0">
                <a:tc>
                  <a:txBody>
                    <a:bodyPr/>
                    <a:lstStyle/>
                    <a:p>
                      <a:pPr>
                        <a:defRPr sz="1000"/>
                      </a:pPr>
                      <a:r>
                        <a:rPr sz="1000"/>
                        <a:t>Transport -oppgrader veinettet</a:t>
                      </a:r>
                    </a:p>
                  </a:txBody>
                  <a:tcPr>
                    <a:lnL w="0"/>
                    <a:lnR w="0"/>
                    <a:solidFill>
                      <a:prstClr val="black">
                        <a:lumOff val="100000"/>
                        <a:lumOff val="100000"/>
                      </a:prstClr>
                    </a:solidFill>
                  </a:tcPr>
                </a:tc>
              </a:tr>
              <a:tr h="0">
                <a:tc>
                  <a:txBody>
                    <a:bodyPr/>
                    <a:lstStyle/>
                    <a:p>
                      <a:pPr>
                        <a:defRPr sz="1000"/>
                      </a:pPr>
                      <a:r>
                        <a:rPr sz="1000"/>
                        <a:t>Opprettholde bevilgninger og årsverksrammen i offentlig sektor</a:t>
                      </a:r>
                    </a:p>
                  </a:txBody>
                  <a:tcPr>
                    <a:lnL w="0"/>
                    <a:lnR w="0"/>
                    <a:solidFill>
                      <a:prstClr val="black">
                        <a:lumOff val="100000"/>
                        <a:lumOff val="100000"/>
                      </a:prstClr>
                    </a:solidFill>
                  </a:tcPr>
                </a:tc>
              </a:tr>
              <a:tr h="0">
                <a:tc>
                  <a:txBody>
                    <a:bodyPr/>
                    <a:lstStyle/>
                    <a:p>
                      <a:pPr>
                        <a:defRPr sz="1000"/>
                      </a:pPr>
                      <a:r>
                        <a:rPr sz="1000"/>
                        <a:t>Redusere garantisatser fra 5 % til 3 % ifm garantistillelser til kunder i 5-årsperioden etter innflytting.</a:t>
                      </a:r>
                    </a:p>
                  </a:txBody>
                  <a:tcPr>
                    <a:lnL w="0"/>
                    <a:lnR w="0"/>
                    <a:solidFill>
                      <a:prstClr val="black">
                        <a:lumOff val="100000"/>
                        <a:lumOff val="100000"/>
                      </a:prstClr>
                    </a:solidFill>
                  </a:tcPr>
                </a:tc>
              </a:tr>
              <a:tr h="0">
                <a:tc>
                  <a:txBody>
                    <a:bodyPr/>
                    <a:lstStyle/>
                    <a:p>
                      <a:pPr>
                        <a:defRPr sz="1000"/>
                      </a:pPr>
                      <a:r>
                        <a:rPr sz="1000"/>
                        <a:t>Bedre veinett for transport øst-vest.</a:t>
                      </a:r>
                    </a:p>
                  </a:txBody>
                  <a:tcPr>
                    <a:lnL w="0"/>
                    <a:lnR w="0"/>
                    <a:solidFill>
                      <a:prstClr val="black">
                        <a:lumOff val="100000"/>
                        <a:lumOff val="100000"/>
                      </a:prstClr>
                    </a:solidFill>
                  </a:tcPr>
                </a:tc>
              </a:tr>
              <a:tr h="0">
                <a:tc>
                  <a:txBody>
                    <a:bodyPr/>
                    <a:lstStyle/>
                    <a:p>
                      <a:pPr>
                        <a:defRPr sz="1000"/>
                      </a:pPr>
                      <a:r>
                        <a:rPr sz="1000"/>
                        <a:t>letter saksbehandling på reguleringer for boligformål</a:t>
                      </a:r>
                    </a:p>
                    <a:p>
                      <a:r>
                        <a:rPr sz="1000"/>
                        <a:t>Letter på krav som er er uoppnåelige f eks universel utforming på boliger opp til 5 etasjer, her burde det ikke vært krav for det, kun tilgjengelighet.</a:t>
                      </a:r>
                    </a:p>
                  </a:txBody>
                  <a:tcPr>
                    <a:lnL w="0"/>
                    <a:lnR w="0"/>
                    <a:solidFill>
                      <a:prstClr val="black">
                        <a:lumOff val="100000"/>
                        <a:lumOff val="100000"/>
                      </a:prstClr>
                    </a:solidFill>
                  </a:tcPr>
                </a:tc>
              </a:tr>
              <a:tr h="0">
                <a:tc>
                  <a:txBody>
                    <a:bodyPr/>
                    <a:lstStyle/>
                    <a:p>
                      <a:pPr>
                        <a:defRPr sz="1000"/>
                      </a:pPr>
                      <a:r>
                        <a:rPr sz="1000"/>
                        <a:t>Forenkle byråkrati og rapportering</a:t>
                      </a:r>
                    </a:p>
                    <a:p>
                      <a:r>
                        <a:rPr sz="1000"/>
                        <a:t>Mer direkte kontakt fra innovasjon Norge i bedriftene</a:t>
                      </a:r>
                    </a:p>
                  </a:txBody>
                  <a:tcPr>
                    <a:lnL w="0"/>
                    <a:lnR w="0"/>
                    <a:solidFill>
                      <a:prstClr val="black">
                        <a:lumOff val="100000"/>
                        <a:lumOff val="100000"/>
                      </a:prstClr>
                    </a:solidFill>
                  </a:tcPr>
                </a:tc>
              </a:tr>
              <a:tr h="0">
                <a:tc>
                  <a:txBody>
                    <a:bodyPr/>
                    <a:lstStyle/>
                    <a:p>
                      <a:pPr>
                        <a:defRPr sz="1000"/>
                      </a:pPr>
                      <a:r>
                        <a:rPr sz="1000"/>
                        <a:t>Lavere firmaskatt i dårlige tider</a:t>
                      </a:r>
                    </a:p>
                    <a:p>
                      <a:r>
                        <a:rPr sz="1000"/>
                        <a:t>Bedre veiforbindelser slik at køer kan unngås i større grad</a:t>
                      </a:r>
                    </a:p>
                  </a:txBody>
                  <a:tcPr>
                    <a:lnL w="0"/>
                    <a:lnR w="0"/>
                    <a:solidFill>
                      <a:prstClr val="black">
                        <a:lumOff val="100000"/>
                        <a:lumOff val="100000"/>
                      </a:prstClr>
                    </a:solidFill>
                  </a:tcPr>
                </a:tc>
              </a:tr>
              <a:tr h="0">
                <a:tc>
                  <a:txBody>
                    <a:bodyPr/>
                    <a:lstStyle/>
                    <a:p>
                      <a:pPr>
                        <a:defRPr sz="1000"/>
                      </a:pPr>
                      <a:r>
                        <a:rPr sz="1000"/>
                        <a:t>Passe på at disse kost kutt tider ikke resulterer i manglende vedlikehold og dårligere teknisk sikkerhet.</a:t>
                      </a:r>
                    </a:p>
                  </a:txBody>
                  <a:tcPr>
                    <a:lnL w="0"/>
                    <a:lnR w="0"/>
                    <a:solidFill>
                      <a:prstClr val="black">
                        <a:lumOff val="100000"/>
                        <a:lumOff val="100000"/>
                      </a:prstClr>
                    </a:solidFill>
                  </a:tcPr>
                </a:tc>
              </a:tr>
              <a:tr h="0">
                <a:tc>
                  <a:txBody>
                    <a:bodyPr/>
                    <a:lstStyle/>
                    <a:p>
                      <a:pPr>
                        <a:defRPr sz="1000"/>
                      </a:pPr>
                      <a:r>
                        <a:rPr sz="1000"/>
                        <a:t>Holde lave renter og lav kronekurs.</a:t>
                      </a:r>
                    </a:p>
                  </a:txBody>
                  <a:tcPr>
                    <a:lnL w="0"/>
                    <a:lnR w="0"/>
                    <a:solidFill>
                      <a:prstClr val="black">
                        <a:lumOff val="100000"/>
                        <a:lumOff val="100000"/>
                      </a:prstClr>
                    </a:solidFill>
                  </a:tcPr>
                </a:tc>
              </a:tr>
              <a:tr h="0">
                <a:tc>
                  <a:txBody>
                    <a:bodyPr/>
                    <a:lstStyle/>
                    <a:p>
                      <a:pPr>
                        <a:defRPr sz="1000"/>
                      </a:pPr>
                      <a:r>
                        <a:rPr sz="1000"/>
                        <a:t>Gjennomgang av prosesser og prosedyrer for offentlige anskaffelser: se til at dette gjennomføres etter intensjonen. Tilrettelegge regler for anskaffelser for nyetablerte bedrifter slik at de har en reell mulighet i konkurranse med  større nasjonale/internasjonale selskap.</a:t>
                      </a:r>
                    </a:p>
                  </a:txBody>
                  <a:tcPr>
                    <a:lnL w="0"/>
                    <a:lnR w="0"/>
                    <a:solidFill>
                      <a:prstClr val="black">
                        <a:lumOff val="100000"/>
                        <a:lumOff val="100000"/>
                      </a:prstClr>
                    </a:solidFill>
                  </a:tcPr>
                </a:tc>
              </a:tr>
            </a:tbl>
          </a:graphicData>
        </a:graphic>
      </p:graphicFrame>
    </p:spTree>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normAutofit fontScale="90000"/>
          </a:bodyPr>
          <a:lstStyle/>
          <a:p>
            <a:r>
              <a:rPr lang="en-US"/>
              <a:t>27. Her ønsker vi at du kommer med en konkret ønskeliste til myndighetene med utgangspunkt i hvilke endringer som best vil hjelpe din bedrift.</a:t>
            </a:r>
          </a:p>
        </p:txBody>
      </p:sp>
      <p:sp>
        <p:nvSpPr>
          <p:cNvPr id="4" name="PCont"/>
          <p:cNvSpPr>
            <a:spLocks noGrp="1"/>
          </p:cNvSpPr>
          <p:nvPr>
            <p:ph sz="quarter" idx="15"/>
          </p:nvPr>
        </p:nvSpPr>
        <p:spPr/>
        <p:txBody>
          <a:bodyPr/>
          <a:lstStyle/>
          <a:p>
            <a:endParaRPr lang="en-US"/>
          </a:p>
        </p:txBody>
      </p:sp>
      <p:sp>
        <p:nvSpPr>
          <p:cNvPr id="6" name="RepTitle"/>
          <p:cNvSpPr>
            <a:spLocks noGrp="1"/>
          </p:cNvSpPr>
          <p:nvPr>
            <p:ph sz="quarter" idx="16" hasCustomPrompt="1"/>
          </p:nvPr>
        </p:nvSpPr>
        <p:spPr/>
        <p:txBody>
          <a:bodyPr/>
          <a:lstStyle/>
          <a:p>
            <a:r>
              <a:rPr lang="en-US"/>
              <a:t>Undersøkelse Vestlandet 2015(3)</a:t>
            </a:r>
          </a:p>
        </p:txBody>
      </p:sp>
      <p:sp>
        <p:nvSpPr>
          <p:cNvPr id="7" name="MetaFoot"/>
          <p:cNvSpPr>
            <a:spLocks noGrp="1"/>
          </p:cNvSpPr>
          <p:nvPr>
            <p:ph sz="quarter" idx="17"/>
          </p:nvPr>
        </p:nvSpPr>
        <p:spPr/>
        <p:txBody>
          <a:bodyPr/>
          <a:lstStyle/>
          <a:p>
            <a:endParaRPr lang="en-US"/>
          </a:p>
        </p:txBody>
      </p:sp>
      <p:graphicFrame>
        <p:nvGraphicFramePr>
          <p:cNvPr id="8" name="New Table"/>
          <p:cNvGraphicFramePr>
            <a:graphicFrameLocks noGrp="1"/>
          </p:cNvGraphicFramePr>
          <p:nvPr>
            <p:ph sz="quarter" idx="14"/>
          </p:nvPr>
        </p:nvGraphicFramePr>
        <p:xfrm>
          <a:off x="467544" y="836712"/>
          <a:ext cx="8207375" cy="5699760"/>
        </p:xfrm>
        <a:graphic>
          <a:graphicData uri="http://schemas.openxmlformats.org/drawingml/2006/table">
            <a:tbl>
              <a:tblPr>
                <a:tableStyleId>{5C22544A-7EE6-4342-B048-85BDC9FD1C3A}</a:tableStyleId>
              </a:tblPr>
              <a:tblGrid>
                <a:gridCol w="8207375"/>
              </a:tblGrid>
              <a:tr h="0">
                <a:tc>
                  <a:txBody>
                    <a:bodyPr/>
                    <a:lstStyle/>
                    <a:p>
                      <a:pPr>
                        <a:defRPr sz="1000"/>
                      </a:pPr>
                      <a:r>
                        <a:rPr sz="1000"/>
                        <a:t>Lik salgs mva på mat som på innkjøp av råvarer. Dvs salgsmva på 15% for mat og drikke vdd servering i restaurant og hotell</a:t>
                      </a:r>
                    </a:p>
                  </a:txBody>
                  <a:tcPr>
                    <a:lnL w="0"/>
                    <a:lnR w="0"/>
                    <a:solidFill>
                      <a:prstClr val="black">
                        <a:lumOff val="100000"/>
                        <a:lumOff val="100000"/>
                      </a:prstClr>
                    </a:solidFill>
                  </a:tcPr>
                </a:tc>
              </a:tr>
              <a:tr h="0">
                <a:tc>
                  <a:txBody>
                    <a:bodyPr/>
                    <a:lstStyle/>
                    <a:p>
                      <a:pPr>
                        <a:defRPr sz="1000"/>
                      </a:pPr>
                      <a:r>
                        <a:rPr sz="1000"/>
                        <a:t>bedre veinett</a:t>
                      </a:r>
                    </a:p>
                    <a:p>
                      <a:r>
                        <a:rPr sz="1000"/>
                        <a:t>bedre kollektivtilbud</a:t>
                      </a:r>
                    </a:p>
                    <a:p>
                      <a:r>
                        <a:rPr sz="1000"/>
                        <a:t>ikke unødvendige avgifter som poseavgift</a:t>
                      </a:r>
                    </a:p>
                    <a:p>
                      <a:r>
                        <a:rPr sz="1000"/>
                        <a:t>ikke subsidiert fraktkostnader til utenlandske nettbutikker</a:t>
                      </a:r>
                    </a:p>
                    <a:p>
                      <a:r>
                        <a:rPr sz="1000"/>
                        <a:t>ikke økning i beløpsgrensen for mva og toll ved import fra utlandet</a:t>
                      </a:r>
                    </a:p>
                  </a:txBody>
                  <a:tcPr>
                    <a:lnL w="0"/>
                    <a:lnR w="0"/>
                    <a:solidFill>
                      <a:prstClr val="black">
                        <a:lumOff val="100000"/>
                        <a:lumOff val="100000"/>
                      </a:prstClr>
                    </a:solidFill>
                  </a:tcPr>
                </a:tc>
              </a:tr>
              <a:tr h="0">
                <a:tc>
                  <a:txBody>
                    <a:bodyPr/>
                    <a:lstStyle/>
                    <a:p>
                      <a:pPr>
                        <a:defRPr sz="1000"/>
                      </a:pPr>
                      <a:r>
                        <a:rPr sz="1000"/>
                        <a:t>Avklaring rundt lokalisering/tomter.</a:t>
                      </a:r>
                    </a:p>
                    <a:p>
                      <a:r>
                        <a:rPr sz="1000"/>
                        <a:t>Ta beslutninger!!</a:t>
                      </a:r>
                    </a:p>
                  </a:txBody>
                  <a:tcPr>
                    <a:lnL w="0"/>
                    <a:lnR w="0"/>
                    <a:solidFill>
                      <a:prstClr val="black">
                        <a:lumOff val="100000"/>
                        <a:lumOff val="100000"/>
                      </a:prstClr>
                    </a:solidFill>
                  </a:tcPr>
                </a:tc>
              </a:tr>
              <a:tr h="0">
                <a:tc>
                  <a:txBody>
                    <a:bodyPr/>
                    <a:lstStyle/>
                    <a:p>
                      <a:pPr>
                        <a:defRPr sz="1000"/>
                      </a:pPr>
                      <a:r>
                        <a:rPr sz="1000"/>
                        <a:t>Vestlandet fra Rogaland i sør til Sogn i nord må bygges sammen til et arbeidsmarked gjennom bedre vegforbindelse. Det bør også administrativt være en region, og med en hovedflyplass lokalisert ca på Haugalandet med et tilfang av over en million innbyggere får vi direkte flyrute til de fleste destinasjoner.</a:t>
                      </a:r>
                    </a:p>
                    <a:p>
                      <a:r>
                        <a:rPr sz="1000"/>
                        <a:t>Samtidig vil en slik flyplass danne passasjer grunnlag for hurtigtog forbindelse mellom Bergen og Stavanger som kombinert flytog/regionstog.</a:t>
                      </a:r>
                    </a:p>
                  </a:txBody>
                  <a:tcPr>
                    <a:lnL w="0"/>
                    <a:lnR w="0"/>
                    <a:solidFill>
                      <a:prstClr val="black">
                        <a:lumOff val="100000"/>
                        <a:lumOff val="100000"/>
                      </a:prstClr>
                    </a:solidFill>
                  </a:tcPr>
                </a:tc>
              </a:tr>
              <a:tr h="0">
                <a:tc>
                  <a:txBody>
                    <a:bodyPr/>
                    <a:lstStyle/>
                    <a:p>
                      <a:pPr>
                        <a:defRPr sz="1000"/>
                      </a:pPr>
                      <a:r>
                        <a:rPr sz="1000"/>
                        <a:t>Byutvikling der også infrastruktur for kunst er ivaretatt. Helt konkret; sikre at Sentralbadet i Bergen gjøres tilgjengelig som scenekunsthus for Carte Blanche, BIT Teatergarasjen og Den Nationale Scene.</a:t>
                      </a:r>
                    </a:p>
                    <a:p>
                      <a:endParaRPr sz="1000"/>
                    </a:p>
                    <a:p>
                      <a:r>
                        <a:rPr sz="1000"/>
                        <a:t>Endre modellen for fastsetting av diettsatser i inn- og utland, slik at arbeidsgiverorganisasjonene som blir berørt av disse satsene blir hørt i forhandlingsprosessen.</a:t>
                      </a:r>
                    </a:p>
                  </a:txBody>
                  <a:tcPr>
                    <a:lnL w="0"/>
                    <a:lnR w="0"/>
                    <a:solidFill>
                      <a:prstClr val="black">
                        <a:lumOff val="100000"/>
                        <a:lumOff val="100000"/>
                      </a:prstClr>
                    </a:solidFill>
                  </a:tcPr>
                </a:tc>
              </a:tr>
              <a:tr h="0">
                <a:tc>
                  <a:txBody>
                    <a:bodyPr/>
                    <a:lstStyle/>
                    <a:p>
                      <a:pPr>
                        <a:defRPr sz="1000"/>
                      </a:pPr>
                      <a:r>
                        <a:rPr sz="1000"/>
                        <a:t>Omstilling s støtte</a:t>
                      </a:r>
                    </a:p>
                    <a:p>
                      <a:r>
                        <a:rPr sz="1000"/>
                        <a:t>NAVing</a:t>
                      </a:r>
                    </a:p>
                    <a:p>
                      <a:r>
                        <a:rPr sz="1000"/>
                        <a:t>Gjøre Petoro til Operatør oljeselskap - mer utbyggings og letesatsing på statlig hold</a:t>
                      </a:r>
                    </a:p>
                  </a:txBody>
                  <a:tcPr>
                    <a:lnL w="0"/>
                    <a:lnR w="0"/>
                    <a:solidFill>
                      <a:prstClr val="black">
                        <a:lumOff val="100000"/>
                        <a:lumOff val="100000"/>
                      </a:prstClr>
                    </a:solidFill>
                  </a:tcPr>
                </a:tc>
              </a:tr>
              <a:tr h="0">
                <a:tc>
                  <a:txBody>
                    <a:bodyPr/>
                    <a:lstStyle/>
                    <a:p>
                      <a:pPr>
                        <a:defRPr sz="1000"/>
                      </a:pPr>
                      <a:r>
                        <a:rPr sz="1000"/>
                        <a:t>Dobbeltspor på Jærbanen.</a:t>
                      </a:r>
                    </a:p>
                  </a:txBody>
                  <a:tcPr>
                    <a:lnL w="0"/>
                    <a:lnR w="0"/>
                    <a:solidFill>
                      <a:prstClr val="black">
                        <a:lumOff val="100000"/>
                        <a:lumOff val="100000"/>
                      </a:prstClr>
                    </a:solidFill>
                  </a:tcPr>
                </a:tc>
              </a:tr>
              <a:tr h="0">
                <a:tc>
                  <a:txBody>
                    <a:bodyPr/>
                    <a:lstStyle/>
                    <a:p>
                      <a:pPr>
                        <a:defRPr sz="1000"/>
                      </a:pPr>
                      <a:r>
                        <a:rPr sz="1000"/>
                        <a:t>Stimulere næringslivet, redusere skatter</a:t>
                      </a:r>
                    </a:p>
                  </a:txBody>
                  <a:tcPr>
                    <a:lnL w="0"/>
                    <a:lnR w="0"/>
                    <a:solidFill>
                      <a:prstClr val="black">
                        <a:lumOff val="100000"/>
                        <a:lumOff val="100000"/>
                      </a:prstClr>
                    </a:solidFill>
                  </a:tcPr>
                </a:tc>
              </a:tr>
              <a:tr h="0">
                <a:tc>
                  <a:txBody>
                    <a:bodyPr/>
                    <a:lstStyle/>
                    <a:p>
                      <a:pPr>
                        <a:defRPr sz="1000"/>
                      </a:pPr>
                      <a:r>
                        <a:rPr sz="1000"/>
                        <a:t>1. Gunstige betingelser for investeringer I produktivitetsforbedrende tiltak.</a:t>
                      </a:r>
                    </a:p>
                    <a:p>
                      <a:r>
                        <a:rPr sz="1000"/>
                        <a:t>2. Gode skatte- og avgiftsmessige rammebetingelser for industrieiere.</a:t>
                      </a:r>
                    </a:p>
                  </a:txBody>
                  <a:tcPr>
                    <a:lnL w="0"/>
                    <a:lnR w="0"/>
                    <a:solidFill>
                      <a:prstClr val="black">
                        <a:lumOff val="100000"/>
                        <a:lumOff val="100000"/>
                      </a:prstClr>
                    </a:solidFill>
                  </a:tcPr>
                </a:tc>
              </a:tr>
              <a:tr h="0">
                <a:tc>
                  <a:txBody>
                    <a:bodyPr/>
                    <a:lstStyle/>
                    <a:p>
                      <a:pPr>
                        <a:defRPr sz="1000"/>
                      </a:pPr>
                      <a:r>
                        <a:rPr sz="1000"/>
                        <a:t>Prioritering av norske leverandører til den norske sektoren i oljeutvinning</a:t>
                      </a:r>
                    </a:p>
                  </a:txBody>
                  <a:tcPr>
                    <a:lnL w="0"/>
                    <a:lnR w="0"/>
                    <a:solidFill>
                      <a:prstClr val="black">
                        <a:lumOff val="100000"/>
                        <a:lumOff val="100000"/>
                      </a:prstClr>
                    </a:solidFill>
                  </a:tcPr>
                </a:tc>
              </a:tr>
              <a:tr h="0">
                <a:tc>
                  <a:txBody>
                    <a:bodyPr/>
                    <a:lstStyle/>
                    <a:p>
                      <a:pPr>
                        <a:defRPr sz="1000"/>
                      </a:pPr>
                      <a:r>
                        <a:rPr sz="1000"/>
                        <a:t>vår bedrift sender 20 000 trailere på veien hvert år. vi ønsker å bruke jernbanen, men der er ikke kapasitet, og den er upålitelig.</a:t>
                      </a:r>
                    </a:p>
                  </a:txBody>
                  <a:tcPr>
                    <a:lnL w="0"/>
                    <a:lnR w="0"/>
                    <a:solidFill>
                      <a:prstClr val="black">
                        <a:lumOff val="100000"/>
                        <a:lumOff val="100000"/>
                      </a:prstClr>
                    </a:solidFill>
                  </a:tcPr>
                </a:tc>
              </a:tr>
              <a:tr h="0">
                <a:tc>
                  <a:txBody>
                    <a:bodyPr/>
                    <a:lstStyle/>
                    <a:p>
                      <a:pPr>
                        <a:defRPr sz="1000"/>
                      </a:pPr>
                      <a:r>
                        <a:rPr sz="1000"/>
                        <a:t>Lavere beskatning på offshore-relaterte ny-prosjekter og for vedlikeholdsprosjekter.</a:t>
                      </a:r>
                    </a:p>
                  </a:txBody>
                  <a:tcPr>
                    <a:lnL w="0"/>
                    <a:lnR w="0"/>
                    <a:solidFill>
                      <a:prstClr val="black">
                        <a:lumOff val="100000"/>
                        <a:lumOff val="100000"/>
                      </a:prstClr>
                    </a:solidFill>
                  </a:tcPr>
                </a:tc>
              </a:tr>
              <a:tr h="0">
                <a:tc>
                  <a:txBody>
                    <a:bodyPr/>
                    <a:lstStyle/>
                    <a:p>
                      <a:pPr>
                        <a:defRPr sz="1000"/>
                      </a:pPr>
                      <a:r>
                        <a:rPr sz="1000"/>
                        <a:t>Tilrettelegge for økt byggeaktivitet</a:t>
                      </a:r>
                    </a:p>
                  </a:txBody>
                  <a:tcPr>
                    <a:lnL w="0"/>
                    <a:lnR w="0"/>
                    <a:solidFill>
                      <a:prstClr val="black">
                        <a:lumOff val="100000"/>
                        <a:lumOff val="100000"/>
                      </a:prstClr>
                    </a:solidFill>
                  </a:tcPr>
                </a:tc>
              </a:tr>
            </a:tbl>
          </a:graphicData>
        </a:graphic>
      </p:graphicFrame>
    </p:spTree>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normAutofit fontScale="90000"/>
          </a:bodyPr>
          <a:lstStyle/>
          <a:p>
            <a:r>
              <a:rPr lang="en-US"/>
              <a:t>27. Her ønsker vi at du kommer med en konkret ønskeliste til myndighetene med utgangspunkt i hvilke endringer som best vil hjelpe din bedrift.</a:t>
            </a:r>
          </a:p>
        </p:txBody>
      </p:sp>
      <p:sp>
        <p:nvSpPr>
          <p:cNvPr id="4" name="PCont"/>
          <p:cNvSpPr>
            <a:spLocks noGrp="1"/>
          </p:cNvSpPr>
          <p:nvPr>
            <p:ph sz="quarter" idx="15"/>
          </p:nvPr>
        </p:nvSpPr>
        <p:spPr/>
        <p:txBody>
          <a:bodyPr/>
          <a:lstStyle/>
          <a:p>
            <a:endParaRPr lang="en-US"/>
          </a:p>
        </p:txBody>
      </p:sp>
      <p:sp>
        <p:nvSpPr>
          <p:cNvPr id="6" name="RepTitle"/>
          <p:cNvSpPr>
            <a:spLocks noGrp="1"/>
          </p:cNvSpPr>
          <p:nvPr>
            <p:ph sz="quarter" idx="16" hasCustomPrompt="1"/>
          </p:nvPr>
        </p:nvSpPr>
        <p:spPr/>
        <p:txBody>
          <a:bodyPr/>
          <a:lstStyle/>
          <a:p>
            <a:r>
              <a:rPr lang="en-US"/>
              <a:t>Undersøkelse Vestlandet 2015(3)</a:t>
            </a:r>
          </a:p>
        </p:txBody>
      </p:sp>
      <p:sp>
        <p:nvSpPr>
          <p:cNvPr id="7" name="MetaFoot"/>
          <p:cNvSpPr>
            <a:spLocks noGrp="1"/>
          </p:cNvSpPr>
          <p:nvPr>
            <p:ph sz="quarter" idx="17"/>
          </p:nvPr>
        </p:nvSpPr>
        <p:spPr/>
        <p:txBody>
          <a:bodyPr/>
          <a:lstStyle/>
          <a:p>
            <a:endParaRPr lang="en-US"/>
          </a:p>
        </p:txBody>
      </p:sp>
      <p:graphicFrame>
        <p:nvGraphicFramePr>
          <p:cNvPr id="8" name="New Table"/>
          <p:cNvGraphicFramePr>
            <a:graphicFrameLocks noGrp="1"/>
          </p:cNvGraphicFramePr>
          <p:nvPr>
            <p:ph sz="quarter" idx="14"/>
          </p:nvPr>
        </p:nvGraphicFramePr>
        <p:xfrm>
          <a:off x="467544" y="836712"/>
          <a:ext cx="8207375" cy="5699760"/>
        </p:xfrm>
        <a:graphic>
          <a:graphicData uri="http://schemas.openxmlformats.org/drawingml/2006/table">
            <a:tbl>
              <a:tblPr>
                <a:tableStyleId>{5C22544A-7EE6-4342-B048-85BDC9FD1C3A}</a:tableStyleId>
              </a:tblPr>
              <a:tblGrid>
                <a:gridCol w="8207375"/>
              </a:tblGrid>
              <a:tr h="0">
                <a:tc>
                  <a:txBody>
                    <a:bodyPr/>
                    <a:lstStyle/>
                    <a:p>
                      <a:pPr>
                        <a:defRPr sz="1000"/>
                      </a:pPr>
                      <a:r>
                        <a:rPr sz="1000"/>
                        <a:t>Avvikling/reduksjon av formuesskatt. </a:t>
                      </a:r>
                    </a:p>
                    <a:p>
                      <a:r>
                        <a:rPr sz="1000"/>
                        <a:t>Bruke mer penger på vei og jernbane - rv7 må pririteres med tunnel under Hardangervidden.</a:t>
                      </a:r>
                    </a:p>
                  </a:txBody>
                  <a:tcPr>
                    <a:lnL w="0"/>
                    <a:lnR w="0"/>
                    <a:solidFill>
                      <a:prstClr val="black">
                        <a:lumOff val="100000"/>
                        <a:lumOff val="100000"/>
                      </a:prstClr>
                    </a:solidFill>
                  </a:tcPr>
                </a:tc>
              </a:tr>
              <a:tr h="0">
                <a:tc>
                  <a:txBody>
                    <a:bodyPr/>
                    <a:lstStyle/>
                    <a:p>
                      <a:pPr>
                        <a:defRPr sz="1000"/>
                      </a:pPr>
                      <a:r>
                        <a:rPr sz="1000"/>
                        <a:t>Skattenivået generelt for bedrifter og eiere,</a:t>
                      </a:r>
                    </a:p>
                    <a:p>
                      <a:r>
                        <a:rPr sz="1000"/>
                        <a:t>høyere press på selskapene som leter, bygger ut og utvinner. DVS tøffere gjennomføring av lisensbetingelser så som utvinningsgrad, hastighet i utbygging etter funn</a:t>
                      </a:r>
                    </a:p>
                  </a:txBody>
                  <a:tcPr>
                    <a:lnL w="0"/>
                    <a:lnR w="0"/>
                    <a:solidFill>
                      <a:prstClr val="black">
                        <a:lumOff val="100000"/>
                        <a:lumOff val="100000"/>
                      </a:prstClr>
                    </a:solidFill>
                  </a:tcPr>
                </a:tc>
              </a:tr>
              <a:tr h="0">
                <a:tc>
                  <a:txBody>
                    <a:bodyPr/>
                    <a:lstStyle/>
                    <a:p>
                      <a:pPr>
                        <a:defRPr sz="1000"/>
                      </a:pPr>
                      <a:r>
                        <a:rPr sz="1000"/>
                        <a:t>Formuebeskatning fjernes, slik at kapital kan brukes til å styrke bedriften.</a:t>
                      </a:r>
                    </a:p>
                    <a:p>
                      <a:endParaRPr sz="1000"/>
                    </a:p>
                    <a:p>
                      <a:r>
                        <a:rPr sz="1000"/>
                        <a:t>Gi klare signaler til arbeidslivspartene  at lønnsfesten er over. lønninger må tilpasses internasjonalt nivå. (europeisk nivå)</a:t>
                      </a:r>
                    </a:p>
                  </a:txBody>
                  <a:tcPr>
                    <a:lnL w="0"/>
                    <a:lnR w="0"/>
                    <a:solidFill>
                      <a:prstClr val="black">
                        <a:lumOff val="100000"/>
                        <a:lumOff val="100000"/>
                      </a:prstClr>
                    </a:solidFill>
                  </a:tcPr>
                </a:tc>
              </a:tr>
              <a:tr h="0">
                <a:tc>
                  <a:txBody>
                    <a:bodyPr/>
                    <a:lstStyle/>
                    <a:p>
                      <a:pPr>
                        <a:defRPr sz="1000"/>
                      </a:pPr>
                      <a:r>
                        <a:rPr sz="1000"/>
                        <a:t>Slutt å planlegg ting som ikke er gjennomførbare..</a:t>
                      </a:r>
                    </a:p>
                  </a:txBody>
                  <a:tcPr>
                    <a:lnL w="0"/>
                    <a:lnR w="0"/>
                    <a:solidFill>
                      <a:prstClr val="black">
                        <a:lumOff val="100000"/>
                        <a:lumOff val="100000"/>
                      </a:prstClr>
                    </a:solidFill>
                  </a:tcPr>
                </a:tc>
              </a:tr>
              <a:tr h="0">
                <a:tc>
                  <a:txBody>
                    <a:bodyPr/>
                    <a:lstStyle/>
                    <a:p>
                      <a:pPr>
                        <a:defRPr sz="1000"/>
                      </a:pPr>
                      <a:r>
                        <a:rPr sz="1000"/>
                        <a:t>Tilrettelegging for å gjøre ord om til handling når det gjelder å få mer gods fra vei til sjø.</a:t>
                      </a:r>
                    </a:p>
                  </a:txBody>
                  <a:tcPr>
                    <a:lnL w="0"/>
                    <a:lnR w="0"/>
                    <a:solidFill>
                      <a:prstClr val="black">
                        <a:lumOff val="100000"/>
                        <a:lumOff val="100000"/>
                      </a:prstClr>
                    </a:solidFill>
                  </a:tcPr>
                </a:tc>
              </a:tr>
              <a:tr h="0">
                <a:tc>
                  <a:txBody>
                    <a:bodyPr/>
                    <a:lstStyle/>
                    <a:p>
                      <a:pPr>
                        <a:defRPr sz="1000"/>
                      </a:pPr>
                      <a:r>
                        <a:rPr sz="1000"/>
                        <a:t>I stedet for å snøre igjen sekken helt burde man satt prosjekter i kø over tid for å begrense anslaget på oljenæringen, slik vi flagget på Strategikonferansen for 4-5 år tilbake. Veksten i leting og investeringer har vært for stor, og har medført for høy risiko.</a:t>
                      </a:r>
                    </a:p>
                    <a:p>
                      <a:r>
                        <a:rPr sz="1000"/>
                        <a:t>Dette viser vel også med all mulig tydelighet at Statoil aldri burde kjøpt Hydro i sin tid, og at vi burde hørt konkurransetilsynets innspill på det tidspunktet. Kjøpermakten ble for stor, og konsekvensene av en full tilstramming for dryge for bransjen. For mange av våre likesinnede betyr dette konkurs. Her har myndighetene er særskilt ansvar, all den tid man har politikere i et Statoil-styre som burde ivaretatt næringen som helhet, og ikke bare ivaretatt Statoil's interesser.</a:t>
                      </a:r>
                    </a:p>
                  </a:txBody>
                  <a:tcPr>
                    <a:lnL w="0"/>
                    <a:lnR w="0"/>
                    <a:solidFill>
                      <a:prstClr val="black">
                        <a:lumOff val="100000"/>
                        <a:lumOff val="100000"/>
                      </a:prstClr>
                    </a:solidFill>
                  </a:tcPr>
                </a:tc>
              </a:tr>
              <a:tr h="0">
                <a:tc>
                  <a:txBody>
                    <a:bodyPr/>
                    <a:lstStyle/>
                    <a:p>
                      <a:pPr>
                        <a:defRPr sz="1000"/>
                      </a:pPr>
                      <a:r>
                        <a:rPr sz="1000"/>
                        <a:t>Reduser skattenivået slik at lønn kan reduseres.</a:t>
                      </a:r>
                    </a:p>
                  </a:txBody>
                  <a:tcPr>
                    <a:lnL w="0"/>
                    <a:lnR w="0"/>
                    <a:solidFill>
                      <a:prstClr val="black">
                        <a:lumOff val="100000"/>
                        <a:lumOff val="100000"/>
                      </a:prstClr>
                    </a:solidFill>
                  </a:tcPr>
                </a:tc>
              </a:tr>
              <a:tr h="0">
                <a:tc>
                  <a:txBody>
                    <a:bodyPr/>
                    <a:lstStyle/>
                    <a:p>
                      <a:pPr>
                        <a:defRPr sz="1000"/>
                      </a:pPr>
                      <a:r>
                        <a:rPr sz="1000"/>
                        <a:t>BYGG MER VEIER, 4 FELT ER ET MUST I HELE NORGE MELLOM DE STORE BYENE</a:t>
                      </a:r>
                    </a:p>
                  </a:txBody>
                  <a:tcPr>
                    <a:lnL w="0"/>
                    <a:lnR w="0"/>
                    <a:solidFill>
                      <a:prstClr val="black">
                        <a:lumOff val="100000"/>
                        <a:lumOff val="100000"/>
                      </a:prstClr>
                    </a:solidFill>
                  </a:tcPr>
                </a:tc>
              </a:tr>
              <a:tr h="0">
                <a:tc>
                  <a:txBody>
                    <a:bodyPr/>
                    <a:lstStyle/>
                    <a:p>
                      <a:pPr>
                        <a:defRPr sz="1000"/>
                      </a:pPr>
                      <a:r>
                        <a:rPr sz="1000"/>
                        <a:t>Raskere og enklere tilrettelegging mht arealer for boligbygging</a:t>
                      </a:r>
                    </a:p>
                    <a:p>
                      <a:r>
                        <a:rPr sz="1000"/>
                        <a:t>Sikre god nok utdanning for håndverkere</a:t>
                      </a:r>
                    </a:p>
                    <a:p>
                      <a:r>
                        <a:rPr sz="1000"/>
                        <a:t>Myndighetskrav; eksempel tec10, hms, osv</a:t>
                      </a:r>
                    </a:p>
                  </a:txBody>
                  <a:tcPr>
                    <a:lnL w="0"/>
                    <a:lnR w="0"/>
                    <a:solidFill>
                      <a:prstClr val="black">
                        <a:lumOff val="100000"/>
                        <a:lumOff val="100000"/>
                      </a:prstClr>
                    </a:solidFill>
                  </a:tcPr>
                </a:tc>
              </a:tr>
              <a:tr h="0">
                <a:tc>
                  <a:txBody>
                    <a:bodyPr/>
                    <a:lstStyle/>
                    <a:p>
                      <a:pPr>
                        <a:defRPr sz="1000"/>
                      </a:pPr>
                      <a:r>
                        <a:rPr sz="1000"/>
                        <a:t>åpne flere oljefelt</a:t>
                      </a:r>
                    </a:p>
                  </a:txBody>
                  <a:tcPr>
                    <a:lnL w="0"/>
                    <a:lnR w="0"/>
                    <a:solidFill>
                      <a:prstClr val="black">
                        <a:lumOff val="100000"/>
                        <a:lumOff val="100000"/>
                      </a:prstClr>
                    </a:solidFill>
                  </a:tcPr>
                </a:tc>
              </a:tr>
              <a:tr h="0">
                <a:tc>
                  <a:txBody>
                    <a:bodyPr/>
                    <a:lstStyle/>
                    <a:p>
                      <a:pPr>
                        <a:defRPr sz="1000"/>
                      </a:pPr>
                      <a:r>
                        <a:rPr sz="1000"/>
                        <a:t>Bedriften trenger mer av overskuddet sitt til å bli robust. Senk selskapsskatten.</a:t>
                      </a:r>
                    </a:p>
                  </a:txBody>
                  <a:tcPr>
                    <a:lnL w="0"/>
                    <a:lnR w="0"/>
                    <a:solidFill>
                      <a:prstClr val="black">
                        <a:lumOff val="100000"/>
                        <a:lumOff val="100000"/>
                      </a:prstClr>
                    </a:solidFill>
                  </a:tcPr>
                </a:tc>
              </a:tr>
              <a:tr h="0">
                <a:tc>
                  <a:txBody>
                    <a:bodyPr/>
                    <a:lstStyle/>
                    <a:p>
                      <a:pPr>
                        <a:defRPr sz="1000"/>
                      </a:pPr>
                      <a:r>
                        <a:rPr sz="1000"/>
                        <a:t>Samkjøring av eiendomsbeskatningen.</a:t>
                      </a:r>
                    </a:p>
                    <a:p>
                      <a:r>
                        <a:rPr sz="1000"/>
                        <a:t>Senke og forenkle bedriftsbeskatningen.</a:t>
                      </a:r>
                    </a:p>
                  </a:txBody>
                  <a:tcPr>
                    <a:lnL w="0"/>
                    <a:lnR w="0"/>
                    <a:solidFill>
                      <a:prstClr val="black">
                        <a:lumOff val="100000"/>
                        <a:lumOff val="100000"/>
                      </a:prstClr>
                    </a:solidFill>
                  </a:tcPr>
                </a:tc>
              </a:tr>
              <a:tr h="0">
                <a:tc>
                  <a:txBody>
                    <a:bodyPr/>
                    <a:lstStyle/>
                    <a:p>
                      <a:pPr>
                        <a:defRPr sz="1000"/>
                      </a:pPr>
                      <a:r>
                        <a:rPr sz="1000"/>
                        <a:t>Mer effektiv igangsetting og gjennomføring av veiprosjekter, samtidig som at de er dimensjonert riktig. (for fremtiden, og ikke for hva vi trengte når prosjekteringen ble iverksatt)</a:t>
                      </a:r>
                    </a:p>
                  </a:txBody>
                  <a:tcPr>
                    <a:lnL w="0"/>
                    <a:lnR w="0"/>
                    <a:solidFill>
                      <a:prstClr val="black">
                        <a:lumOff val="100000"/>
                        <a:lumOff val="100000"/>
                      </a:prstClr>
                    </a:solidFill>
                  </a:tcPr>
                </a:tc>
              </a:tr>
            </a:tbl>
          </a:graphicData>
        </a:graphic>
      </p:graphicFrame>
    </p:spTree>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normAutofit fontScale="90000"/>
          </a:bodyPr>
          <a:lstStyle/>
          <a:p>
            <a:r>
              <a:rPr lang="en-US"/>
              <a:t>27. Her ønsker vi at du kommer med en konkret ønskeliste til myndighetene med utgangspunkt i hvilke endringer som best vil hjelpe din bedrift.</a:t>
            </a:r>
          </a:p>
        </p:txBody>
      </p:sp>
      <p:sp>
        <p:nvSpPr>
          <p:cNvPr id="4" name="PCont"/>
          <p:cNvSpPr>
            <a:spLocks noGrp="1"/>
          </p:cNvSpPr>
          <p:nvPr>
            <p:ph sz="quarter" idx="15"/>
          </p:nvPr>
        </p:nvSpPr>
        <p:spPr/>
        <p:txBody>
          <a:bodyPr/>
          <a:lstStyle/>
          <a:p>
            <a:endParaRPr lang="en-US"/>
          </a:p>
        </p:txBody>
      </p:sp>
      <p:sp>
        <p:nvSpPr>
          <p:cNvPr id="6" name="RepTitle"/>
          <p:cNvSpPr>
            <a:spLocks noGrp="1"/>
          </p:cNvSpPr>
          <p:nvPr>
            <p:ph sz="quarter" idx="16" hasCustomPrompt="1"/>
          </p:nvPr>
        </p:nvSpPr>
        <p:spPr/>
        <p:txBody>
          <a:bodyPr/>
          <a:lstStyle/>
          <a:p>
            <a:r>
              <a:rPr lang="en-US"/>
              <a:t>Undersøkelse Vestlandet 2015(3)</a:t>
            </a:r>
          </a:p>
        </p:txBody>
      </p:sp>
      <p:sp>
        <p:nvSpPr>
          <p:cNvPr id="7" name="MetaFoot"/>
          <p:cNvSpPr>
            <a:spLocks noGrp="1"/>
          </p:cNvSpPr>
          <p:nvPr>
            <p:ph sz="quarter" idx="17"/>
          </p:nvPr>
        </p:nvSpPr>
        <p:spPr/>
        <p:txBody>
          <a:bodyPr/>
          <a:lstStyle/>
          <a:p>
            <a:endParaRPr lang="en-US"/>
          </a:p>
        </p:txBody>
      </p:sp>
      <p:graphicFrame>
        <p:nvGraphicFramePr>
          <p:cNvPr id="8" name="New Table"/>
          <p:cNvGraphicFramePr>
            <a:graphicFrameLocks noGrp="1"/>
          </p:cNvGraphicFramePr>
          <p:nvPr>
            <p:ph sz="quarter" idx="14"/>
          </p:nvPr>
        </p:nvGraphicFramePr>
        <p:xfrm>
          <a:off x="467544" y="836712"/>
          <a:ext cx="8207375" cy="5882640"/>
        </p:xfrm>
        <a:graphic>
          <a:graphicData uri="http://schemas.openxmlformats.org/drawingml/2006/table">
            <a:tbl>
              <a:tblPr>
                <a:tableStyleId>{5C22544A-7EE6-4342-B048-85BDC9FD1C3A}</a:tableStyleId>
              </a:tblPr>
              <a:tblGrid>
                <a:gridCol w="8207375"/>
              </a:tblGrid>
              <a:tr h="0">
                <a:tc>
                  <a:txBody>
                    <a:bodyPr/>
                    <a:lstStyle/>
                    <a:p>
                      <a:pPr>
                        <a:defRPr sz="1000"/>
                      </a:pPr>
                      <a:r>
                        <a:rPr sz="1000"/>
                        <a:t>Stram økonomisk politikk</a:t>
                      </a:r>
                    </a:p>
                    <a:p>
                      <a:r>
                        <a:rPr sz="1000"/>
                        <a:t>Arbeide for like rammebetingelser internationalt</a:t>
                      </a:r>
                    </a:p>
                  </a:txBody>
                  <a:tcPr>
                    <a:lnL w="0"/>
                    <a:lnR w="0"/>
                    <a:solidFill>
                      <a:prstClr val="black">
                        <a:lumOff val="100000"/>
                        <a:lumOff val="100000"/>
                      </a:prstClr>
                    </a:solidFill>
                  </a:tcPr>
                </a:tc>
              </a:tr>
              <a:tr h="0">
                <a:tc>
                  <a:txBody>
                    <a:bodyPr/>
                    <a:lstStyle/>
                    <a:p>
                      <a:pPr>
                        <a:defRPr sz="1000"/>
                      </a:pPr>
                      <a:r>
                        <a:rPr sz="1000"/>
                        <a:t>Selskapsskatt</a:t>
                      </a:r>
                    </a:p>
                  </a:txBody>
                  <a:tcPr>
                    <a:lnL w="0"/>
                    <a:lnR w="0"/>
                    <a:solidFill>
                      <a:prstClr val="black">
                        <a:lumOff val="100000"/>
                        <a:lumOff val="100000"/>
                      </a:prstClr>
                    </a:solidFill>
                  </a:tcPr>
                </a:tc>
              </a:tr>
              <a:tr h="0">
                <a:tc>
                  <a:txBody>
                    <a:bodyPr/>
                    <a:lstStyle/>
                    <a:p>
                      <a:pPr>
                        <a:defRPr sz="1000"/>
                      </a:pPr>
                      <a:r>
                        <a:rPr sz="1000"/>
                        <a:t>Bybane. Få bort bompenger.</a:t>
                      </a:r>
                    </a:p>
                  </a:txBody>
                  <a:tcPr>
                    <a:lnL w="0"/>
                    <a:lnR w="0"/>
                    <a:solidFill>
                      <a:prstClr val="black">
                        <a:lumOff val="100000"/>
                        <a:lumOff val="100000"/>
                      </a:prstClr>
                    </a:solidFill>
                  </a:tcPr>
                </a:tc>
              </a:tr>
              <a:tr h="0">
                <a:tc>
                  <a:txBody>
                    <a:bodyPr/>
                    <a:lstStyle/>
                    <a:p>
                      <a:pPr>
                        <a:defRPr sz="1000"/>
                      </a:pPr>
                      <a:r>
                        <a:rPr sz="1000"/>
                        <a:t>De endringer som må gjøres må gjøres av industrien selv.</a:t>
                      </a:r>
                    </a:p>
                  </a:txBody>
                  <a:tcPr>
                    <a:lnL w="0"/>
                    <a:lnR w="0"/>
                    <a:solidFill>
                      <a:prstClr val="black">
                        <a:lumOff val="100000"/>
                        <a:lumOff val="100000"/>
                      </a:prstClr>
                    </a:solidFill>
                  </a:tcPr>
                </a:tc>
              </a:tr>
              <a:tr h="0">
                <a:tc>
                  <a:txBody>
                    <a:bodyPr/>
                    <a:lstStyle/>
                    <a:p>
                      <a:pPr>
                        <a:defRPr sz="1000"/>
                      </a:pPr>
                      <a:r>
                        <a:rPr sz="1000"/>
                        <a:t>Tilrettelegge for raskere og større boligbygging.</a:t>
                      </a:r>
                    </a:p>
                  </a:txBody>
                  <a:tcPr>
                    <a:lnL w="0"/>
                    <a:lnR w="0"/>
                    <a:solidFill>
                      <a:prstClr val="black">
                        <a:lumOff val="100000"/>
                        <a:lumOff val="100000"/>
                      </a:prstClr>
                    </a:solidFill>
                  </a:tcPr>
                </a:tc>
              </a:tr>
              <a:tr h="0">
                <a:tc>
                  <a:txBody>
                    <a:bodyPr/>
                    <a:lstStyle/>
                    <a:p>
                      <a:pPr>
                        <a:defRPr sz="1000"/>
                      </a:pPr>
                      <a:r>
                        <a:rPr sz="1000"/>
                        <a:t>Fortsette den forenklingen som Regjeringen har påbegynt og endre rundskrivet med de "Rikspolitiske retningslinjene" slik at disse blir på linje med den rådene politiske oppfatningen til Regjeringen (i alle fall det den gir uttrykk for). Bergen kommune må endre det interne saksbehandlingsnotatet som Edel Eikeseth laget i sin tid. Det strider mot Plan- og bygningsloven og må behandles deretter.</a:t>
                      </a:r>
                    </a:p>
                  </a:txBody>
                  <a:tcPr>
                    <a:lnL w="0"/>
                    <a:lnR w="0"/>
                    <a:solidFill>
                      <a:prstClr val="black">
                        <a:lumOff val="100000"/>
                        <a:lumOff val="100000"/>
                      </a:prstClr>
                    </a:solidFill>
                  </a:tcPr>
                </a:tc>
              </a:tr>
              <a:tr h="0">
                <a:tc>
                  <a:txBody>
                    <a:bodyPr/>
                    <a:lstStyle/>
                    <a:p>
                      <a:pPr>
                        <a:defRPr sz="1000"/>
                      </a:pPr>
                      <a:r>
                        <a:rPr sz="1000"/>
                        <a:t>tilrette legge forholdene på Vestlandet innen</a:t>
                      </a:r>
                    </a:p>
                    <a:p>
                      <a:r>
                        <a:rPr sz="1000"/>
                        <a:t>-offentlig virksomhet</a:t>
                      </a:r>
                    </a:p>
                    <a:p>
                      <a:r>
                        <a:rPr sz="1000"/>
                        <a:t>-infrastruktur</a:t>
                      </a:r>
                    </a:p>
                    <a:p>
                      <a:r>
                        <a:rPr sz="1000"/>
                        <a:t>-hinder økning I lønnsnivå</a:t>
                      </a:r>
                    </a:p>
                    <a:p>
                      <a:r>
                        <a:rPr sz="1000"/>
                        <a:t>-stimulere invosjan, forskning og nyskapning</a:t>
                      </a:r>
                    </a:p>
                    <a:p>
                      <a:r>
                        <a:rPr sz="1000"/>
                        <a:t>-unngå salg av virksomheter</a:t>
                      </a:r>
                    </a:p>
                    <a:p>
                      <a:r>
                        <a:rPr sz="1000"/>
                        <a:t>- styrke offentlig eierskap I bedrifter som er levedyktig med samtidig respect for profesjonell ledelse</a:t>
                      </a:r>
                    </a:p>
                  </a:txBody>
                  <a:tcPr>
                    <a:lnL w="0"/>
                    <a:lnR w="0"/>
                    <a:solidFill>
                      <a:prstClr val="black">
                        <a:lumOff val="100000"/>
                        <a:lumOff val="100000"/>
                      </a:prstClr>
                    </a:solidFill>
                  </a:tcPr>
                </a:tc>
              </a:tr>
              <a:tr h="0">
                <a:tc>
                  <a:txBody>
                    <a:bodyPr/>
                    <a:lstStyle/>
                    <a:p>
                      <a:pPr>
                        <a:defRPr sz="1000"/>
                      </a:pPr>
                      <a:r>
                        <a:rPr sz="1000"/>
                        <a:t>Stabil kronekurs</a:t>
                      </a:r>
                    </a:p>
                  </a:txBody>
                  <a:tcPr>
                    <a:lnL w="0"/>
                    <a:lnR w="0"/>
                    <a:solidFill>
                      <a:prstClr val="black">
                        <a:lumOff val="100000"/>
                        <a:lumOff val="100000"/>
                      </a:prstClr>
                    </a:solidFill>
                  </a:tcPr>
                </a:tc>
              </a:tr>
              <a:tr h="0">
                <a:tc>
                  <a:txBody>
                    <a:bodyPr/>
                    <a:lstStyle/>
                    <a:p>
                      <a:pPr>
                        <a:defRPr sz="1000"/>
                      </a:pPr>
                      <a:r>
                        <a:rPr sz="1000"/>
                        <a:t>Endring av regler for permittering av ansatte, dvs redusere arbeidsgiverperioden kraftig.</a:t>
                      </a:r>
                    </a:p>
                  </a:txBody>
                  <a:tcPr>
                    <a:lnL w="0"/>
                    <a:lnR w="0"/>
                    <a:solidFill>
                      <a:prstClr val="black">
                        <a:lumOff val="100000"/>
                        <a:lumOff val="100000"/>
                      </a:prstClr>
                    </a:solidFill>
                  </a:tcPr>
                </a:tc>
              </a:tr>
              <a:tr h="0">
                <a:tc>
                  <a:txBody>
                    <a:bodyPr/>
                    <a:lstStyle/>
                    <a:p>
                      <a:pPr>
                        <a:defRPr sz="1000"/>
                      </a:pPr>
                      <a:r>
                        <a:rPr sz="1000"/>
                        <a:t>Lavere renter , økte offentlige investeringer i infrastruktur , vei, bane , utbygging av sykehus og andre offentlige /statlige investeringer knyttet til omsorg,  forskning, skole m.v</a:t>
                      </a:r>
                    </a:p>
                  </a:txBody>
                  <a:tcPr>
                    <a:lnL w="0"/>
                    <a:lnR w="0"/>
                    <a:solidFill>
                      <a:prstClr val="black">
                        <a:lumOff val="100000"/>
                        <a:lumOff val="100000"/>
                      </a:prstClr>
                    </a:solidFill>
                  </a:tcPr>
                </a:tc>
              </a:tr>
              <a:tr h="0">
                <a:tc>
                  <a:txBody>
                    <a:bodyPr/>
                    <a:lstStyle/>
                    <a:p>
                      <a:pPr>
                        <a:defRPr sz="1000"/>
                      </a:pPr>
                      <a:r>
                        <a:rPr sz="1000"/>
                        <a:t>Større offentlige prosjekter - bl.a vei og infrastruktur.</a:t>
                      </a:r>
                    </a:p>
                  </a:txBody>
                  <a:tcPr>
                    <a:lnL w="0"/>
                    <a:lnR w="0"/>
                    <a:solidFill>
                      <a:prstClr val="black">
                        <a:lumOff val="100000"/>
                        <a:lumOff val="100000"/>
                      </a:prstClr>
                    </a:solidFill>
                  </a:tcPr>
                </a:tc>
              </a:tr>
              <a:tr h="0">
                <a:tc>
                  <a:txBody>
                    <a:bodyPr/>
                    <a:lstStyle/>
                    <a:p>
                      <a:pPr>
                        <a:defRPr sz="1000"/>
                      </a:pPr>
                      <a:r>
                        <a:rPr sz="1000"/>
                        <a:t>Avskaffe fylkekommunen</a:t>
                      </a:r>
                    </a:p>
                  </a:txBody>
                  <a:tcPr>
                    <a:lnL w="0"/>
                    <a:lnR w="0"/>
                    <a:solidFill>
                      <a:prstClr val="black">
                        <a:lumOff val="100000"/>
                        <a:lumOff val="100000"/>
                      </a:prstClr>
                    </a:solidFill>
                  </a:tcPr>
                </a:tc>
              </a:tr>
              <a:tr h="0">
                <a:tc>
                  <a:txBody>
                    <a:bodyPr/>
                    <a:lstStyle/>
                    <a:p>
                      <a:pPr>
                        <a:defRPr sz="1000"/>
                      </a:pPr>
                      <a:r>
                        <a:rPr sz="1000"/>
                        <a:t>Lette på lånebetingelser og egenkapital krav.</a:t>
                      </a:r>
                    </a:p>
                    <a:p>
                      <a:r>
                        <a:rPr sz="1000"/>
                        <a:t>Bygge mer vei som vil få store kutt i transport prisene i norge,</a:t>
                      </a:r>
                    </a:p>
                  </a:txBody>
                  <a:tcPr>
                    <a:lnL w="0"/>
                    <a:lnR w="0"/>
                    <a:solidFill>
                      <a:prstClr val="black">
                        <a:lumOff val="100000"/>
                        <a:lumOff val="100000"/>
                      </a:prstClr>
                    </a:solidFill>
                  </a:tcPr>
                </a:tc>
              </a:tr>
              <a:tr h="0">
                <a:tc>
                  <a:txBody>
                    <a:bodyPr/>
                    <a:lstStyle/>
                    <a:p>
                      <a:pPr>
                        <a:defRPr sz="1000"/>
                      </a:pPr>
                      <a:r>
                        <a:rPr sz="1000"/>
                        <a:t>Tiltak for å forhindre sosialdumping - IT-bransjen er like utsatt som håndverksbransjen.</a:t>
                      </a:r>
                    </a:p>
                  </a:txBody>
                  <a:tcPr>
                    <a:lnL w="0"/>
                    <a:lnR w="0"/>
                    <a:solidFill>
                      <a:prstClr val="black">
                        <a:lumOff val="100000"/>
                        <a:lumOff val="100000"/>
                      </a:prstClr>
                    </a:solidFill>
                  </a:tcPr>
                </a:tc>
              </a:tr>
              <a:tr h="0">
                <a:tc>
                  <a:txBody>
                    <a:bodyPr/>
                    <a:lstStyle/>
                    <a:p>
                      <a:pPr>
                        <a:defRPr sz="1000"/>
                      </a:pPr>
                      <a:r>
                        <a:rPr sz="1000"/>
                        <a:t>Forutsigbarhet og skatt på overskudd i bedrfter.</a:t>
                      </a:r>
                    </a:p>
                    <a:p>
                      <a:r>
                        <a:rPr sz="1000"/>
                        <a:t>Overskudd i bedrifter må skattlegges før uttak.</a:t>
                      </a:r>
                    </a:p>
                  </a:txBody>
                  <a:tcPr>
                    <a:lnL w="0"/>
                    <a:lnR w="0"/>
                    <a:solidFill>
                      <a:prstClr val="black">
                        <a:lumOff val="100000"/>
                        <a:lumOff val="100000"/>
                      </a:prstClr>
                    </a:solidFill>
                  </a:tcPr>
                </a:tc>
              </a:tr>
            </a:tbl>
          </a:graphicData>
        </a:graphic>
      </p:graphicFrame>
    </p:spTree>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normAutofit fontScale="90000"/>
          </a:bodyPr>
          <a:lstStyle/>
          <a:p>
            <a:r>
              <a:rPr lang="en-US"/>
              <a:t>27. Her ønsker vi at du kommer med en konkret ønskeliste til myndighetene med utgangspunkt i hvilke endringer som best vil hjelpe din bedrift.</a:t>
            </a:r>
          </a:p>
        </p:txBody>
      </p:sp>
      <p:sp>
        <p:nvSpPr>
          <p:cNvPr id="4" name="PCont"/>
          <p:cNvSpPr>
            <a:spLocks noGrp="1"/>
          </p:cNvSpPr>
          <p:nvPr>
            <p:ph sz="quarter" idx="15"/>
          </p:nvPr>
        </p:nvSpPr>
        <p:spPr/>
        <p:txBody>
          <a:bodyPr/>
          <a:lstStyle/>
          <a:p>
            <a:endParaRPr lang="en-US"/>
          </a:p>
        </p:txBody>
      </p:sp>
      <p:sp>
        <p:nvSpPr>
          <p:cNvPr id="6" name="RepTitle"/>
          <p:cNvSpPr>
            <a:spLocks noGrp="1"/>
          </p:cNvSpPr>
          <p:nvPr>
            <p:ph sz="quarter" idx="16" hasCustomPrompt="1"/>
          </p:nvPr>
        </p:nvSpPr>
        <p:spPr/>
        <p:txBody>
          <a:bodyPr/>
          <a:lstStyle/>
          <a:p>
            <a:r>
              <a:rPr lang="en-US"/>
              <a:t>Undersøkelse Vestlandet 2015(3)</a:t>
            </a:r>
          </a:p>
        </p:txBody>
      </p:sp>
      <p:sp>
        <p:nvSpPr>
          <p:cNvPr id="7" name="MetaFoot"/>
          <p:cNvSpPr>
            <a:spLocks noGrp="1"/>
          </p:cNvSpPr>
          <p:nvPr>
            <p:ph sz="quarter" idx="17"/>
          </p:nvPr>
        </p:nvSpPr>
        <p:spPr/>
        <p:txBody>
          <a:bodyPr/>
          <a:lstStyle/>
          <a:p>
            <a:endParaRPr lang="en-US"/>
          </a:p>
        </p:txBody>
      </p:sp>
      <p:graphicFrame>
        <p:nvGraphicFramePr>
          <p:cNvPr id="8" name="New Table"/>
          <p:cNvGraphicFramePr>
            <a:graphicFrameLocks noGrp="1"/>
          </p:cNvGraphicFramePr>
          <p:nvPr>
            <p:ph sz="quarter" idx="14"/>
          </p:nvPr>
        </p:nvGraphicFramePr>
        <p:xfrm>
          <a:off x="467544" y="836712"/>
          <a:ext cx="8207375" cy="5730240"/>
        </p:xfrm>
        <a:graphic>
          <a:graphicData uri="http://schemas.openxmlformats.org/drawingml/2006/table">
            <a:tbl>
              <a:tblPr>
                <a:tableStyleId>{5C22544A-7EE6-4342-B048-85BDC9FD1C3A}</a:tableStyleId>
              </a:tblPr>
              <a:tblGrid>
                <a:gridCol w="8207375"/>
              </a:tblGrid>
              <a:tr h="0">
                <a:tc>
                  <a:txBody>
                    <a:bodyPr/>
                    <a:lstStyle/>
                    <a:p>
                      <a:pPr>
                        <a:defRPr sz="1000"/>
                      </a:pPr>
                      <a:r>
                        <a:rPr sz="1000"/>
                        <a:t>Bedret infrastruktur</a:t>
                      </a:r>
                    </a:p>
                    <a:p>
                      <a:r>
                        <a:rPr sz="1000"/>
                        <a:t>Mer strømlinjet og effektive offentlig tjenester =&gt; lavere skatter</a:t>
                      </a:r>
                    </a:p>
                  </a:txBody>
                  <a:tcPr>
                    <a:lnL w="0"/>
                    <a:lnR w="0"/>
                    <a:solidFill>
                      <a:prstClr val="black">
                        <a:lumOff val="100000"/>
                        <a:lumOff val="100000"/>
                      </a:prstClr>
                    </a:solidFill>
                  </a:tcPr>
                </a:tc>
              </a:tr>
              <a:tr h="0">
                <a:tc>
                  <a:txBody>
                    <a:bodyPr/>
                    <a:lstStyle/>
                    <a:p>
                      <a:pPr>
                        <a:defRPr sz="1000"/>
                      </a:pPr>
                      <a:r>
                        <a:rPr sz="1000"/>
                        <a:t>Styring eller krav til utbygging av felt I lisenser, plus styring av prosseseringskostnader ved tilknytning til eksisterende felt fra andre lisenser</a:t>
                      </a:r>
                    </a:p>
                  </a:txBody>
                  <a:tcPr>
                    <a:lnL w="0"/>
                    <a:lnR w="0"/>
                    <a:solidFill>
                      <a:prstClr val="black">
                        <a:lumOff val="100000"/>
                        <a:lumOff val="100000"/>
                      </a:prstClr>
                    </a:solidFill>
                  </a:tcPr>
                </a:tc>
              </a:tr>
              <a:tr h="0">
                <a:tc>
                  <a:txBody>
                    <a:bodyPr/>
                    <a:lstStyle/>
                    <a:p>
                      <a:pPr>
                        <a:defRPr sz="1000"/>
                      </a:pPr>
                      <a:r>
                        <a:rPr sz="1000"/>
                        <a:t>redusert selskaps- og eiendomsbeskatning. Stor satsing og omstillingsmidler for å styrke nysatsing innenfor nye markeder.</a:t>
                      </a:r>
                    </a:p>
                  </a:txBody>
                  <a:tcPr>
                    <a:lnL w="0"/>
                    <a:lnR w="0"/>
                    <a:solidFill>
                      <a:prstClr val="black">
                        <a:lumOff val="100000"/>
                        <a:lumOff val="100000"/>
                      </a:prstClr>
                    </a:solidFill>
                  </a:tcPr>
                </a:tc>
              </a:tr>
              <a:tr h="0">
                <a:tc>
                  <a:txBody>
                    <a:bodyPr/>
                    <a:lstStyle/>
                    <a:p>
                      <a:pPr>
                        <a:defRPr sz="1000"/>
                      </a:pPr>
                      <a:r>
                        <a:rPr sz="1000"/>
                        <a:t>Redusere selskapsskatten.</a:t>
                      </a:r>
                    </a:p>
                    <a:p>
                      <a:r>
                        <a:rPr sz="1000"/>
                        <a:t>Indirekte å sikre næringsaktivitet i regionen, ved bl.a. :</a:t>
                      </a:r>
                    </a:p>
                    <a:p>
                      <a:r>
                        <a:rPr sz="1000"/>
                        <a:t>Å se Vestlandet og særlig Jæren som et strategisk næringsutviklingsområde med hensyn til landbruk, satse på utvidelse av produksjonskapasiteten. Velge ut landbruket som et sentral næring som myndighetene og regionene satser på.</a:t>
                      </a:r>
                    </a:p>
                    <a:p>
                      <a:r>
                        <a:rPr sz="1000"/>
                        <a:t>Samt, NB!  -  satse og stimulere til økt verdiskapning i hele næringskjeden i landbruket; økt mekanisk industri (innenlands og til eksport), stimulere til innovasjon i energiløsninger med klimagevinster, slik som nyvinning allerede er skapt/etablert på Møre.</a:t>
                      </a:r>
                    </a:p>
                  </a:txBody>
                  <a:tcPr>
                    <a:lnL w="0"/>
                    <a:lnR w="0"/>
                    <a:solidFill>
                      <a:prstClr val="black">
                        <a:lumOff val="100000"/>
                        <a:lumOff val="100000"/>
                      </a:prstClr>
                    </a:solidFill>
                  </a:tcPr>
                </a:tc>
              </a:tr>
              <a:tr h="0">
                <a:tc>
                  <a:txBody>
                    <a:bodyPr/>
                    <a:lstStyle/>
                    <a:p>
                      <a:pPr>
                        <a:defRPr sz="1000"/>
                      </a:pPr>
                      <a:r>
                        <a:rPr sz="1000"/>
                        <a:t>Strenger krav til energieffektivitet i nye bygg. Øket offentlig byggevirksomhet.</a:t>
                      </a:r>
                    </a:p>
                  </a:txBody>
                  <a:tcPr>
                    <a:lnL w="0"/>
                    <a:lnR w="0"/>
                    <a:solidFill>
                      <a:prstClr val="black">
                        <a:lumOff val="100000"/>
                        <a:lumOff val="100000"/>
                      </a:prstClr>
                    </a:solidFill>
                  </a:tcPr>
                </a:tc>
              </a:tr>
              <a:tr h="0">
                <a:tc>
                  <a:txBody>
                    <a:bodyPr/>
                    <a:lstStyle/>
                    <a:p>
                      <a:pPr>
                        <a:defRPr sz="1000"/>
                      </a:pPr>
                      <a:r>
                        <a:rPr sz="1000"/>
                        <a:t>- En styrkelse av arbeidsgiver i forholdet til arbeidstaker. </a:t>
                      </a:r>
                    </a:p>
                    <a:p>
                      <a:r>
                        <a:rPr sz="1000"/>
                        <a:t>- Strengere kontroll av utstedelse av sykemelding.</a:t>
                      </a:r>
                    </a:p>
                    <a:p>
                      <a:r>
                        <a:rPr sz="1000"/>
                        <a:t>- En stabil valuta mot EUR, USD, SEK, DKK osv.</a:t>
                      </a:r>
                    </a:p>
                    <a:p>
                      <a:r>
                        <a:rPr sz="1000"/>
                        <a:t>- Reduksjon i arbeidergiveravgift tilsvarende de pensjonsforpliktelser som er blitt lesset over på privat sektor.</a:t>
                      </a:r>
                    </a:p>
                    <a:p>
                      <a:r>
                        <a:rPr sz="1000"/>
                        <a:t>- Vei nettet på Vestlandet spesielt er forferdelig dårlig dette påfører oss årlig store tap grunnet forsinkelser av leveranser og ansatte som ikke rekker frem til jobb i tide eller må tidligere for å nå hjem i tide.</a:t>
                      </a:r>
                    </a:p>
                    <a:p>
                      <a:r>
                        <a:rPr sz="1000"/>
                        <a:t>- Foreldre møter på skoler skulle vært lagt utenfor arbeidstid. Samtlige foreldre som har barn i skolen i dette landet har flere fraværstimer i året grunnet skolemøter.</a:t>
                      </a:r>
                    </a:p>
                  </a:txBody>
                  <a:tcPr>
                    <a:lnL w="0"/>
                    <a:lnR w="0"/>
                    <a:solidFill>
                      <a:prstClr val="black">
                        <a:lumOff val="100000"/>
                        <a:lumOff val="100000"/>
                      </a:prstClr>
                    </a:solidFill>
                  </a:tcPr>
                </a:tc>
              </a:tr>
              <a:tr h="0">
                <a:tc>
                  <a:txBody>
                    <a:bodyPr/>
                    <a:lstStyle/>
                    <a:p>
                      <a:pPr>
                        <a:defRPr sz="1000"/>
                      </a:pPr>
                      <a:r>
                        <a:rPr sz="1000"/>
                        <a:t>Infrastruktur, vei</a:t>
                      </a:r>
                    </a:p>
                  </a:txBody>
                  <a:tcPr>
                    <a:lnL w="0"/>
                    <a:lnR w="0"/>
                    <a:solidFill>
                      <a:prstClr val="black">
                        <a:lumOff val="100000"/>
                        <a:lumOff val="100000"/>
                      </a:prstClr>
                    </a:solidFill>
                  </a:tcPr>
                </a:tc>
              </a:tr>
              <a:tr h="0">
                <a:tc>
                  <a:txBody>
                    <a:bodyPr/>
                    <a:lstStyle/>
                    <a:p>
                      <a:pPr>
                        <a:defRPr sz="1000"/>
                      </a:pPr>
                      <a:r>
                        <a:rPr sz="1000"/>
                        <a:t>Kort sikt: IKKE sette inn innstramninger for lånekunder.</a:t>
                      </a:r>
                    </a:p>
                    <a:p>
                      <a:r>
                        <a:rPr sz="1000"/>
                        <a:t>Lenger sikt: Fokus på arealplanlegging og infrastruktur</a:t>
                      </a:r>
                    </a:p>
                  </a:txBody>
                  <a:tcPr>
                    <a:lnL w="0"/>
                    <a:lnR w="0"/>
                    <a:solidFill>
                      <a:prstClr val="black">
                        <a:lumOff val="100000"/>
                        <a:lumOff val="100000"/>
                      </a:prstClr>
                    </a:solidFill>
                  </a:tcPr>
                </a:tc>
              </a:tr>
              <a:tr h="0">
                <a:tc>
                  <a:txBody>
                    <a:bodyPr/>
                    <a:lstStyle/>
                    <a:p>
                      <a:pPr>
                        <a:defRPr sz="1000"/>
                      </a:pPr>
                      <a:r>
                        <a:rPr sz="1000"/>
                        <a:t>Dobbelspor Sandnes Nærbø</a:t>
                      </a:r>
                    </a:p>
                  </a:txBody>
                  <a:tcPr>
                    <a:lnL w="0"/>
                    <a:lnR w="0"/>
                    <a:solidFill>
                      <a:prstClr val="black">
                        <a:lumOff val="100000"/>
                        <a:lumOff val="100000"/>
                      </a:prstClr>
                    </a:solidFill>
                  </a:tcPr>
                </a:tc>
              </a:tr>
              <a:tr h="0">
                <a:tc>
                  <a:txBody>
                    <a:bodyPr/>
                    <a:lstStyle/>
                    <a:p>
                      <a:pPr>
                        <a:defRPr sz="1000"/>
                      </a:pPr>
                      <a:r>
                        <a:rPr sz="1000"/>
                        <a:t>Forenkling av byråkrati og lovverk/bestemmelser (f.eks. one stop shop for eiendomsutbyggere istedenfor å forholde seg til mange ulike instanser som ikke snakker sammen).</a:t>
                      </a:r>
                    </a:p>
                    <a:p>
                      <a:r>
                        <a:rPr sz="1000"/>
                        <a:t>Avvikle fylkesmann (og gjerne fylke) i forbindelse med kommunereformen. Fylkesmenn oppfattes som at de prøver å snikinnføre politikken de tidligere stod for.</a:t>
                      </a:r>
                    </a:p>
                    <a:p>
                      <a:r>
                        <a:rPr sz="1000"/>
                        <a:t>Vri hele skatte- og avgiftssystemet til å belønne miljøvennlig adferd. Miljøet er helt grunnleggende for at vår bedrift og resten av samfunnet skal lykkes på lang sikt.</a:t>
                      </a:r>
                    </a:p>
                    <a:p>
                      <a:r>
                        <a:rPr sz="1000"/>
                        <a:t>Kjør omfattende effektivisering (lean osv.) av offentlig sektor og bruk gevinsten på bedre tjenester og/eller lavere skatter.</a:t>
                      </a:r>
                    </a:p>
                  </a:txBody>
                  <a:tcPr>
                    <a:lnL w="0"/>
                    <a:lnR w="0"/>
                    <a:solidFill>
                      <a:prstClr val="black">
                        <a:lumOff val="100000"/>
                        <a:lumOff val="100000"/>
                      </a:prstClr>
                    </a:solidFill>
                  </a:tcPr>
                </a:tc>
              </a:tr>
            </a:tbl>
          </a:graphicData>
        </a:graphic>
      </p:graphicFrame>
    </p:spTree>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normAutofit fontScale="90000"/>
          </a:bodyPr>
          <a:lstStyle/>
          <a:p>
            <a:r>
              <a:rPr lang="en-US"/>
              <a:t>27. Her ønsker vi at du kommer med en konkret ønskeliste til myndighetene med utgangspunkt i hvilke endringer som best vil hjelpe din bedrift.</a:t>
            </a:r>
          </a:p>
        </p:txBody>
      </p:sp>
      <p:sp>
        <p:nvSpPr>
          <p:cNvPr id="4" name="PCont"/>
          <p:cNvSpPr>
            <a:spLocks noGrp="1"/>
          </p:cNvSpPr>
          <p:nvPr>
            <p:ph sz="quarter" idx="15"/>
          </p:nvPr>
        </p:nvSpPr>
        <p:spPr/>
        <p:txBody>
          <a:bodyPr/>
          <a:lstStyle/>
          <a:p>
            <a:endParaRPr lang="en-US"/>
          </a:p>
        </p:txBody>
      </p:sp>
      <p:sp>
        <p:nvSpPr>
          <p:cNvPr id="6" name="RepTitle"/>
          <p:cNvSpPr>
            <a:spLocks noGrp="1"/>
          </p:cNvSpPr>
          <p:nvPr>
            <p:ph sz="quarter" idx="16" hasCustomPrompt="1"/>
          </p:nvPr>
        </p:nvSpPr>
        <p:spPr/>
        <p:txBody>
          <a:bodyPr/>
          <a:lstStyle/>
          <a:p>
            <a:r>
              <a:rPr lang="en-US"/>
              <a:t>Undersøkelse Vestlandet 2015(3)</a:t>
            </a:r>
          </a:p>
        </p:txBody>
      </p:sp>
      <p:sp>
        <p:nvSpPr>
          <p:cNvPr id="7" name="MetaFoot"/>
          <p:cNvSpPr>
            <a:spLocks noGrp="1"/>
          </p:cNvSpPr>
          <p:nvPr>
            <p:ph sz="quarter" idx="17"/>
          </p:nvPr>
        </p:nvSpPr>
        <p:spPr/>
        <p:txBody>
          <a:bodyPr/>
          <a:lstStyle/>
          <a:p>
            <a:endParaRPr lang="en-US"/>
          </a:p>
        </p:txBody>
      </p:sp>
      <p:graphicFrame>
        <p:nvGraphicFramePr>
          <p:cNvPr id="8" name="New Table"/>
          <p:cNvGraphicFramePr>
            <a:graphicFrameLocks noGrp="1"/>
          </p:cNvGraphicFramePr>
          <p:nvPr>
            <p:ph sz="quarter" idx="14"/>
          </p:nvPr>
        </p:nvGraphicFramePr>
        <p:xfrm>
          <a:off x="467544" y="836712"/>
          <a:ext cx="8207375" cy="5547360"/>
        </p:xfrm>
        <a:graphic>
          <a:graphicData uri="http://schemas.openxmlformats.org/drawingml/2006/table">
            <a:tbl>
              <a:tblPr>
                <a:tableStyleId>{5C22544A-7EE6-4342-B048-85BDC9FD1C3A}</a:tableStyleId>
              </a:tblPr>
              <a:tblGrid>
                <a:gridCol w="8207375"/>
              </a:tblGrid>
              <a:tr h="0">
                <a:tc>
                  <a:txBody>
                    <a:bodyPr/>
                    <a:lstStyle/>
                    <a:p>
                      <a:pPr>
                        <a:defRPr sz="1000"/>
                      </a:pPr>
                      <a:r>
                        <a:rPr sz="1000"/>
                        <a:t>Forenkling av regelverk</a:t>
                      </a:r>
                    </a:p>
                  </a:txBody>
                  <a:tcPr>
                    <a:lnL w="0"/>
                    <a:lnR w="0"/>
                    <a:solidFill>
                      <a:prstClr val="black">
                        <a:lumOff val="100000"/>
                        <a:lumOff val="100000"/>
                      </a:prstClr>
                    </a:solidFill>
                  </a:tcPr>
                </a:tc>
              </a:tr>
              <a:tr h="0">
                <a:tc>
                  <a:txBody>
                    <a:bodyPr/>
                    <a:lstStyle/>
                    <a:p>
                      <a:pPr>
                        <a:defRPr sz="1000"/>
                      </a:pPr>
                      <a:r>
                        <a:rPr sz="1000"/>
                        <a:t>Lavere skatt</a:t>
                      </a:r>
                    </a:p>
                  </a:txBody>
                  <a:tcPr>
                    <a:lnL w="0"/>
                    <a:lnR w="0"/>
                    <a:solidFill>
                      <a:prstClr val="black">
                        <a:lumOff val="100000"/>
                        <a:lumOff val="100000"/>
                      </a:prstClr>
                    </a:solidFill>
                  </a:tcPr>
                </a:tc>
              </a:tr>
              <a:tr h="0">
                <a:tc>
                  <a:txBody>
                    <a:bodyPr/>
                    <a:lstStyle/>
                    <a:p>
                      <a:pPr>
                        <a:defRPr sz="1000"/>
                      </a:pPr>
                      <a:r>
                        <a:rPr sz="1000"/>
                        <a:t>Gjøre skjemavelde for bruk at utenlandsk arbeidskraft enklere.</a:t>
                      </a:r>
                    </a:p>
                  </a:txBody>
                  <a:tcPr>
                    <a:lnL w="0"/>
                    <a:lnR w="0"/>
                    <a:solidFill>
                      <a:prstClr val="black">
                        <a:lumOff val="100000"/>
                        <a:lumOff val="100000"/>
                      </a:prstClr>
                    </a:solidFill>
                  </a:tcPr>
                </a:tc>
              </a:tr>
              <a:tr h="0">
                <a:tc>
                  <a:txBody>
                    <a:bodyPr/>
                    <a:lstStyle/>
                    <a:p>
                      <a:pPr>
                        <a:defRPr sz="1000"/>
                      </a:pPr>
                      <a:r>
                        <a:rPr sz="1000"/>
                        <a:t>Hindre Statoil I å redusere aktiviteten. Statoil er motoren I distriktet</a:t>
                      </a:r>
                    </a:p>
                  </a:txBody>
                  <a:tcPr>
                    <a:lnL w="0"/>
                    <a:lnR w="0"/>
                    <a:solidFill>
                      <a:prstClr val="black">
                        <a:lumOff val="100000"/>
                        <a:lumOff val="100000"/>
                      </a:prstClr>
                    </a:solidFill>
                  </a:tcPr>
                </a:tc>
              </a:tr>
              <a:tr h="0">
                <a:tc>
                  <a:txBody>
                    <a:bodyPr/>
                    <a:lstStyle/>
                    <a:p>
                      <a:pPr>
                        <a:defRPr sz="1000"/>
                      </a:pPr>
                      <a:r>
                        <a:rPr sz="1000"/>
                        <a:t>Kjappere kommunal saksbehandling av byggesaker</a:t>
                      </a:r>
                    </a:p>
                  </a:txBody>
                  <a:tcPr>
                    <a:lnL w="0"/>
                    <a:lnR w="0"/>
                    <a:solidFill>
                      <a:prstClr val="black">
                        <a:lumOff val="100000"/>
                        <a:lumOff val="100000"/>
                      </a:prstClr>
                    </a:solidFill>
                  </a:tcPr>
                </a:tc>
              </a:tr>
              <a:tr h="0">
                <a:tc>
                  <a:txBody>
                    <a:bodyPr/>
                    <a:lstStyle/>
                    <a:p>
                      <a:pPr>
                        <a:defRPr sz="1000"/>
                      </a:pPr>
                      <a:r>
                        <a:rPr sz="1000"/>
                        <a:t>ikke noe konkret</a:t>
                      </a:r>
                    </a:p>
                  </a:txBody>
                  <a:tcPr>
                    <a:lnL w="0"/>
                    <a:lnR w="0"/>
                    <a:solidFill>
                      <a:prstClr val="black">
                        <a:lumOff val="100000"/>
                        <a:lumOff val="100000"/>
                      </a:prstClr>
                    </a:solidFill>
                  </a:tcPr>
                </a:tc>
              </a:tr>
              <a:tr h="0">
                <a:tc>
                  <a:txBody>
                    <a:bodyPr/>
                    <a:lstStyle/>
                    <a:p>
                      <a:pPr>
                        <a:defRPr sz="1000"/>
                      </a:pPr>
                      <a:r>
                        <a:rPr sz="1000"/>
                        <a:t>Kompensere kommunene for lavere skatteinntekter og sette i gang mer byggeaktivitet i offentlig sektor.</a:t>
                      </a:r>
                    </a:p>
                  </a:txBody>
                  <a:tcPr>
                    <a:lnL w="0"/>
                    <a:lnR w="0"/>
                    <a:solidFill>
                      <a:prstClr val="black">
                        <a:lumOff val="100000"/>
                        <a:lumOff val="100000"/>
                      </a:prstClr>
                    </a:solidFill>
                  </a:tcPr>
                </a:tc>
              </a:tr>
              <a:tr h="0">
                <a:tc>
                  <a:txBody>
                    <a:bodyPr/>
                    <a:lstStyle/>
                    <a:p>
                      <a:pPr>
                        <a:defRPr sz="1000"/>
                      </a:pPr>
                      <a:r>
                        <a:rPr sz="1000"/>
                        <a:t>Vi har et trafikk/logistikkproblem som er alvorlig for både business/miljø/innbyggere generelt etc, dette må vi løse !</a:t>
                      </a:r>
                    </a:p>
                  </a:txBody>
                  <a:tcPr>
                    <a:lnL w="0"/>
                    <a:lnR w="0"/>
                    <a:solidFill>
                      <a:prstClr val="black">
                        <a:lumOff val="100000"/>
                        <a:lumOff val="100000"/>
                      </a:prstClr>
                    </a:solidFill>
                  </a:tcPr>
                </a:tc>
              </a:tr>
              <a:tr h="0">
                <a:tc>
                  <a:txBody>
                    <a:bodyPr/>
                    <a:lstStyle/>
                    <a:p>
                      <a:pPr>
                        <a:defRPr sz="1000"/>
                      </a:pPr>
                      <a:r>
                        <a:rPr sz="1000"/>
                        <a:t>Arbeidsgiveravgift føler vi som en urettferdig avgift. Med å senke eller fjerne den helt vil det bidra til økt sysselsetting. Det koster for mye å ha folk i arbeid i Norge i dag, og med tiden vil vi smertefullt få erfare det.</a:t>
                      </a:r>
                    </a:p>
                  </a:txBody>
                  <a:tcPr>
                    <a:lnL w="0"/>
                    <a:lnR w="0"/>
                    <a:solidFill>
                      <a:prstClr val="black">
                        <a:lumOff val="100000"/>
                        <a:lumOff val="100000"/>
                      </a:prstClr>
                    </a:solidFill>
                  </a:tcPr>
                </a:tc>
              </a:tr>
              <a:tr h="0">
                <a:tc>
                  <a:txBody>
                    <a:bodyPr/>
                    <a:lstStyle/>
                    <a:p>
                      <a:pPr>
                        <a:defRPr sz="1000"/>
                      </a:pPr>
                      <a:r>
                        <a:rPr sz="1000"/>
                        <a:t>Flytte statlige arbeidsplasser ut i distriktet.</a:t>
                      </a:r>
                    </a:p>
                  </a:txBody>
                  <a:tcPr>
                    <a:lnL w="0"/>
                    <a:lnR w="0"/>
                    <a:solidFill>
                      <a:prstClr val="black">
                        <a:lumOff val="100000"/>
                        <a:lumOff val="100000"/>
                      </a:prstClr>
                    </a:solidFill>
                  </a:tcPr>
                </a:tc>
              </a:tr>
              <a:tr h="0">
                <a:tc>
                  <a:txBody>
                    <a:bodyPr/>
                    <a:lstStyle/>
                    <a:p>
                      <a:pPr>
                        <a:defRPr sz="1000"/>
                      </a:pPr>
                      <a:r>
                        <a:rPr sz="1000"/>
                        <a:t>Legge til rette for næringslivet i Bergen sentrum ved å forsterke fokus på utvikling av boliger i og rundt Bergen sentrum</a:t>
                      </a:r>
                    </a:p>
                  </a:txBody>
                  <a:tcPr>
                    <a:lnL w="0"/>
                    <a:lnR w="0"/>
                    <a:solidFill>
                      <a:prstClr val="black">
                        <a:lumOff val="100000"/>
                        <a:lumOff val="100000"/>
                      </a:prstClr>
                    </a:solidFill>
                  </a:tcPr>
                </a:tc>
              </a:tr>
              <a:tr h="0">
                <a:tc>
                  <a:txBody>
                    <a:bodyPr/>
                    <a:lstStyle/>
                    <a:p>
                      <a:pPr>
                        <a:defRPr sz="1000"/>
                      </a:pPr>
                      <a:r>
                        <a:rPr sz="1000"/>
                        <a:t>Lettere tilgang til risikokapital for spinn-outs og nyetableringer</a:t>
                      </a:r>
                    </a:p>
                  </a:txBody>
                  <a:tcPr>
                    <a:lnL w="0"/>
                    <a:lnR w="0"/>
                    <a:solidFill>
                      <a:prstClr val="black">
                        <a:lumOff val="100000"/>
                        <a:lumOff val="100000"/>
                      </a:prstClr>
                    </a:solidFill>
                  </a:tcPr>
                </a:tc>
              </a:tr>
              <a:tr h="0">
                <a:tc>
                  <a:txBody>
                    <a:bodyPr/>
                    <a:lstStyle/>
                    <a:p>
                      <a:pPr>
                        <a:defRPr sz="1000"/>
                      </a:pPr>
                      <a:r>
                        <a:rPr sz="1000"/>
                        <a:t>Forenkling av regelverk. Vi er i dag et høykostland og blir dinosaurer da vi følger regler, mens andre ikke gjør det.</a:t>
                      </a:r>
                    </a:p>
                  </a:txBody>
                  <a:tcPr>
                    <a:lnL w="0"/>
                    <a:lnR w="0"/>
                    <a:solidFill>
                      <a:prstClr val="black">
                        <a:lumOff val="100000"/>
                        <a:lumOff val="100000"/>
                      </a:prstClr>
                    </a:solidFill>
                  </a:tcPr>
                </a:tc>
              </a:tr>
              <a:tr h="0">
                <a:tc>
                  <a:txBody>
                    <a:bodyPr/>
                    <a:lstStyle/>
                    <a:p>
                      <a:pPr>
                        <a:defRPr sz="1000"/>
                      </a:pPr>
                      <a:r>
                        <a:rPr sz="1000"/>
                        <a:t>Fjern arbeidsgiveravgift. Forenkle byggesaker. Reduser størrelse og makt for offentlig sektor</a:t>
                      </a:r>
                    </a:p>
                  </a:txBody>
                  <a:tcPr>
                    <a:lnL w="0"/>
                    <a:lnR w="0"/>
                    <a:solidFill>
                      <a:prstClr val="black">
                        <a:lumOff val="100000"/>
                        <a:lumOff val="100000"/>
                      </a:prstClr>
                    </a:solidFill>
                  </a:tcPr>
                </a:tc>
              </a:tr>
              <a:tr h="0">
                <a:tc>
                  <a:txBody>
                    <a:bodyPr/>
                    <a:lstStyle/>
                    <a:p>
                      <a:pPr>
                        <a:defRPr sz="1000"/>
                      </a:pPr>
                      <a:r>
                        <a:rPr sz="1000"/>
                        <a:t>Skattefritak for grunderbedrifter 2-3 første år  fra oppstart.</a:t>
                      </a:r>
                    </a:p>
                    <a:p>
                      <a:r>
                        <a:rPr sz="1000"/>
                        <a:t>Støtte til styreleder, slik at grunderbedrifter kan få inn ekstern kompetanse for å hjelpe til i oppstarten</a:t>
                      </a:r>
                    </a:p>
                  </a:txBody>
                  <a:tcPr>
                    <a:lnL w="0"/>
                    <a:lnR w="0"/>
                    <a:solidFill>
                      <a:prstClr val="black">
                        <a:lumOff val="100000"/>
                        <a:lumOff val="100000"/>
                      </a:prstClr>
                    </a:solidFill>
                  </a:tcPr>
                </a:tc>
              </a:tr>
              <a:tr h="0">
                <a:tc>
                  <a:txBody>
                    <a:bodyPr/>
                    <a:lstStyle/>
                    <a:p>
                      <a:pPr>
                        <a:defRPr sz="1000"/>
                      </a:pPr>
                      <a:r>
                        <a:rPr sz="1000"/>
                        <a:t>Formueskatt og selskapsskatt må fjernes/reduseres</a:t>
                      </a:r>
                    </a:p>
                  </a:txBody>
                  <a:tcPr>
                    <a:lnL w="0"/>
                    <a:lnR w="0"/>
                    <a:solidFill>
                      <a:prstClr val="black">
                        <a:lumOff val="100000"/>
                        <a:lumOff val="100000"/>
                      </a:prstClr>
                    </a:solidFill>
                  </a:tcPr>
                </a:tc>
              </a:tr>
              <a:tr h="0">
                <a:tc>
                  <a:txBody>
                    <a:bodyPr/>
                    <a:lstStyle/>
                    <a:p>
                      <a:pPr>
                        <a:defRPr sz="1000"/>
                      </a:pPr>
                      <a:r>
                        <a:rPr sz="1000"/>
                        <a:t>Mer og sterker kontroll på utenlands arbeidskraft, lønn, arbeidsvilkår slik at konkurransen i markedet blir rettferdig.</a:t>
                      </a:r>
                    </a:p>
                  </a:txBody>
                  <a:tcPr>
                    <a:lnL w="0"/>
                    <a:lnR w="0"/>
                    <a:solidFill>
                      <a:prstClr val="black">
                        <a:lumOff val="100000"/>
                        <a:lumOff val="100000"/>
                      </a:prstClr>
                    </a:solidFill>
                  </a:tcPr>
                </a:tc>
              </a:tr>
              <a:tr h="0">
                <a:tc>
                  <a:txBody>
                    <a:bodyPr/>
                    <a:lstStyle/>
                    <a:p>
                      <a:pPr>
                        <a:defRPr sz="1000"/>
                      </a:pPr>
                      <a:r>
                        <a:rPr sz="1000"/>
                        <a:t>Legge bedre til rette for veitransport i distriktet. Det må løses ved å bygge veier og ikke bare forsøke å begrense trafikken. Varetransport og effektiv transport i yrkeslivet løses ikke med kollektivtransport.</a:t>
                      </a:r>
                    </a:p>
                    <a:p>
                      <a:r>
                        <a:rPr sz="1000"/>
                        <a:t>Vi kan ikke sende varene med buss!</a:t>
                      </a:r>
                    </a:p>
                  </a:txBody>
                  <a:tcPr>
                    <a:lnL w="0"/>
                    <a:lnR w="0"/>
                    <a:solidFill>
                      <a:prstClr val="black">
                        <a:lumOff val="100000"/>
                        <a:lumOff val="100000"/>
                      </a:prstClr>
                    </a:solidFill>
                  </a:tcPr>
                </a:tc>
              </a:tr>
            </a:tbl>
          </a:graphicData>
        </a:graphic>
      </p:graphicFrame>
    </p:spTree>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normAutofit fontScale="90000"/>
          </a:bodyPr>
          <a:lstStyle/>
          <a:p>
            <a:r>
              <a:rPr lang="en-US"/>
              <a:t>27. Her ønsker vi at du kommer med en konkret ønskeliste til myndighetene med utgangspunkt i hvilke endringer som best vil hjelpe din bedrift.</a:t>
            </a:r>
          </a:p>
        </p:txBody>
      </p:sp>
      <p:sp>
        <p:nvSpPr>
          <p:cNvPr id="4" name="PCont"/>
          <p:cNvSpPr>
            <a:spLocks noGrp="1"/>
          </p:cNvSpPr>
          <p:nvPr>
            <p:ph sz="quarter" idx="15"/>
          </p:nvPr>
        </p:nvSpPr>
        <p:spPr/>
        <p:txBody>
          <a:bodyPr/>
          <a:lstStyle/>
          <a:p>
            <a:endParaRPr lang="en-US"/>
          </a:p>
        </p:txBody>
      </p:sp>
      <p:sp>
        <p:nvSpPr>
          <p:cNvPr id="6" name="RepTitle"/>
          <p:cNvSpPr>
            <a:spLocks noGrp="1"/>
          </p:cNvSpPr>
          <p:nvPr>
            <p:ph sz="quarter" idx="16" hasCustomPrompt="1"/>
          </p:nvPr>
        </p:nvSpPr>
        <p:spPr/>
        <p:txBody>
          <a:bodyPr/>
          <a:lstStyle/>
          <a:p>
            <a:r>
              <a:rPr lang="en-US"/>
              <a:t>Undersøkelse Vestlandet 2015(3)</a:t>
            </a:r>
          </a:p>
        </p:txBody>
      </p:sp>
      <p:sp>
        <p:nvSpPr>
          <p:cNvPr id="7" name="MetaFoot"/>
          <p:cNvSpPr>
            <a:spLocks noGrp="1"/>
          </p:cNvSpPr>
          <p:nvPr>
            <p:ph sz="quarter" idx="17"/>
          </p:nvPr>
        </p:nvSpPr>
        <p:spPr/>
        <p:txBody>
          <a:bodyPr/>
          <a:lstStyle/>
          <a:p>
            <a:endParaRPr lang="en-US"/>
          </a:p>
        </p:txBody>
      </p:sp>
      <p:graphicFrame>
        <p:nvGraphicFramePr>
          <p:cNvPr id="8" name="New Table"/>
          <p:cNvGraphicFramePr>
            <a:graphicFrameLocks noGrp="1"/>
          </p:cNvGraphicFramePr>
          <p:nvPr>
            <p:ph sz="quarter" idx="14"/>
          </p:nvPr>
        </p:nvGraphicFramePr>
        <p:xfrm>
          <a:off x="467544" y="836712"/>
          <a:ext cx="8207375" cy="5730240"/>
        </p:xfrm>
        <a:graphic>
          <a:graphicData uri="http://schemas.openxmlformats.org/drawingml/2006/table">
            <a:tbl>
              <a:tblPr>
                <a:tableStyleId>{5C22544A-7EE6-4342-B048-85BDC9FD1C3A}</a:tableStyleId>
              </a:tblPr>
              <a:tblGrid>
                <a:gridCol w="8207375"/>
              </a:tblGrid>
              <a:tr h="0">
                <a:tc>
                  <a:txBody>
                    <a:bodyPr/>
                    <a:lstStyle/>
                    <a:p>
                      <a:pPr>
                        <a:defRPr sz="1000"/>
                      </a:pPr>
                      <a:r>
                        <a:rPr sz="1000"/>
                        <a:t>Incentiver for oppstartbedrifter: Null arbeidsgiveravgift de første 5 år.</a:t>
                      </a:r>
                    </a:p>
                    <a:p>
                      <a:r>
                        <a:rPr sz="1000"/>
                        <a:t>Incentiver for etablerte bedrifter: For hver prosent av omsetningen som bedriften avsetter til forskning og utvikling, reduseres bedriftsskatten med 3 prosent.</a:t>
                      </a:r>
                    </a:p>
                  </a:txBody>
                  <a:tcPr>
                    <a:lnL w="0"/>
                    <a:lnR w="0"/>
                    <a:solidFill>
                      <a:prstClr val="black">
                        <a:lumOff val="100000"/>
                        <a:lumOff val="100000"/>
                      </a:prstClr>
                    </a:solidFill>
                  </a:tcPr>
                </a:tc>
              </a:tr>
              <a:tr h="0">
                <a:tc>
                  <a:txBody>
                    <a:bodyPr/>
                    <a:lstStyle/>
                    <a:p>
                      <a:pPr>
                        <a:defRPr sz="1000"/>
                      </a:pPr>
                      <a:r>
                        <a:rPr sz="1000"/>
                        <a:t>Offentlige kunder og Arbeidstilsynet må intensivere oppfølging av at utenlandske konkurrenter tilfredsstiller norske krav til lønn og arbeidsvilkår når de arbeider i det norske markedet.</a:t>
                      </a:r>
                    </a:p>
                  </a:txBody>
                  <a:tcPr>
                    <a:lnL w="0"/>
                    <a:lnR w="0"/>
                    <a:solidFill>
                      <a:prstClr val="black">
                        <a:lumOff val="100000"/>
                        <a:lumOff val="100000"/>
                      </a:prstClr>
                    </a:solidFill>
                  </a:tcPr>
                </a:tc>
              </a:tr>
              <a:tr h="0">
                <a:tc>
                  <a:txBody>
                    <a:bodyPr/>
                    <a:lstStyle/>
                    <a:p>
                      <a:pPr>
                        <a:defRPr sz="1000"/>
                      </a:pPr>
                      <a:r>
                        <a:rPr sz="1000"/>
                        <a:t>Fortgang i utbygging av fastlandssambandet mellom Stavanger og Bergen. Oppgradering av fergeleier og fergemateriell i regionen. Sørge for utbygging/oppgradering  av felt i Nordsjøen, og tilrettelegg for norsk konkurranseevne.</a:t>
                      </a:r>
                    </a:p>
                    <a:p>
                      <a:r>
                        <a:rPr sz="1000"/>
                        <a:t>Gjøre kommunene mer effektive og øke kompetansen.</a:t>
                      </a:r>
                    </a:p>
                  </a:txBody>
                  <a:tcPr>
                    <a:lnL w="0"/>
                    <a:lnR w="0"/>
                    <a:solidFill>
                      <a:prstClr val="black">
                        <a:lumOff val="100000"/>
                        <a:lumOff val="100000"/>
                      </a:prstClr>
                    </a:solidFill>
                  </a:tcPr>
                </a:tc>
              </a:tr>
              <a:tr h="0">
                <a:tc>
                  <a:txBody>
                    <a:bodyPr/>
                    <a:lstStyle/>
                    <a:p>
                      <a:pPr>
                        <a:defRPr sz="1000"/>
                      </a:pPr>
                      <a:r>
                        <a:rPr sz="1000"/>
                        <a:t>Stabile rammebetingelser mht. maritime treningsbehov,</a:t>
                      </a:r>
                    </a:p>
                  </a:txBody>
                  <a:tcPr>
                    <a:lnL w="0"/>
                    <a:lnR w="0"/>
                    <a:solidFill>
                      <a:prstClr val="black">
                        <a:lumOff val="100000"/>
                        <a:lumOff val="100000"/>
                      </a:prstClr>
                    </a:solidFill>
                  </a:tcPr>
                </a:tc>
              </a:tr>
              <a:tr h="0">
                <a:tc>
                  <a:txBody>
                    <a:bodyPr/>
                    <a:lstStyle/>
                    <a:p>
                      <a:pPr>
                        <a:defRPr sz="1000"/>
                      </a:pPr>
                      <a:r>
                        <a:rPr sz="1000"/>
                        <a:t>Billige lån for å utvikle bedrifter og ideer, uten en mengde skjemaer som må fylles ut</a:t>
                      </a:r>
                    </a:p>
                  </a:txBody>
                  <a:tcPr>
                    <a:lnL w="0"/>
                    <a:lnR w="0"/>
                    <a:solidFill>
                      <a:prstClr val="black">
                        <a:lumOff val="100000"/>
                        <a:lumOff val="100000"/>
                      </a:prstClr>
                    </a:solidFill>
                  </a:tcPr>
                </a:tc>
              </a:tr>
              <a:tr h="0">
                <a:tc>
                  <a:txBody>
                    <a:bodyPr/>
                    <a:lstStyle/>
                    <a:p>
                      <a:pPr>
                        <a:defRPr sz="1000"/>
                      </a:pPr>
                      <a:r>
                        <a:rPr sz="1000"/>
                        <a:t>Holde igjen på å legge ut nye næringsarealer, slik at man kan få et naturlig prisnivå på næringsbygg.</a:t>
                      </a:r>
                    </a:p>
                    <a:p>
                      <a:r>
                        <a:rPr sz="1000"/>
                        <a:t>Bedre og fremtidsrettet infrastruktur inn mot byen som bedrer forhold for myke traffikanter og kollektiv.</a:t>
                      </a:r>
                    </a:p>
                    <a:p>
                      <a:r>
                        <a:rPr sz="1000"/>
                        <a:t>Ikke legge regulerende tiltak som bremser bolighandelen. Haugesund trenger flere boliger, spesielt for førstegangsetablerere.</a:t>
                      </a:r>
                    </a:p>
                    <a:p>
                      <a:r>
                        <a:rPr sz="1000"/>
                        <a:t>Bedre rammebetingelser til Husbanken.</a:t>
                      </a:r>
                    </a:p>
                  </a:txBody>
                  <a:tcPr>
                    <a:lnL w="0"/>
                    <a:lnR w="0"/>
                    <a:solidFill>
                      <a:prstClr val="black">
                        <a:lumOff val="100000"/>
                        <a:lumOff val="100000"/>
                      </a:prstClr>
                    </a:solidFill>
                  </a:tcPr>
                </a:tc>
              </a:tr>
              <a:tr h="0">
                <a:tc>
                  <a:txBody>
                    <a:bodyPr/>
                    <a:lstStyle/>
                    <a:p>
                      <a:pPr>
                        <a:defRPr sz="1000"/>
                      </a:pPr>
                      <a:r>
                        <a:rPr sz="1000"/>
                        <a:t>La private aktører drive med det de skal og hold kommunene utenfor drift av det de private holder på med.</a:t>
                      </a:r>
                    </a:p>
                  </a:txBody>
                  <a:tcPr>
                    <a:lnL w="0"/>
                    <a:lnR w="0"/>
                    <a:solidFill>
                      <a:prstClr val="black">
                        <a:lumOff val="100000"/>
                        <a:lumOff val="100000"/>
                      </a:prstClr>
                    </a:solidFill>
                  </a:tcPr>
                </a:tc>
              </a:tr>
              <a:tr h="0">
                <a:tc>
                  <a:txBody>
                    <a:bodyPr/>
                    <a:lstStyle/>
                    <a:p>
                      <a:pPr>
                        <a:defRPr sz="1000"/>
                      </a:pPr>
                      <a:r>
                        <a:rPr sz="1000"/>
                        <a:t>Mindre byråkrati. Lettere for våre kunder å omstille driften ihht markedet.</a:t>
                      </a:r>
                    </a:p>
                  </a:txBody>
                  <a:tcPr>
                    <a:lnL w="0"/>
                    <a:lnR w="0"/>
                    <a:solidFill>
                      <a:prstClr val="black">
                        <a:lumOff val="100000"/>
                        <a:lumOff val="100000"/>
                      </a:prstClr>
                    </a:solidFill>
                  </a:tcPr>
                </a:tc>
              </a:tr>
              <a:tr h="0">
                <a:tc>
                  <a:txBody>
                    <a:bodyPr/>
                    <a:lstStyle/>
                    <a:p>
                      <a:pPr>
                        <a:defRPr sz="1000"/>
                      </a:pPr>
                      <a:r>
                        <a:rPr sz="1000"/>
                        <a:t>Ikke relevant</a:t>
                      </a:r>
                    </a:p>
                  </a:txBody>
                  <a:tcPr>
                    <a:lnL w="0"/>
                    <a:lnR w="0"/>
                    <a:solidFill>
                      <a:prstClr val="black">
                        <a:lumOff val="100000"/>
                        <a:lumOff val="100000"/>
                      </a:prstClr>
                    </a:solidFill>
                  </a:tcPr>
                </a:tc>
              </a:tr>
              <a:tr h="0">
                <a:tc>
                  <a:txBody>
                    <a:bodyPr/>
                    <a:lstStyle/>
                    <a:p>
                      <a:pPr>
                        <a:defRPr sz="1000"/>
                      </a:pPr>
                      <a:r>
                        <a:rPr sz="1000"/>
                        <a:t>Reversere permitteringsreglene umiddelbart</a:t>
                      </a:r>
                    </a:p>
                  </a:txBody>
                  <a:tcPr>
                    <a:lnL w="0"/>
                    <a:lnR w="0"/>
                    <a:solidFill>
                      <a:prstClr val="black">
                        <a:lumOff val="100000"/>
                        <a:lumOff val="100000"/>
                      </a:prstClr>
                    </a:solidFill>
                  </a:tcPr>
                </a:tc>
              </a:tr>
              <a:tr h="0">
                <a:tc>
                  <a:txBody>
                    <a:bodyPr/>
                    <a:lstStyle/>
                    <a:p>
                      <a:pPr>
                        <a:defRPr sz="1000"/>
                      </a:pPr>
                      <a:r>
                        <a:rPr sz="1000"/>
                        <a:t>At det blir innfør incentivordning for utenlandske spillefilmproduksjoner i Norge</a:t>
                      </a:r>
                    </a:p>
                  </a:txBody>
                  <a:tcPr>
                    <a:lnL w="0"/>
                    <a:lnR w="0"/>
                    <a:solidFill>
                      <a:prstClr val="black">
                        <a:lumOff val="100000"/>
                        <a:lumOff val="100000"/>
                      </a:prstClr>
                    </a:solidFill>
                  </a:tcPr>
                </a:tc>
              </a:tr>
              <a:tr h="0">
                <a:tc>
                  <a:txBody>
                    <a:bodyPr/>
                    <a:lstStyle/>
                    <a:p>
                      <a:pPr>
                        <a:defRPr sz="1000"/>
                      </a:pPr>
                      <a:r>
                        <a:rPr sz="1000"/>
                        <a:t>Avskaff formueskatt! </a:t>
                      </a:r>
                    </a:p>
                    <a:p>
                      <a:r>
                        <a:rPr sz="1000"/>
                        <a:t>Bygg bedre veier!</a:t>
                      </a:r>
                    </a:p>
                  </a:txBody>
                  <a:tcPr>
                    <a:lnL w="0"/>
                    <a:lnR w="0"/>
                    <a:solidFill>
                      <a:prstClr val="black">
                        <a:lumOff val="100000"/>
                        <a:lumOff val="100000"/>
                      </a:prstClr>
                    </a:solidFill>
                  </a:tcPr>
                </a:tc>
              </a:tr>
              <a:tr h="0">
                <a:tc>
                  <a:txBody>
                    <a:bodyPr/>
                    <a:lstStyle/>
                    <a:p>
                      <a:pPr>
                        <a:defRPr sz="1000"/>
                      </a:pPr>
                      <a:r>
                        <a:rPr sz="1000"/>
                        <a:t>Fjern formuesskatten som diskriminerer mot aktivt, norsk eierskap</a:t>
                      </a:r>
                    </a:p>
                  </a:txBody>
                  <a:tcPr>
                    <a:lnL w="0"/>
                    <a:lnR w="0"/>
                    <a:solidFill>
                      <a:prstClr val="black">
                        <a:lumOff val="100000"/>
                        <a:lumOff val="100000"/>
                      </a:prstClr>
                    </a:solidFill>
                  </a:tcPr>
                </a:tc>
              </a:tr>
              <a:tr h="0">
                <a:tc>
                  <a:txBody>
                    <a:bodyPr/>
                    <a:lstStyle/>
                    <a:p>
                      <a:pPr>
                        <a:defRPr sz="1000"/>
                      </a:pPr>
                      <a:r>
                        <a:rPr sz="1000"/>
                        <a:t>Høyere kurs for NOK.</a:t>
                      </a:r>
                    </a:p>
                  </a:txBody>
                  <a:tcPr>
                    <a:lnL w="0"/>
                    <a:lnR w="0"/>
                    <a:solidFill>
                      <a:prstClr val="black">
                        <a:lumOff val="100000"/>
                        <a:lumOff val="100000"/>
                      </a:prstClr>
                    </a:solidFill>
                  </a:tcPr>
                </a:tc>
              </a:tr>
              <a:tr h="0">
                <a:tc>
                  <a:txBody>
                    <a:bodyPr/>
                    <a:lstStyle/>
                    <a:p>
                      <a:pPr>
                        <a:defRPr sz="1000"/>
                      </a:pPr>
                      <a:r>
                        <a:rPr sz="1000"/>
                        <a:t>Skattelette for investering i bedrifter i en oppstartsfase</a:t>
                      </a:r>
                    </a:p>
                    <a:p>
                      <a:r>
                        <a:rPr sz="1000"/>
                        <a:t>Statlige investeringer som matcher investeringer fra business engler</a:t>
                      </a:r>
                    </a:p>
                  </a:txBody>
                  <a:tcPr>
                    <a:lnL w="0"/>
                    <a:lnR w="0"/>
                    <a:solidFill>
                      <a:prstClr val="black">
                        <a:lumOff val="100000"/>
                        <a:lumOff val="100000"/>
                      </a:prstClr>
                    </a:solidFill>
                  </a:tcPr>
                </a:tc>
              </a:tr>
            </a:tbl>
          </a:graphicData>
        </a:graphic>
      </p:graphicFrame>
    </p:spTree>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normAutofit fontScale="90000"/>
          </a:bodyPr>
          <a:lstStyle/>
          <a:p>
            <a:r>
              <a:rPr lang="en-US"/>
              <a:t>27. Her ønsker vi at du kommer med en konkret ønskeliste til myndighetene med utgangspunkt i hvilke endringer som best vil hjelpe din bedrift.</a:t>
            </a:r>
          </a:p>
        </p:txBody>
      </p:sp>
      <p:sp>
        <p:nvSpPr>
          <p:cNvPr id="4" name="PCont"/>
          <p:cNvSpPr>
            <a:spLocks noGrp="1"/>
          </p:cNvSpPr>
          <p:nvPr>
            <p:ph sz="quarter" idx="15"/>
          </p:nvPr>
        </p:nvSpPr>
        <p:spPr/>
        <p:txBody>
          <a:bodyPr/>
          <a:lstStyle/>
          <a:p>
            <a:endParaRPr lang="en-US"/>
          </a:p>
        </p:txBody>
      </p:sp>
      <p:sp>
        <p:nvSpPr>
          <p:cNvPr id="6" name="RepTitle"/>
          <p:cNvSpPr>
            <a:spLocks noGrp="1"/>
          </p:cNvSpPr>
          <p:nvPr>
            <p:ph sz="quarter" idx="16" hasCustomPrompt="1"/>
          </p:nvPr>
        </p:nvSpPr>
        <p:spPr/>
        <p:txBody>
          <a:bodyPr/>
          <a:lstStyle/>
          <a:p>
            <a:r>
              <a:rPr lang="en-US"/>
              <a:t>Undersøkelse Vestlandet 2015(3)</a:t>
            </a:r>
          </a:p>
        </p:txBody>
      </p:sp>
      <p:sp>
        <p:nvSpPr>
          <p:cNvPr id="7" name="MetaFoot"/>
          <p:cNvSpPr>
            <a:spLocks noGrp="1"/>
          </p:cNvSpPr>
          <p:nvPr>
            <p:ph sz="quarter" idx="17"/>
          </p:nvPr>
        </p:nvSpPr>
        <p:spPr/>
        <p:txBody>
          <a:bodyPr/>
          <a:lstStyle/>
          <a:p>
            <a:endParaRPr lang="en-US"/>
          </a:p>
        </p:txBody>
      </p:sp>
      <p:graphicFrame>
        <p:nvGraphicFramePr>
          <p:cNvPr id="8" name="New Table"/>
          <p:cNvGraphicFramePr>
            <a:graphicFrameLocks noGrp="1"/>
          </p:cNvGraphicFramePr>
          <p:nvPr>
            <p:ph sz="quarter" idx="14"/>
          </p:nvPr>
        </p:nvGraphicFramePr>
        <p:xfrm>
          <a:off x="467544" y="836712"/>
          <a:ext cx="8207375" cy="5669280"/>
        </p:xfrm>
        <a:graphic>
          <a:graphicData uri="http://schemas.openxmlformats.org/drawingml/2006/table">
            <a:tbl>
              <a:tblPr>
                <a:tableStyleId>{5C22544A-7EE6-4342-B048-85BDC9FD1C3A}</a:tableStyleId>
              </a:tblPr>
              <a:tblGrid>
                <a:gridCol w="8207375"/>
              </a:tblGrid>
              <a:tr h="0">
                <a:tc>
                  <a:txBody>
                    <a:bodyPr/>
                    <a:lstStyle/>
                    <a:p>
                      <a:pPr>
                        <a:defRPr sz="1000"/>
                      </a:pPr>
                      <a:r>
                        <a:rPr sz="1000"/>
                        <a:t>1) Redusere skjemavelde</a:t>
                      </a:r>
                    </a:p>
                    <a:p>
                      <a:r>
                        <a:rPr sz="1000"/>
                        <a:t>2) større fleksibilitet innenfor trafikk / parkering / fremkommelighet</a:t>
                      </a:r>
                    </a:p>
                    <a:p>
                      <a:r>
                        <a:rPr sz="1000"/>
                        <a:t>3) Krav om maksimal behandlingstid for saker hvor offentlige er besluttende organ.</a:t>
                      </a:r>
                    </a:p>
                  </a:txBody>
                  <a:tcPr>
                    <a:lnL w="0"/>
                    <a:lnR w="0"/>
                    <a:solidFill>
                      <a:prstClr val="black">
                        <a:lumOff val="100000"/>
                        <a:lumOff val="100000"/>
                      </a:prstClr>
                    </a:solidFill>
                  </a:tcPr>
                </a:tc>
              </a:tr>
              <a:tr h="0">
                <a:tc>
                  <a:txBody>
                    <a:bodyPr/>
                    <a:lstStyle/>
                    <a:p>
                      <a:pPr>
                        <a:defRPr sz="1000"/>
                      </a:pPr>
                      <a:r>
                        <a:rPr sz="1000"/>
                        <a:t>Generellt tilby støtte ordninger til virksomheter/bransjer som kan legge fram konkrete planer for omstilling/fokusendring ift forretning.</a:t>
                      </a:r>
                    </a:p>
                  </a:txBody>
                  <a:tcPr>
                    <a:lnL w="0"/>
                    <a:lnR w="0"/>
                    <a:solidFill>
                      <a:prstClr val="black">
                        <a:lumOff val="100000"/>
                        <a:lumOff val="100000"/>
                      </a:prstClr>
                    </a:solidFill>
                  </a:tcPr>
                </a:tc>
              </a:tr>
              <a:tr h="0">
                <a:tc>
                  <a:txBody>
                    <a:bodyPr/>
                    <a:lstStyle/>
                    <a:p>
                      <a:pPr>
                        <a:defRPr sz="1000"/>
                      </a:pPr>
                      <a:r>
                        <a:rPr sz="1000"/>
                        <a:t>At myndighetene i en veldig tidlig fase innretter seg etter EUs avgiftspolitikk i miljøsaker som skal virke fra år 2020 og utover.</a:t>
                      </a:r>
                    </a:p>
                  </a:txBody>
                  <a:tcPr>
                    <a:lnL w="0"/>
                    <a:lnR w="0"/>
                    <a:solidFill>
                      <a:prstClr val="black">
                        <a:lumOff val="100000"/>
                        <a:lumOff val="100000"/>
                      </a:prstClr>
                    </a:solidFill>
                  </a:tcPr>
                </a:tc>
              </a:tr>
              <a:tr h="0">
                <a:tc>
                  <a:txBody>
                    <a:bodyPr/>
                    <a:lstStyle/>
                    <a:p>
                      <a:pPr>
                        <a:defRPr sz="1000"/>
                      </a:pPr>
                      <a:r>
                        <a:rPr sz="1000"/>
                        <a:t>Offentlige investeringer innen bygging av infrastruktur (veier, jernbane, o.l.)</a:t>
                      </a:r>
                    </a:p>
                    <a:p>
                      <a:r>
                        <a:rPr sz="1000"/>
                        <a:t>Lempe på regler for innleie til bedrifter</a:t>
                      </a:r>
                    </a:p>
                  </a:txBody>
                  <a:tcPr>
                    <a:lnL w="0"/>
                    <a:lnR w="0"/>
                    <a:solidFill>
                      <a:prstClr val="black">
                        <a:lumOff val="100000"/>
                        <a:lumOff val="100000"/>
                      </a:prstClr>
                    </a:solidFill>
                  </a:tcPr>
                </a:tc>
              </a:tr>
              <a:tr h="0">
                <a:tc>
                  <a:txBody>
                    <a:bodyPr/>
                    <a:lstStyle/>
                    <a:p>
                      <a:pPr>
                        <a:defRPr sz="1000"/>
                      </a:pPr>
                      <a:r>
                        <a:rPr sz="1000"/>
                        <a:t>Signaler om at økt bruk av private aktører innen helse blir effektuert</a:t>
                      </a:r>
                    </a:p>
                  </a:txBody>
                  <a:tcPr>
                    <a:lnL w="0"/>
                    <a:lnR w="0"/>
                    <a:solidFill>
                      <a:prstClr val="black">
                        <a:lumOff val="100000"/>
                        <a:lumOff val="100000"/>
                      </a:prstClr>
                    </a:solidFill>
                  </a:tcPr>
                </a:tc>
              </a:tr>
              <a:tr h="0">
                <a:tc>
                  <a:txBody>
                    <a:bodyPr/>
                    <a:lstStyle/>
                    <a:p>
                      <a:pPr>
                        <a:defRPr sz="1000"/>
                      </a:pPr>
                      <a:r>
                        <a:rPr sz="1000"/>
                        <a:t>Fjern Bompenger, formuesskatt og Fylkeskommune.</a:t>
                      </a:r>
                    </a:p>
                    <a:p>
                      <a:r>
                        <a:rPr sz="1000"/>
                        <a:t>Mindre byråkrati og dermed flere ledige hender i produktivt arbeid.</a:t>
                      </a:r>
                    </a:p>
                  </a:txBody>
                  <a:tcPr>
                    <a:lnL w="0"/>
                    <a:lnR w="0"/>
                    <a:solidFill>
                      <a:prstClr val="black">
                        <a:lumOff val="100000"/>
                        <a:lumOff val="100000"/>
                      </a:prstClr>
                    </a:solidFill>
                  </a:tcPr>
                </a:tc>
              </a:tr>
              <a:tr h="0">
                <a:tc>
                  <a:txBody>
                    <a:bodyPr/>
                    <a:lstStyle/>
                    <a:p>
                      <a:pPr>
                        <a:defRPr sz="1000"/>
                      </a:pPr>
                      <a:r>
                        <a:rPr sz="1000"/>
                        <a:t>Bedriftslån og kassekreditt under oppstart basert på dokunementasjon. Lettere/rimeligere å ha ansatte i små bedrifter, gjerne andre løsninger.</a:t>
                      </a:r>
                    </a:p>
                  </a:txBody>
                  <a:tcPr>
                    <a:lnL w="0"/>
                    <a:lnR w="0"/>
                    <a:solidFill>
                      <a:prstClr val="black">
                        <a:lumOff val="100000"/>
                        <a:lumOff val="100000"/>
                      </a:prstClr>
                    </a:solidFill>
                  </a:tcPr>
                </a:tc>
              </a:tr>
              <a:tr h="0">
                <a:tc>
                  <a:txBody>
                    <a:bodyPr/>
                    <a:lstStyle/>
                    <a:p>
                      <a:pPr>
                        <a:defRPr sz="1000"/>
                      </a:pPr>
                      <a:r>
                        <a:rPr sz="1000"/>
                        <a:t>Økt leteaktivitet på norsk sokkel.</a:t>
                      </a:r>
                    </a:p>
                    <a:p>
                      <a:r>
                        <a:rPr sz="1000"/>
                        <a:t>Kreve at pålagt etterarbeid på norsk sokkel utføres nå ,slik som at man går tilbake til etterlate brønner.</a:t>
                      </a:r>
                    </a:p>
                  </a:txBody>
                  <a:tcPr>
                    <a:lnL w="0"/>
                    <a:lnR w="0"/>
                    <a:solidFill>
                      <a:prstClr val="black">
                        <a:lumOff val="100000"/>
                        <a:lumOff val="100000"/>
                      </a:prstClr>
                    </a:solidFill>
                  </a:tcPr>
                </a:tc>
              </a:tr>
              <a:tr h="0">
                <a:tc>
                  <a:txBody>
                    <a:bodyPr/>
                    <a:lstStyle/>
                    <a:p>
                      <a:pPr>
                        <a:defRPr sz="1000"/>
                      </a:pPr>
                      <a:r>
                        <a:rPr sz="1000"/>
                        <a:t>Redusere beskatning på letevirksomhet og produksjon på norsk sokkel umiddelbart.</a:t>
                      </a:r>
                    </a:p>
                    <a:p>
                      <a:r>
                        <a:rPr sz="1000"/>
                        <a:t>Umiddelbart gi inntrykk av å forstå situasjonen, noe myndighetene ikke gjør nå.</a:t>
                      </a:r>
                    </a:p>
                  </a:txBody>
                  <a:tcPr>
                    <a:lnL w="0"/>
                    <a:lnR w="0"/>
                    <a:solidFill>
                      <a:prstClr val="black">
                        <a:lumOff val="100000"/>
                        <a:lumOff val="100000"/>
                      </a:prstClr>
                    </a:solidFill>
                  </a:tcPr>
                </a:tc>
              </a:tr>
              <a:tr h="0">
                <a:tc>
                  <a:txBody>
                    <a:bodyPr/>
                    <a:lstStyle/>
                    <a:p>
                      <a:pPr>
                        <a:defRPr sz="1000"/>
                      </a:pPr>
                      <a:r>
                        <a:rPr sz="1000"/>
                        <a:t>Redusere krav som skaper byråkrati og vektlegge kost/nytte høyere enn i dag.</a:t>
                      </a:r>
                    </a:p>
                    <a:p>
                      <a:r>
                        <a:rPr sz="1000"/>
                        <a:t>Tilpasse bedriftskattenivået til våre konkurenter</a:t>
                      </a:r>
                    </a:p>
                  </a:txBody>
                  <a:tcPr>
                    <a:lnL w="0"/>
                    <a:lnR w="0"/>
                    <a:solidFill>
                      <a:prstClr val="black">
                        <a:lumOff val="100000"/>
                        <a:lumOff val="100000"/>
                      </a:prstClr>
                    </a:solidFill>
                  </a:tcPr>
                </a:tc>
              </a:tr>
              <a:tr h="0">
                <a:tc>
                  <a:txBody>
                    <a:bodyPr/>
                    <a:lstStyle/>
                    <a:p>
                      <a:pPr>
                        <a:defRPr sz="1000"/>
                      </a:pPr>
                      <a:r>
                        <a:rPr sz="1000"/>
                        <a:t>Det er foreslått endringer i IKS loven fra kommunaldepartementet sin side som vil kunne ha negativ innvirkning for oss som inetrkommunalt selskap</a:t>
                      </a:r>
                    </a:p>
                  </a:txBody>
                  <a:tcPr>
                    <a:lnL w="0"/>
                    <a:lnR w="0"/>
                    <a:solidFill>
                      <a:prstClr val="black">
                        <a:lumOff val="100000"/>
                        <a:lumOff val="100000"/>
                      </a:prstClr>
                    </a:solidFill>
                  </a:tcPr>
                </a:tc>
              </a:tr>
              <a:tr h="0">
                <a:tc>
                  <a:txBody>
                    <a:bodyPr/>
                    <a:lstStyle/>
                    <a:p>
                      <a:pPr>
                        <a:defRPr sz="1000"/>
                      </a:pPr>
                      <a:r>
                        <a:rPr sz="1000"/>
                        <a:t>Vi er avhengig av det norske markedet, Statlige transportselskaper som Posten, Bring, Tine med flere kjøper sine varer i utlandet selv om prisene hos de norske produsentene ikke er signifikant dyrere. Kvalitetsmessig er de norske produsentene helt på høyde med utlandet, om mulig bedre.</a:t>
                      </a:r>
                    </a:p>
                  </a:txBody>
                  <a:tcPr>
                    <a:lnL w="0"/>
                    <a:lnR w="0"/>
                    <a:solidFill>
                      <a:prstClr val="black">
                        <a:lumOff val="100000"/>
                        <a:lumOff val="100000"/>
                      </a:prstClr>
                    </a:solidFill>
                  </a:tcPr>
                </a:tc>
              </a:tr>
              <a:tr h="0">
                <a:tc>
                  <a:txBody>
                    <a:bodyPr/>
                    <a:lstStyle/>
                    <a:p>
                      <a:pPr>
                        <a:defRPr sz="1000"/>
                      </a:pPr>
                      <a:r>
                        <a:rPr sz="1000"/>
                        <a:t>Få orden på trafikk/transport</a:t>
                      </a:r>
                    </a:p>
                  </a:txBody>
                  <a:tcPr>
                    <a:lnL w="0"/>
                    <a:lnR w="0"/>
                    <a:solidFill>
                      <a:prstClr val="black">
                        <a:lumOff val="100000"/>
                        <a:lumOff val="100000"/>
                      </a:prstClr>
                    </a:solidFill>
                  </a:tcPr>
                </a:tc>
              </a:tr>
              <a:tr h="0">
                <a:tc>
                  <a:txBody>
                    <a:bodyPr/>
                    <a:lstStyle/>
                    <a:p>
                      <a:pPr>
                        <a:defRPr sz="1000"/>
                      </a:pPr>
                      <a:r>
                        <a:rPr sz="1000"/>
                        <a:t>Ingen.</a:t>
                      </a:r>
                    </a:p>
                  </a:txBody>
                  <a:tcPr>
                    <a:lnL w="0"/>
                    <a:lnR w="0"/>
                    <a:solidFill>
                      <a:prstClr val="black">
                        <a:lumOff val="100000"/>
                        <a:lumOff val="100000"/>
                      </a:prstClr>
                    </a:solidFill>
                  </a:tcPr>
                </a:tc>
              </a:tr>
              <a:tr h="0">
                <a:tc>
                  <a:txBody>
                    <a:bodyPr/>
                    <a:lstStyle/>
                    <a:p>
                      <a:pPr>
                        <a:defRPr sz="1000"/>
                      </a:pPr>
                      <a:r>
                        <a:rPr sz="1000"/>
                        <a:t>Satsing på transport, infrastruktur spesielt på vestlandet</a:t>
                      </a:r>
                    </a:p>
                  </a:txBody>
                  <a:tcPr>
                    <a:lnL w="0"/>
                    <a:lnR w="0"/>
                    <a:solidFill>
                      <a:prstClr val="black">
                        <a:lumOff val="100000"/>
                        <a:lumOff val="100000"/>
                      </a:prstClr>
                    </a:solidFill>
                  </a:tcPr>
                </a:tc>
              </a:tr>
              <a:tr h="0">
                <a:tc>
                  <a:txBody>
                    <a:bodyPr/>
                    <a:lstStyle/>
                    <a:p>
                      <a:pPr>
                        <a:defRPr sz="1000"/>
                      </a:pPr>
                      <a:r>
                        <a:rPr sz="1000"/>
                        <a:t>Vekk med fomueskatt. </a:t>
                      </a:r>
                    </a:p>
                    <a:p>
                      <a:r>
                        <a:rPr sz="1000"/>
                        <a:t>Enklere regelverk med mindre byråkrati.</a:t>
                      </a:r>
                    </a:p>
                    <a:p>
                      <a:r>
                        <a:rPr sz="1000"/>
                        <a:t>" slutt på at det er byggesak og naboen som bestemmer om du kan lage til blomsterbed i eigen hage."</a:t>
                      </a:r>
                    </a:p>
                  </a:txBody>
                  <a:tcPr>
                    <a:lnL w="0"/>
                    <a:lnR w="0"/>
                    <a:solidFill>
                      <a:prstClr val="black">
                        <a:lumOff val="100000"/>
                        <a:lumOff val="100000"/>
                      </a:prstClr>
                    </a:solidFill>
                  </a:tcPr>
                </a:tc>
              </a:tr>
            </a:tbl>
          </a:graphicData>
        </a:graphic>
      </p:graphicFrame>
    </p:spTree>
  </p:cSld>
  <p:clrMapOvr>
    <a:masterClrMapping/>
  </p:clrMapOvr>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normAutofit fontScale="90000"/>
          </a:bodyPr>
          <a:lstStyle/>
          <a:p>
            <a:r>
              <a:rPr lang="en-US"/>
              <a:t>27. Her ønsker vi at du kommer med en konkret ønskeliste til myndighetene med utgangspunkt i hvilke endringer som best vil hjelpe din bedrift.</a:t>
            </a:r>
          </a:p>
        </p:txBody>
      </p:sp>
      <p:sp>
        <p:nvSpPr>
          <p:cNvPr id="4" name="PCont"/>
          <p:cNvSpPr>
            <a:spLocks noGrp="1"/>
          </p:cNvSpPr>
          <p:nvPr>
            <p:ph sz="quarter" idx="15"/>
          </p:nvPr>
        </p:nvSpPr>
        <p:spPr/>
        <p:txBody>
          <a:bodyPr/>
          <a:lstStyle/>
          <a:p>
            <a:endParaRPr lang="en-US"/>
          </a:p>
        </p:txBody>
      </p:sp>
      <p:sp>
        <p:nvSpPr>
          <p:cNvPr id="6" name="RepTitle"/>
          <p:cNvSpPr>
            <a:spLocks noGrp="1"/>
          </p:cNvSpPr>
          <p:nvPr>
            <p:ph sz="quarter" idx="16" hasCustomPrompt="1"/>
          </p:nvPr>
        </p:nvSpPr>
        <p:spPr/>
        <p:txBody>
          <a:bodyPr/>
          <a:lstStyle/>
          <a:p>
            <a:r>
              <a:rPr lang="en-US"/>
              <a:t>Undersøkelse Vestlandet 2015(3)</a:t>
            </a:r>
          </a:p>
        </p:txBody>
      </p:sp>
      <p:sp>
        <p:nvSpPr>
          <p:cNvPr id="7" name="MetaFoot"/>
          <p:cNvSpPr>
            <a:spLocks noGrp="1"/>
          </p:cNvSpPr>
          <p:nvPr>
            <p:ph sz="quarter" idx="17"/>
          </p:nvPr>
        </p:nvSpPr>
        <p:spPr/>
        <p:txBody>
          <a:bodyPr/>
          <a:lstStyle/>
          <a:p>
            <a:endParaRPr lang="en-US"/>
          </a:p>
        </p:txBody>
      </p:sp>
      <p:graphicFrame>
        <p:nvGraphicFramePr>
          <p:cNvPr id="8" name="New Table"/>
          <p:cNvGraphicFramePr>
            <a:graphicFrameLocks noGrp="1"/>
          </p:cNvGraphicFramePr>
          <p:nvPr>
            <p:ph sz="quarter" idx="14"/>
          </p:nvPr>
        </p:nvGraphicFramePr>
        <p:xfrm>
          <a:off x="467544" y="836712"/>
          <a:ext cx="8207375" cy="5516880"/>
        </p:xfrm>
        <a:graphic>
          <a:graphicData uri="http://schemas.openxmlformats.org/drawingml/2006/table">
            <a:tbl>
              <a:tblPr>
                <a:tableStyleId>{5C22544A-7EE6-4342-B048-85BDC9FD1C3A}</a:tableStyleId>
              </a:tblPr>
              <a:tblGrid>
                <a:gridCol w="8207375"/>
              </a:tblGrid>
              <a:tr h="0">
                <a:tc>
                  <a:txBody>
                    <a:bodyPr/>
                    <a:lstStyle/>
                    <a:p>
                      <a:pPr>
                        <a:defRPr sz="1000"/>
                      </a:pPr>
                      <a:r>
                        <a:rPr sz="1000"/>
                        <a:t>lettere å importere varer fra moderselskap i UK. Tilrettelagt arbeidsgiverforhold.</a:t>
                      </a:r>
                    </a:p>
                  </a:txBody>
                  <a:tcPr>
                    <a:lnL w="0"/>
                    <a:lnR w="0"/>
                    <a:solidFill>
                      <a:prstClr val="black">
                        <a:lumOff val="100000"/>
                        <a:lumOff val="100000"/>
                      </a:prstClr>
                    </a:solidFill>
                  </a:tcPr>
                </a:tc>
              </a:tr>
              <a:tr h="0">
                <a:tc>
                  <a:txBody>
                    <a:bodyPr/>
                    <a:lstStyle/>
                    <a:p>
                      <a:pPr>
                        <a:defRPr sz="1000"/>
                      </a:pPr>
                      <a:r>
                        <a:rPr sz="1000"/>
                        <a:t>Senke selskapsskatten til 22%. Redusere formueskatten, fordi den er konkurransevridende til fordel for utenlandske eiere. La være å ta ut/ redusere utbytte I Statoil. Tilbakestille permitteringsreglene til slik de var før - dagen regler er dyre for selskapene og fører til oppsigelser heller enn permitteringer.</a:t>
                      </a:r>
                    </a:p>
                  </a:txBody>
                  <a:tcPr>
                    <a:lnL w="0"/>
                    <a:lnR w="0"/>
                    <a:solidFill>
                      <a:prstClr val="black">
                        <a:lumOff val="100000"/>
                        <a:lumOff val="100000"/>
                      </a:prstClr>
                    </a:solidFill>
                  </a:tcPr>
                </a:tc>
              </a:tr>
              <a:tr h="0">
                <a:tc>
                  <a:txBody>
                    <a:bodyPr/>
                    <a:lstStyle/>
                    <a:p>
                      <a:pPr>
                        <a:defRPr sz="1000"/>
                      </a:pPr>
                      <a:r>
                        <a:rPr sz="1000"/>
                        <a:t>- Tilrettelegge for innovasjon og omstilling</a:t>
                      </a:r>
                    </a:p>
                    <a:p>
                      <a:r>
                        <a:rPr sz="1000"/>
                        <a:t>- Tilrettelegge for eksport og global satsning</a:t>
                      </a:r>
                    </a:p>
                  </a:txBody>
                  <a:tcPr>
                    <a:lnL w="0"/>
                    <a:lnR w="0"/>
                    <a:solidFill>
                      <a:prstClr val="black">
                        <a:lumOff val="100000"/>
                        <a:lumOff val="100000"/>
                      </a:prstClr>
                    </a:solidFill>
                  </a:tcPr>
                </a:tc>
              </a:tr>
              <a:tr h="0">
                <a:tc>
                  <a:txBody>
                    <a:bodyPr/>
                    <a:lstStyle/>
                    <a:p>
                      <a:pPr>
                        <a:defRPr sz="1000"/>
                      </a:pPr>
                      <a:r>
                        <a:rPr sz="1000"/>
                        <a:t>Fjern arbeidsgiveravgiften</a:t>
                      </a:r>
                    </a:p>
                  </a:txBody>
                  <a:tcPr>
                    <a:lnL w="0"/>
                    <a:lnR w="0"/>
                    <a:solidFill>
                      <a:prstClr val="black">
                        <a:lumOff val="100000"/>
                        <a:lumOff val="100000"/>
                      </a:prstClr>
                    </a:solidFill>
                  </a:tcPr>
                </a:tc>
              </a:tr>
              <a:tr h="0">
                <a:tc>
                  <a:txBody>
                    <a:bodyPr/>
                    <a:lstStyle/>
                    <a:p>
                      <a:pPr>
                        <a:defRPr sz="1000"/>
                      </a:pPr>
                      <a:r>
                        <a:rPr sz="1000"/>
                        <a:t>Tilpass skatte- og avgiftspolitikken slik at vi kan konkurrere i vårt internasjonale marked på likest mulig vilkår ift våre konkurrenter, og slik at vi fortsatt kan operere fra Norge.</a:t>
                      </a:r>
                    </a:p>
                    <a:p>
                      <a:r>
                        <a:rPr sz="1000"/>
                        <a:t>Sikre at norske sjøfolk blir kostnadsmessig er konkurransedyktig i et internasjonalt arbeidsmarked. Dette er avgjørende for å opprettholde Norge som sterk maritim nasjon og det er av åpenbar strategisk viktighet.</a:t>
                      </a:r>
                    </a:p>
                  </a:txBody>
                  <a:tcPr>
                    <a:lnL w="0"/>
                    <a:lnR w="0"/>
                    <a:solidFill>
                      <a:prstClr val="black">
                        <a:lumOff val="100000"/>
                        <a:lumOff val="100000"/>
                      </a:prstClr>
                    </a:solidFill>
                  </a:tcPr>
                </a:tc>
              </a:tr>
              <a:tr h="0">
                <a:tc>
                  <a:txBody>
                    <a:bodyPr/>
                    <a:lstStyle/>
                    <a:p>
                      <a:pPr>
                        <a:defRPr sz="1000"/>
                      </a:pPr>
                      <a:r>
                        <a:rPr sz="1000"/>
                        <a:t>Tror de gjør det meste riktig</a:t>
                      </a:r>
                    </a:p>
                  </a:txBody>
                  <a:tcPr>
                    <a:lnL w="0"/>
                    <a:lnR w="0"/>
                    <a:solidFill>
                      <a:prstClr val="black">
                        <a:lumOff val="100000"/>
                        <a:lumOff val="100000"/>
                      </a:prstClr>
                    </a:solidFill>
                  </a:tcPr>
                </a:tc>
              </a:tr>
              <a:tr h="0">
                <a:tc>
                  <a:txBody>
                    <a:bodyPr/>
                    <a:lstStyle/>
                    <a:p>
                      <a:pPr>
                        <a:defRPr sz="1000"/>
                      </a:pPr>
                      <a:r>
                        <a:rPr sz="1000"/>
                        <a:t>Gjøre det mulig å bygge langt flere boliger i i sentrum og sentrale strøk. Innbyggerveksten må tas gjennom fortetting og ikke gjennom byspredning.</a:t>
                      </a:r>
                    </a:p>
                  </a:txBody>
                  <a:tcPr>
                    <a:lnL w="0"/>
                    <a:lnR w="0"/>
                    <a:solidFill>
                      <a:prstClr val="black">
                        <a:lumOff val="100000"/>
                        <a:lumOff val="100000"/>
                      </a:prstClr>
                    </a:solidFill>
                  </a:tcPr>
                </a:tc>
              </a:tr>
              <a:tr h="0">
                <a:tc>
                  <a:txBody>
                    <a:bodyPr/>
                    <a:lstStyle/>
                    <a:p>
                      <a:pPr>
                        <a:defRPr sz="1000"/>
                      </a:pPr>
                      <a:r>
                        <a:rPr sz="1000"/>
                        <a:t>Ingen</a:t>
                      </a:r>
                    </a:p>
                  </a:txBody>
                  <a:tcPr>
                    <a:lnL w="0"/>
                    <a:lnR w="0"/>
                    <a:solidFill>
                      <a:prstClr val="black">
                        <a:lumOff val="100000"/>
                        <a:lumOff val="100000"/>
                      </a:prstClr>
                    </a:solidFill>
                  </a:tcPr>
                </a:tc>
              </a:tr>
              <a:tr h="0">
                <a:tc>
                  <a:txBody>
                    <a:bodyPr/>
                    <a:lstStyle/>
                    <a:p>
                      <a:pPr>
                        <a:defRPr sz="1000"/>
                      </a:pPr>
                      <a:r>
                        <a:rPr sz="1000"/>
                        <a:t>Uforutsette statlige avgifter skal kompenseres av det offentlig tilsvarende</a:t>
                      </a:r>
                    </a:p>
                    <a:p>
                      <a:r>
                        <a:rPr sz="1000"/>
                        <a:t>mer arbeidsgivervennlige  sykeordning</a:t>
                      </a:r>
                    </a:p>
                  </a:txBody>
                  <a:tcPr>
                    <a:lnL w="0"/>
                    <a:lnR w="0"/>
                    <a:solidFill>
                      <a:prstClr val="black">
                        <a:lumOff val="100000"/>
                        <a:lumOff val="100000"/>
                      </a:prstClr>
                    </a:solidFill>
                  </a:tcPr>
                </a:tc>
              </a:tr>
              <a:tr h="0">
                <a:tc>
                  <a:txBody>
                    <a:bodyPr/>
                    <a:lstStyle/>
                    <a:p>
                      <a:pPr>
                        <a:defRPr sz="1000"/>
                      </a:pPr>
                      <a:r>
                        <a:rPr sz="1000"/>
                        <a:t>Tydlege og "forutsigbare" rettninglinjer frå NAV</a:t>
                      </a:r>
                    </a:p>
                  </a:txBody>
                  <a:tcPr>
                    <a:lnL w="0"/>
                    <a:lnR w="0"/>
                    <a:solidFill>
                      <a:prstClr val="black">
                        <a:lumOff val="100000"/>
                        <a:lumOff val="100000"/>
                      </a:prstClr>
                    </a:solidFill>
                  </a:tcPr>
                </a:tc>
              </a:tr>
              <a:tr h="0">
                <a:tc>
                  <a:txBody>
                    <a:bodyPr/>
                    <a:lstStyle/>
                    <a:p>
                      <a:pPr>
                        <a:defRPr sz="1000"/>
                      </a:pPr>
                      <a:r>
                        <a:rPr sz="1000"/>
                        <a:t>Sette fortgang i lokale veiprosjekt. E39 nordover og sørover.</a:t>
                      </a:r>
                    </a:p>
                    <a:p>
                      <a:r>
                        <a:rPr sz="1000"/>
                        <a:t>Bruke penger på rehabilitering og nybygg.</a:t>
                      </a:r>
                    </a:p>
                  </a:txBody>
                  <a:tcPr>
                    <a:lnL w="0"/>
                    <a:lnR w="0"/>
                    <a:solidFill>
                      <a:prstClr val="black">
                        <a:lumOff val="100000"/>
                        <a:lumOff val="100000"/>
                      </a:prstClr>
                    </a:solidFill>
                  </a:tcPr>
                </a:tc>
              </a:tr>
              <a:tr h="0">
                <a:tc>
                  <a:txBody>
                    <a:bodyPr/>
                    <a:lstStyle/>
                    <a:p>
                      <a:pPr>
                        <a:defRPr sz="1000"/>
                      </a:pPr>
                      <a:r>
                        <a:rPr sz="1000"/>
                        <a:t>Holde renten lav og kronekursen lav slik at vi får større konkurransekraft internasjonalt. Opprettholde finansieringsordningene hos Eksport Kreditt / GIEK</a:t>
                      </a:r>
                    </a:p>
                    <a:p>
                      <a:r>
                        <a:rPr sz="1000"/>
                        <a:t>Satse penger på utvikling av utstyr knyttet til klimatiltak</a:t>
                      </a:r>
                    </a:p>
                  </a:txBody>
                  <a:tcPr>
                    <a:lnL w="0"/>
                    <a:lnR w="0"/>
                    <a:solidFill>
                      <a:prstClr val="black">
                        <a:lumOff val="100000"/>
                        <a:lumOff val="100000"/>
                      </a:prstClr>
                    </a:solidFill>
                  </a:tcPr>
                </a:tc>
              </a:tr>
              <a:tr h="0">
                <a:tc>
                  <a:txBody>
                    <a:bodyPr/>
                    <a:lstStyle/>
                    <a:p>
                      <a:pPr>
                        <a:defRPr sz="1000"/>
                      </a:pPr>
                      <a:r>
                        <a:rPr sz="1000"/>
                        <a:t>Lønnsnivå</a:t>
                      </a:r>
                    </a:p>
                  </a:txBody>
                  <a:tcPr>
                    <a:lnL w="0"/>
                    <a:lnR w="0"/>
                    <a:solidFill>
                      <a:prstClr val="black">
                        <a:lumOff val="100000"/>
                        <a:lumOff val="100000"/>
                      </a:prstClr>
                    </a:solidFill>
                  </a:tcPr>
                </a:tc>
              </a:tr>
              <a:tr h="0">
                <a:tc>
                  <a:txBody>
                    <a:bodyPr/>
                    <a:lstStyle/>
                    <a:p>
                      <a:pPr>
                        <a:defRPr sz="1000"/>
                      </a:pPr>
                      <a:r>
                        <a:rPr sz="1000"/>
                        <a:t>Gjøre unntak for vikarbyrådirektivet for de bemanningsbyråene som ansetter sine vikarer fast (med garanti-lønn). Dette har man bl.a. gjort i Sverige uten problemer.</a:t>
                      </a:r>
                    </a:p>
                  </a:txBody>
                  <a:tcPr>
                    <a:lnL w="0"/>
                    <a:lnR w="0"/>
                    <a:solidFill>
                      <a:prstClr val="black">
                        <a:lumOff val="100000"/>
                        <a:lumOff val="100000"/>
                      </a:prstClr>
                    </a:solidFill>
                  </a:tcPr>
                </a:tc>
              </a:tr>
              <a:tr h="0">
                <a:tc>
                  <a:txBody>
                    <a:bodyPr/>
                    <a:lstStyle/>
                    <a:p>
                      <a:pPr>
                        <a:defRPr sz="1000"/>
                      </a:pPr>
                      <a:r>
                        <a:rPr sz="1000"/>
                        <a:t>Lemping i permitteringsreglene</a:t>
                      </a:r>
                    </a:p>
                  </a:txBody>
                  <a:tcPr>
                    <a:lnL w="0"/>
                    <a:lnR w="0"/>
                    <a:solidFill>
                      <a:prstClr val="black">
                        <a:lumOff val="100000"/>
                        <a:lumOff val="100000"/>
                      </a:prstClr>
                    </a:solidFill>
                  </a:tcPr>
                </a:tc>
              </a:tr>
              <a:tr h="0">
                <a:tc>
                  <a:txBody>
                    <a:bodyPr/>
                    <a:lstStyle/>
                    <a:p>
                      <a:pPr>
                        <a:defRPr sz="1000"/>
                      </a:pPr>
                      <a:r>
                        <a:rPr sz="1000"/>
                        <a:t>Virkemiddelpakker fra Innovasjon Norge eller Skattefunn etc</a:t>
                      </a:r>
                    </a:p>
                  </a:txBody>
                  <a:tcPr>
                    <a:lnL w="0"/>
                    <a:lnR w="0"/>
                    <a:solidFill>
                      <a:prstClr val="black">
                        <a:lumOff val="100000"/>
                        <a:lumOff val="100000"/>
                      </a:prstClr>
                    </a:solidFill>
                  </a:tcPr>
                </a:tc>
              </a:tr>
            </a:tbl>
          </a:graphicData>
        </a:graphic>
      </p:graphicFrame>
    </p:spTree>
  </p:cSld>
  <p:clrMapOvr>
    <a:masterClrMapping/>
  </p:clrMapOvr>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normAutofit fontScale="90000"/>
          </a:bodyPr>
          <a:lstStyle/>
          <a:p>
            <a:r>
              <a:rPr lang="en-US"/>
              <a:t>27. Her ønsker vi at du kommer med en konkret ønskeliste til myndighetene med utgangspunkt i hvilke endringer som best vil hjelpe din bedrift.</a:t>
            </a:r>
          </a:p>
        </p:txBody>
      </p:sp>
      <p:sp>
        <p:nvSpPr>
          <p:cNvPr id="4" name="PCont"/>
          <p:cNvSpPr>
            <a:spLocks noGrp="1"/>
          </p:cNvSpPr>
          <p:nvPr>
            <p:ph sz="quarter" idx="15"/>
          </p:nvPr>
        </p:nvSpPr>
        <p:spPr/>
        <p:txBody>
          <a:bodyPr/>
          <a:lstStyle/>
          <a:p>
            <a:endParaRPr lang="en-US"/>
          </a:p>
        </p:txBody>
      </p:sp>
      <p:sp>
        <p:nvSpPr>
          <p:cNvPr id="6" name="RepTitle"/>
          <p:cNvSpPr>
            <a:spLocks noGrp="1"/>
          </p:cNvSpPr>
          <p:nvPr>
            <p:ph sz="quarter" idx="16" hasCustomPrompt="1"/>
          </p:nvPr>
        </p:nvSpPr>
        <p:spPr/>
        <p:txBody>
          <a:bodyPr/>
          <a:lstStyle/>
          <a:p>
            <a:r>
              <a:rPr lang="en-US"/>
              <a:t>Undersøkelse Vestlandet 2015(3)</a:t>
            </a:r>
          </a:p>
        </p:txBody>
      </p:sp>
      <p:sp>
        <p:nvSpPr>
          <p:cNvPr id="7" name="MetaFoot"/>
          <p:cNvSpPr>
            <a:spLocks noGrp="1"/>
          </p:cNvSpPr>
          <p:nvPr>
            <p:ph sz="quarter" idx="17"/>
          </p:nvPr>
        </p:nvSpPr>
        <p:spPr/>
        <p:txBody>
          <a:bodyPr/>
          <a:lstStyle/>
          <a:p>
            <a:endParaRPr lang="en-US"/>
          </a:p>
        </p:txBody>
      </p:sp>
      <p:graphicFrame>
        <p:nvGraphicFramePr>
          <p:cNvPr id="8" name="New Table"/>
          <p:cNvGraphicFramePr>
            <a:graphicFrameLocks noGrp="1"/>
          </p:cNvGraphicFramePr>
          <p:nvPr>
            <p:ph sz="quarter" idx="14"/>
          </p:nvPr>
        </p:nvGraphicFramePr>
        <p:xfrm>
          <a:off x="467544" y="836712"/>
          <a:ext cx="8207375" cy="5882640"/>
        </p:xfrm>
        <a:graphic>
          <a:graphicData uri="http://schemas.openxmlformats.org/drawingml/2006/table">
            <a:tbl>
              <a:tblPr>
                <a:tableStyleId>{5C22544A-7EE6-4342-B048-85BDC9FD1C3A}</a:tableStyleId>
              </a:tblPr>
              <a:tblGrid>
                <a:gridCol w="8207375"/>
              </a:tblGrid>
              <a:tr h="0">
                <a:tc>
                  <a:txBody>
                    <a:bodyPr/>
                    <a:lstStyle/>
                    <a:p>
                      <a:pPr>
                        <a:defRPr sz="1000"/>
                      </a:pPr>
                      <a:r>
                        <a:rPr sz="1000"/>
                        <a:t>Fastlegge bussveitrase og finansiere Gandsfjord bro.</a:t>
                      </a:r>
                    </a:p>
                  </a:txBody>
                  <a:tcPr>
                    <a:lnL w="0"/>
                    <a:lnR w="0"/>
                    <a:solidFill>
                      <a:prstClr val="black">
                        <a:lumOff val="100000"/>
                        <a:lumOff val="100000"/>
                      </a:prstClr>
                    </a:solidFill>
                  </a:tcPr>
                </a:tc>
              </a:tr>
              <a:tr h="0">
                <a:tc>
                  <a:txBody>
                    <a:bodyPr/>
                    <a:lstStyle/>
                    <a:p>
                      <a:pPr>
                        <a:defRPr sz="1000"/>
                      </a:pPr>
                      <a:r>
                        <a:rPr sz="1000"/>
                        <a:t>- Gunstigere permitteringsregler. Dagens regler hemmer bedrifter med store aktivitetssvingninger</a:t>
                      </a:r>
                    </a:p>
                    <a:p>
                      <a:r>
                        <a:rPr sz="1000"/>
                        <a:t>- Allmenngjøringen og vikarbyrådirektivet svekker vår konkurransekraft</a:t>
                      </a:r>
                    </a:p>
                  </a:txBody>
                  <a:tcPr>
                    <a:lnL w="0"/>
                    <a:lnR w="0"/>
                    <a:solidFill>
                      <a:prstClr val="black">
                        <a:lumOff val="100000"/>
                        <a:lumOff val="100000"/>
                      </a:prstClr>
                    </a:solidFill>
                  </a:tcPr>
                </a:tc>
              </a:tr>
              <a:tr h="0">
                <a:tc>
                  <a:txBody>
                    <a:bodyPr/>
                    <a:lstStyle/>
                    <a:p>
                      <a:pPr>
                        <a:defRPr sz="1000"/>
                      </a:pPr>
                      <a:r>
                        <a:rPr sz="1000"/>
                        <a:t>Lavere skatter</a:t>
                      </a:r>
                    </a:p>
                    <a:p>
                      <a:r>
                        <a:rPr sz="1000"/>
                        <a:t>Bedre kommunikasjon</a:t>
                      </a:r>
                    </a:p>
                  </a:txBody>
                  <a:tcPr>
                    <a:lnL w="0"/>
                    <a:lnR w="0"/>
                    <a:solidFill>
                      <a:prstClr val="black">
                        <a:lumOff val="100000"/>
                        <a:lumOff val="100000"/>
                      </a:prstClr>
                    </a:solidFill>
                  </a:tcPr>
                </a:tc>
              </a:tr>
              <a:tr h="0">
                <a:tc>
                  <a:txBody>
                    <a:bodyPr/>
                    <a:lstStyle/>
                    <a:p>
                      <a:pPr>
                        <a:defRPr sz="1000"/>
                      </a:pPr>
                      <a:r>
                        <a:rPr sz="1000"/>
                        <a:t>Vurdere rammevilkårene som eiendomskatt o.lign.</a:t>
                      </a:r>
                    </a:p>
                  </a:txBody>
                  <a:tcPr>
                    <a:lnL w="0"/>
                    <a:lnR w="0"/>
                    <a:solidFill>
                      <a:prstClr val="black">
                        <a:lumOff val="100000"/>
                        <a:lumOff val="100000"/>
                      </a:prstClr>
                    </a:solidFill>
                  </a:tcPr>
                </a:tc>
              </a:tr>
              <a:tr h="0">
                <a:tc>
                  <a:txBody>
                    <a:bodyPr/>
                    <a:lstStyle/>
                    <a:p>
                      <a:pPr>
                        <a:defRPr sz="1000"/>
                      </a:pPr>
                      <a:r>
                        <a:rPr sz="1000"/>
                        <a:t>1. Enda flere IT-utdanningslinjer som krysser inn med Økonomi og Jus i økende omfang</a:t>
                      </a:r>
                    </a:p>
                    <a:p>
                      <a:r>
                        <a:rPr sz="1000"/>
                        <a:t>2. Nye skattemotivasjonsordninger for å legge til rette for hurtigere endring i olje&amp;gass-markedet. Eks: utvikling av fellestjenester for hele bransjen burde ha skattefritak, slik at operatørselskapene kan komme lettere til nye tjenester uten å bekoste alt selv.</a:t>
                      </a:r>
                    </a:p>
                  </a:txBody>
                  <a:tcPr>
                    <a:lnL w="0"/>
                    <a:lnR w="0"/>
                    <a:solidFill>
                      <a:prstClr val="black">
                        <a:lumOff val="100000"/>
                        <a:lumOff val="100000"/>
                      </a:prstClr>
                    </a:solidFill>
                  </a:tcPr>
                </a:tc>
              </a:tr>
              <a:tr h="0">
                <a:tc>
                  <a:txBody>
                    <a:bodyPr/>
                    <a:lstStyle/>
                    <a:p>
                      <a:pPr>
                        <a:defRPr sz="1000"/>
                      </a:pPr>
                      <a:r>
                        <a:rPr sz="1000"/>
                        <a:t>Tilrettelegging av næringsareal.</a:t>
                      </a:r>
                    </a:p>
                  </a:txBody>
                  <a:tcPr>
                    <a:lnL w="0"/>
                    <a:lnR w="0"/>
                    <a:solidFill>
                      <a:prstClr val="black">
                        <a:lumOff val="100000"/>
                        <a:lumOff val="100000"/>
                      </a:prstClr>
                    </a:solidFill>
                  </a:tcPr>
                </a:tc>
              </a:tr>
              <a:tr h="0">
                <a:tc>
                  <a:txBody>
                    <a:bodyPr/>
                    <a:lstStyle/>
                    <a:p>
                      <a:pPr>
                        <a:defRPr sz="1000"/>
                      </a:pPr>
                      <a:r>
                        <a:rPr sz="1000"/>
                        <a:t>Redusere arbeidsgiverperioden ved permittering.</a:t>
                      </a:r>
                    </a:p>
                  </a:txBody>
                  <a:tcPr>
                    <a:lnL w="0"/>
                    <a:lnR w="0"/>
                    <a:solidFill>
                      <a:prstClr val="black">
                        <a:lumOff val="100000"/>
                        <a:lumOff val="100000"/>
                      </a:prstClr>
                    </a:solidFill>
                  </a:tcPr>
                </a:tc>
              </a:tr>
              <a:tr h="0">
                <a:tc>
                  <a:txBody>
                    <a:bodyPr/>
                    <a:lstStyle/>
                    <a:p>
                      <a:pPr>
                        <a:defRPr sz="1000"/>
                      </a:pPr>
                      <a:r>
                        <a:rPr sz="1000"/>
                        <a:t>Effektivt transport- og kollektiv løsninger</a:t>
                      </a:r>
                    </a:p>
                    <a:p>
                      <a:r>
                        <a:rPr sz="1000"/>
                        <a:t>Ikke pålegge nye avgifter eller andre konkurransehindrende påbud</a:t>
                      </a:r>
                    </a:p>
                    <a:p>
                      <a:r>
                        <a:rPr sz="1000"/>
                        <a:t>Sikre en så stabil kronekurs som mulig</a:t>
                      </a:r>
                    </a:p>
                    <a:p>
                      <a:r>
                        <a:rPr sz="1000"/>
                        <a:t>Bidra til stabilt lav lønnsvekst for å sikre konkurransekraft over tid</a:t>
                      </a:r>
                    </a:p>
                    <a:p>
                      <a:r>
                        <a:rPr sz="1000"/>
                        <a:t>Forenkle regelverket for anbud i offentlig sektor</a:t>
                      </a:r>
                    </a:p>
                  </a:txBody>
                  <a:tcPr>
                    <a:lnL w="0"/>
                    <a:lnR w="0"/>
                    <a:solidFill>
                      <a:prstClr val="black">
                        <a:lumOff val="100000"/>
                        <a:lumOff val="100000"/>
                      </a:prstClr>
                    </a:solidFill>
                  </a:tcPr>
                </a:tc>
              </a:tr>
              <a:tr h="0">
                <a:tc>
                  <a:txBody>
                    <a:bodyPr/>
                    <a:lstStyle/>
                    <a:p>
                      <a:pPr>
                        <a:defRPr sz="1000"/>
                      </a:pPr>
                      <a:r>
                        <a:rPr sz="1000"/>
                        <a:t>Lavere skatter og avgifter. Spesielt mva på servering</a:t>
                      </a:r>
                    </a:p>
                  </a:txBody>
                  <a:tcPr>
                    <a:lnL w="0"/>
                    <a:lnR w="0"/>
                    <a:solidFill>
                      <a:prstClr val="black">
                        <a:lumOff val="100000"/>
                        <a:lumOff val="100000"/>
                      </a:prstClr>
                    </a:solidFill>
                  </a:tcPr>
                </a:tc>
              </a:tr>
              <a:tr h="0">
                <a:tc>
                  <a:txBody>
                    <a:bodyPr/>
                    <a:lstStyle/>
                    <a:p>
                      <a:pPr>
                        <a:defRPr sz="1000"/>
                      </a:pPr>
                      <a:r>
                        <a:rPr sz="1000"/>
                        <a:t>Kinna på med veibygging og kollektiv, planlegg i en fart og få gang på det. </a:t>
                      </a:r>
                    </a:p>
                    <a:p>
                      <a:r>
                        <a:rPr sz="1000"/>
                        <a:t>Få ned byråkratiet og unødvendig høringer til kreti og pleti som skal mene noe bare for å forsvare at "de er til".</a:t>
                      </a:r>
                    </a:p>
                  </a:txBody>
                  <a:tcPr>
                    <a:lnL w="0"/>
                    <a:lnR w="0"/>
                    <a:solidFill>
                      <a:prstClr val="black">
                        <a:lumOff val="100000"/>
                        <a:lumOff val="100000"/>
                      </a:prstClr>
                    </a:solidFill>
                  </a:tcPr>
                </a:tc>
              </a:tr>
              <a:tr h="0">
                <a:tc>
                  <a:txBody>
                    <a:bodyPr/>
                    <a:lstStyle/>
                    <a:p>
                      <a:pPr>
                        <a:defRPr sz="1000"/>
                      </a:pPr>
                      <a:r>
                        <a:rPr sz="1000"/>
                        <a:t>1. stramme inn sykelønnsordningen, 2, Redusere momsen og arbeidsgiveravgiften.</a:t>
                      </a:r>
                    </a:p>
                  </a:txBody>
                  <a:tcPr>
                    <a:lnL w="0"/>
                    <a:lnR w="0"/>
                    <a:solidFill>
                      <a:prstClr val="black">
                        <a:lumOff val="100000"/>
                        <a:lumOff val="100000"/>
                      </a:prstClr>
                    </a:solidFill>
                  </a:tcPr>
                </a:tc>
              </a:tr>
              <a:tr h="0">
                <a:tc>
                  <a:txBody>
                    <a:bodyPr/>
                    <a:lstStyle/>
                    <a:p>
                      <a:pPr>
                        <a:defRPr sz="1000"/>
                      </a:pPr>
                      <a:r>
                        <a:rPr sz="1000"/>
                        <a:t>At myndighetene bidrar med nok økonomi slik at Eksportrådet kan fortsette og dog øke sin innsats for norske eksportør worldvide.</a:t>
                      </a:r>
                    </a:p>
                  </a:txBody>
                  <a:tcPr>
                    <a:lnL w="0"/>
                    <a:lnR w="0"/>
                    <a:solidFill>
                      <a:prstClr val="black">
                        <a:lumOff val="100000"/>
                        <a:lumOff val="100000"/>
                      </a:prstClr>
                    </a:solidFill>
                  </a:tcPr>
                </a:tc>
              </a:tr>
              <a:tr h="0">
                <a:tc>
                  <a:txBody>
                    <a:bodyPr/>
                    <a:lstStyle/>
                    <a:p>
                      <a:pPr>
                        <a:defRPr sz="1000"/>
                      </a:pPr>
                      <a:r>
                        <a:rPr sz="1000"/>
                        <a:t>Styrke tilgang på kapital for nyutvikling av produkter.</a:t>
                      </a:r>
                    </a:p>
                    <a:p>
                      <a:r>
                        <a:rPr sz="1000"/>
                        <a:t>Styrke innovasjon og nyskaping innen teknologi</a:t>
                      </a:r>
                    </a:p>
                    <a:p>
                      <a:r>
                        <a:rPr sz="1000"/>
                        <a:t>Styrke skattefunn</a:t>
                      </a:r>
                    </a:p>
                  </a:txBody>
                  <a:tcPr>
                    <a:lnL w="0"/>
                    <a:lnR w="0"/>
                    <a:solidFill>
                      <a:prstClr val="black">
                        <a:lumOff val="100000"/>
                        <a:lumOff val="100000"/>
                      </a:prstClr>
                    </a:solidFill>
                  </a:tcPr>
                </a:tc>
              </a:tr>
              <a:tr h="0">
                <a:tc>
                  <a:txBody>
                    <a:bodyPr/>
                    <a:lstStyle/>
                    <a:p>
                      <a:pPr>
                        <a:defRPr sz="1000"/>
                      </a:pPr>
                      <a:r>
                        <a:rPr sz="1000"/>
                        <a:t>Nettolønnsordning</a:t>
                      </a:r>
                    </a:p>
                    <a:p>
                      <a:r>
                        <a:rPr sz="1000"/>
                        <a:t>Formueskatt</a:t>
                      </a:r>
                    </a:p>
                  </a:txBody>
                  <a:tcPr>
                    <a:lnL w="0"/>
                    <a:lnR w="0"/>
                    <a:solidFill>
                      <a:prstClr val="black">
                        <a:lumOff val="100000"/>
                        <a:lumOff val="100000"/>
                      </a:prstClr>
                    </a:solidFill>
                  </a:tcPr>
                </a:tc>
              </a:tr>
              <a:tr h="0">
                <a:tc>
                  <a:txBody>
                    <a:bodyPr/>
                    <a:lstStyle/>
                    <a:p>
                      <a:pPr>
                        <a:defRPr sz="1000"/>
                      </a:pPr>
                      <a:r>
                        <a:rPr sz="1000"/>
                        <a:t>BEDRE STYRING AV INVISTERINGENE PÅ NORSK SOKKEL. STERKERE STYRING AV STATOIL.</a:t>
                      </a:r>
                    </a:p>
                  </a:txBody>
                  <a:tcPr>
                    <a:lnL w="0"/>
                    <a:lnR w="0"/>
                    <a:solidFill>
                      <a:prstClr val="black">
                        <a:lumOff val="100000"/>
                        <a:lumOff val="100000"/>
                      </a:prstClr>
                    </a:solidFill>
                  </a:tcPr>
                </a:tc>
              </a:tr>
            </a:tbl>
          </a:graphicData>
        </a:graphic>
      </p:graphicFrame>
    </p:spTree>
  </p:cSld>
  <p:clrMapOvr>
    <a:masterClrMapping/>
  </p:clrMapOvr>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normAutofit fontScale="90000"/>
          </a:bodyPr>
          <a:lstStyle/>
          <a:p>
            <a:r>
              <a:rPr lang="en-US"/>
              <a:t>27. Her ønsker vi at du kommer med en konkret ønskeliste til myndighetene med utgangspunkt i hvilke endringer som best vil hjelpe din bedrift.</a:t>
            </a:r>
          </a:p>
        </p:txBody>
      </p:sp>
      <p:sp>
        <p:nvSpPr>
          <p:cNvPr id="4" name="PCont"/>
          <p:cNvSpPr>
            <a:spLocks noGrp="1"/>
          </p:cNvSpPr>
          <p:nvPr>
            <p:ph sz="quarter" idx="15"/>
          </p:nvPr>
        </p:nvSpPr>
        <p:spPr/>
        <p:txBody>
          <a:bodyPr/>
          <a:lstStyle/>
          <a:p>
            <a:endParaRPr lang="en-US"/>
          </a:p>
        </p:txBody>
      </p:sp>
      <p:sp>
        <p:nvSpPr>
          <p:cNvPr id="6" name="RepTitle"/>
          <p:cNvSpPr>
            <a:spLocks noGrp="1"/>
          </p:cNvSpPr>
          <p:nvPr>
            <p:ph sz="quarter" idx="16" hasCustomPrompt="1"/>
          </p:nvPr>
        </p:nvSpPr>
        <p:spPr/>
        <p:txBody>
          <a:bodyPr/>
          <a:lstStyle/>
          <a:p>
            <a:r>
              <a:rPr lang="en-US"/>
              <a:t>Undersøkelse Vestlandet 2015(3)</a:t>
            </a:r>
          </a:p>
        </p:txBody>
      </p:sp>
      <p:sp>
        <p:nvSpPr>
          <p:cNvPr id="7" name="MetaFoot"/>
          <p:cNvSpPr>
            <a:spLocks noGrp="1"/>
          </p:cNvSpPr>
          <p:nvPr>
            <p:ph sz="quarter" idx="17"/>
          </p:nvPr>
        </p:nvSpPr>
        <p:spPr/>
        <p:txBody>
          <a:bodyPr/>
          <a:lstStyle/>
          <a:p>
            <a:endParaRPr lang="en-US"/>
          </a:p>
        </p:txBody>
      </p:sp>
      <p:graphicFrame>
        <p:nvGraphicFramePr>
          <p:cNvPr id="8" name="New Table"/>
          <p:cNvGraphicFramePr>
            <a:graphicFrameLocks noGrp="1"/>
          </p:cNvGraphicFramePr>
          <p:nvPr>
            <p:ph sz="quarter" idx="14"/>
          </p:nvPr>
        </p:nvGraphicFramePr>
        <p:xfrm>
          <a:off x="467544" y="836712"/>
          <a:ext cx="8207375" cy="5791200"/>
        </p:xfrm>
        <a:graphic>
          <a:graphicData uri="http://schemas.openxmlformats.org/drawingml/2006/table">
            <a:tbl>
              <a:tblPr>
                <a:tableStyleId>{5C22544A-7EE6-4342-B048-85BDC9FD1C3A}</a:tableStyleId>
              </a:tblPr>
              <a:tblGrid>
                <a:gridCol w="8207375"/>
              </a:tblGrid>
              <a:tr h="0">
                <a:tc>
                  <a:txBody>
                    <a:bodyPr/>
                    <a:lstStyle/>
                    <a:p>
                      <a:pPr>
                        <a:defRPr sz="1000"/>
                      </a:pPr>
                      <a:r>
                        <a:rPr sz="1000"/>
                        <a:t>For meg er det kommunikasjoner som gjelder. Når det kommer nye veier blir de tapetsert med 50 og 60-skilt som gjør at det ikke er mye å tjene - f.eks. den nye tunnelen i Åsane. Ser ut til at det kommer mer 70-skilting på motorveien i Åsane (lysende skilt med slutt på 70-sone blir montert nå).</a:t>
                      </a:r>
                    </a:p>
                  </a:txBody>
                  <a:tcPr>
                    <a:lnL w="0"/>
                    <a:lnR w="0"/>
                    <a:solidFill>
                      <a:prstClr val="black">
                        <a:lumOff val="100000"/>
                        <a:lumOff val="100000"/>
                      </a:prstClr>
                    </a:solidFill>
                  </a:tcPr>
                </a:tc>
              </a:tr>
              <a:tr h="0">
                <a:tc>
                  <a:txBody>
                    <a:bodyPr/>
                    <a:lstStyle/>
                    <a:p>
                      <a:pPr>
                        <a:defRPr sz="1000"/>
                      </a:pPr>
                      <a:r>
                        <a:rPr sz="1000"/>
                        <a:t>Bergen sentrum må stimuleres</a:t>
                      </a:r>
                    </a:p>
                  </a:txBody>
                  <a:tcPr>
                    <a:lnL w="0"/>
                    <a:lnR w="0"/>
                    <a:solidFill>
                      <a:prstClr val="black">
                        <a:lumOff val="100000"/>
                        <a:lumOff val="100000"/>
                      </a:prstClr>
                    </a:solidFill>
                  </a:tcPr>
                </a:tc>
              </a:tr>
              <a:tr h="0">
                <a:tc>
                  <a:txBody>
                    <a:bodyPr/>
                    <a:lstStyle/>
                    <a:p>
                      <a:pPr>
                        <a:defRPr sz="1000"/>
                      </a:pPr>
                      <a:r>
                        <a:rPr sz="1000"/>
                        <a:t>Skattereglene for oppstrøm kan eventuelt sees på.</a:t>
                      </a:r>
                    </a:p>
                  </a:txBody>
                  <a:tcPr>
                    <a:lnL w="0"/>
                    <a:lnR w="0"/>
                    <a:solidFill>
                      <a:prstClr val="black">
                        <a:lumOff val="100000"/>
                        <a:lumOff val="100000"/>
                      </a:prstClr>
                    </a:solidFill>
                  </a:tcPr>
                </a:tc>
              </a:tr>
              <a:tr h="0">
                <a:tc>
                  <a:txBody>
                    <a:bodyPr/>
                    <a:lstStyle/>
                    <a:p>
                      <a:pPr>
                        <a:defRPr sz="1000"/>
                      </a:pPr>
                      <a:r>
                        <a:rPr sz="1000"/>
                        <a:t>Forenkling av plan og byggesaks behandling, fylkesmannen har for lett å benytte innsigelser på vedtatte planer som lokalpolitikere er for.</a:t>
                      </a:r>
                    </a:p>
                    <a:p>
                      <a:r>
                        <a:rPr sz="1000"/>
                        <a:t>Naturmangfoldloven hindrer en fornuftig utbygging og fordyrer prosjekt unødig.  </a:t>
                      </a:r>
                    </a:p>
                    <a:p>
                      <a:r>
                        <a:rPr sz="1000"/>
                        <a:t>Fjerne formueskatt.</a:t>
                      </a:r>
                    </a:p>
                    <a:p>
                      <a:r>
                        <a:rPr sz="1000"/>
                        <a:t>Fjerne køprising</a:t>
                      </a:r>
                    </a:p>
                  </a:txBody>
                  <a:tcPr>
                    <a:lnL w="0"/>
                    <a:lnR w="0"/>
                    <a:solidFill>
                      <a:prstClr val="black">
                        <a:lumOff val="100000"/>
                        <a:lumOff val="100000"/>
                      </a:prstClr>
                    </a:solidFill>
                  </a:tcPr>
                </a:tc>
              </a:tr>
              <a:tr h="0">
                <a:tc>
                  <a:txBody>
                    <a:bodyPr/>
                    <a:lstStyle/>
                    <a:p>
                      <a:pPr>
                        <a:defRPr sz="1000"/>
                      </a:pPr>
                      <a:r>
                        <a:rPr sz="1000"/>
                        <a:t>Stimulere til lån og satsning.</a:t>
                      </a:r>
                    </a:p>
                  </a:txBody>
                  <a:tcPr>
                    <a:lnL w="0"/>
                    <a:lnR w="0"/>
                    <a:solidFill>
                      <a:prstClr val="black">
                        <a:lumOff val="100000"/>
                        <a:lumOff val="100000"/>
                      </a:prstClr>
                    </a:solidFill>
                  </a:tcPr>
                </a:tc>
              </a:tr>
              <a:tr h="0">
                <a:tc>
                  <a:txBody>
                    <a:bodyPr/>
                    <a:lstStyle/>
                    <a:p>
                      <a:pPr>
                        <a:defRPr sz="1000"/>
                      </a:pPr>
                      <a:r>
                        <a:rPr sz="1000"/>
                        <a:t>Mer effektiv byggesaksavdeling i B.K.</a:t>
                      </a:r>
                    </a:p>
                  </a:txBody>
                  <a:tcPr>
                    <a:lnL w="0"/>
                    <a:lnR w="0"/>
                    <a:solidFill>
                      <a:prstClr val="black">
                        <a:lumOff val="100000"/>
                        <a:lumOff val="100000"/>
                      </a:prstClr>
                    </a:solidFill>
                  </a:tcPr>
                </a:tc>
              </a:tr>
              <a:tr h="0">
                <a:tc>
                  <a:txBody>
                    <a:bodyPr/>
                    <a:lstStyle/>
                    <a:p>
                      <a:pPr>
                        <a:defRPr sz="1000"/>
                      </a:pPr>
                      <a:r>
                        <a:rPr sz="1000"/>
                        <a:t>Na</a:t>
                      </a:r>
                    </a:p>
                  </a:txBody>
                  <a:tcPr>
                    <a:lnL w="0"/>
                    <a:lnR w="0"/>
                    <a:solidFill>
                      <a:prstClr val="black">
                        <a:lumOff val="100000"/>
                        <a:lumOff val="100000"/>
                      </a:prstClr>
                    </a:solidFill>
                  </a:tcPr>
                </a:tc>
              </a:tr>
              <a:tr h="0">
                <a:tc>
                  <a:txBody>
                    <a:bodyPr/>
                    <a:lstStyle/>
                    <a:p>
                      <a:pPr>
                        <a:defRPr sz="1000"/>
                      </a:pPr>
                      <a:r>
                        <a:rPr sz="1000"/>
                        <a:t>Legge til rette for innovasjon og miljøteknologi. Satsing på teknologi-miljøer og forskning. Øk skatt på høy inntekt og formue.</a:t>
                      </a:r>
                    </a:p>
                  </a:txBody>
                  <a:tcPr>
                    <a:lnL w="0"/>
                    <a:lnR w="0"/>
                    <a:solidFill>
                      <a:prstClr val="black">
                        <a:lumOff val="100000"/>
                        <a:lumOff val="100000"/>
                      </a:prstClr>
                    </a:solidFill>
                  </a:tcPr>
                </a:tc>
              </a:tr>
              <a:tr h="0">
                <a:tc>
                  <a:txBody>
                    <a:bodyPr/>
                    <a:lstStyle/>
                    <a:p>
                      <a:pPr>
                        <a:defRPr sz="1000"/>
                      </a:pPr>
                      <a:r>
                        <a:rPr sz="1000"/>
                        <a:t>Det må stilles større krav til forretningskonsepter som støttes av Innovasjon Norge og landbruksmidler. Det må stilles krav til skjerming overfor aktører som driver reell business i samme marked - med egne midler og egen risiko. </a:t>
                      </a:r>
                    </a:p>
                    <a:p>
                      <a:r>
                        <a:rPr sz="1000"/>
                        <a:t>Nå er det en forherligelse overfor alle som leger egenprodusert syltetøy m.m. og reiser rundt land og strand på messer og mottar "premier og utmerkelser" samtidig som folkene fra Innovasjon Norge står og soler seg i glansen. Premier reelle gründere i stedet!</a:t>
                      </a:r>
                    </a:p>
                  </a:txBody>
                  <a:tcPr>
                    <a:lnL w="0"/>
                    <a:lnR w="0"/>
                    <a:solidFill>
                      <a:prstClr val="black">
                        <a:lumOff val="100000"/>
                        <a:lumOff val="100000"/>
                      </a:prstClr>
                    </a:solidFill>
                  </a:tcPr>
                </a:tc>
              </a:tr>
              <a:tr h="0">
                <a:tc>
                  <a:txBody>
                    <a:bodyPr/>
                    <a:lstStyle/>
                    <a:p>
                      <a:pPr>
                        <a:defRPr sz="1000"/>
                      </a:pPr>
                      <a:r>
                        <a:rPr sz="1000"/>
                        <a:t>At kommunen tek ansvar for nok kvalitetsvatn til industrien</a:t>
                      </a:r>
                    </a:p>
                  </a:txBody>
                  <a:tcPr>
                    <a:lnL w="0"/>
                    <a:lnR w="0"/>
                    <a:solidFill>
                      <a:prstClr val="black">
                        <a:lumOff val="100000"/>
                        <a:lumOff val="100000"/>
                      </a:prstClr>
                    </a:solidFill>
                  </a:tcPr>
                </a:tc>
              </a:tr>
              <a:tr h="0">
                <a:tc>
                  <a:txBody>
                    <a:bodyPr/>
                    <a:lstStyle/>
                    <a:p>
                      <a:pPr>
                        <a:defRPr sz="1000"/>
                      </a:pPr>
                      <a:r>
                        <a:rPr sz="1000"/>
                        <a:t>Styrk kronen om mulig.</a:t>
                      </a:r>
                    </a:p>
                  </a:txBody>
                  <a:tcPr>
                    <a:lnL w="0"/>
                    <a:lnR w="0"/>
                    <a:solidFill>
                      <a:prstClr val="black">
                        <a:lumOff val="100000"/>
                        <a:lumOff val="100000"/>
                      </a:prstClr>
                    </a:solidFill>
                  </a:tcPr>
                </a:tc>
              </a:tr>
              <a:tr h="0">
                <a:tc>
                  <a:txBody>
                    <a:bodyPr/>
                    <a:lstStyle/>
                    <a:p>
                      <a:pPr>
                        <a:defRPr sz="1000"/>
                      </a:pPr>
                      <a:r>
                        <a:rPr sz="1000"/>
                        <a:t>begrenset stimulere til aktivitet og invertering. vi må dessverre tåle å ta medisin ift kostnadsnivå drevet frem av oljesektoren.</a:t>
                      </a:r>
                    </a:p>
                  </a:txBody>
                  <a:tcPr>
                    <a:lnL w="0"/>
                    <a:lnR w="0"/>
                    <a:solidFill>
                      <a:prstClr val="black">
                        <a:lumOff val="100000"/>
                        <a:lumOff val="100000"/>
                      </a:prstClr>
                    </a:solidFill>
                  </a:tcPr>
                </a:tc>
              </a:tr>
              <a:tr h="0">
                <a:tc>
                  <a:txBody>
                    <a:bodyPr/>
                    <a:lstStyle/>
                    <a:p>
                      <a:pPr>
                        <a:defRPr sz="1000"/>
                      </a:pPr>
                      <a:r>
                        <a:rPr sz="1000"/>
                        <a:t>Støtte til endring i høyere utdanning med tanke på nye og innovative næringsområder</a:t>
                      </a:r>
                    </a:p>
                  </a:txBody>
                  <a:tcPr>
                    <a:lnL w="0"/>
                    <a:lnR w="0"/>
                    <a:solidFill>
                      <a:prstClr val="black">
                        <a:lumOff val="100000"/>
                        <a:lumOff val="100000"/>
                      </a:prstClr>
                    </a:solidFill>
                  </a:tcPr>
                </a:tc>
              </a:tr>
              <a:tr h="0">
                <a:tc>
                  <a:txBody>
                    <a:bodyPr/>
                    <a:lstStyle/>
                    <a:p>
                      <a:pPr>
                        <a:defRPr sz="1000"/>
                      </a:pPr>
                      <a:r>
                        <a:rPr sz="1000"/>
                        <a:t>Hva med å la en liten bedrift slippe å betale avgifter osv før en passerer en million i omsetning? </a:t>
                      </a:r>
                    </a:p>
                    <a:p>
                      <a:r>
                        <a:rPr sz="1000"/>
                        <a:t>Da kan en ha mulighet for å bygge seg opp..</a:t>
                      </a:r>
                    </a:p>
                    <a:p>
                      <a:r>
                        <a:rPr sz="1000"/>
                        <a:t>I dag er en ekstremt sårbar i oppstartsfasen. </a:t>
                      </a:r>
                    </a:p>
                    <a:p>
                      <a:r>
                        <a:rPr sz="1000"/>
                        <a:t>En blir skjevfordelt i forhold til en som er ansatt.</a:t>
                      </a:r>
                    </a:p>
                    <a:p>
                      <a:r>
                        <a:rPr sz="1000"/>
                        <a:t>Det letteste valget er å bli ansatt.</a:t>
                      </a:r>
                    </a:p>
                    <a:p>
                      <a:r>
                        <a:rPr sz="1000"/>
                        <a:t>Jeg har også hatt ansatte, det ble for dyrt. Kunder ville ikke betale for dette.</a:t>
                      </a:r>
                    </a:p>
                  </a:txBody>
                  <a:tcPr>
                    <a:lnL w="0"/>
                    <a:lnR w="0"/>
                    <a:solidFill>
                      <a:prstClr val="black">
                        <a:lumOff val="100000"/>
                        <a:lumOff val="100000"/>
                      </a:prstClr>
                    </a:solidFill>
                  </a:tcPr>
                </a:tc>
              </a:tr>
            </a:tbl>
          </a:graphicData>
        </a:graphic>
      </p:graphicFrame>
    </p:spTree>
  </p:cSld>
  <p:clrMapOvr>
    <a:masterClrMapping/>
  </p:clrMapOvr>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normAutofit fontScale="90000"/>
          </a:bodyPr>
          <a:lstStyle/>
          <a:p>
            <a:r>
              <a:rPr lang="en-US"/>
              <a:t>27. Her ønsker vi at du kommer med en konkret ønskeliste til myndighetene med utgangspunkt i hvilke endringer som best vil hjelpe din bedrift.</a:t>
            </a:r>
          </a:p>
        </p:txBody>
      </p:sp>
      <p:sp>
        <p:nvSpPr>
          <p:cNvPr id="4" name="PCont"/>
          <p:cNvSpPr>
            <a:spLocks noGrp="1"/>
          </p:cNvSpPr>
          <p:nvPr>
            <p:ph sz="quarter" idx="15"/>
          </p:nvPr>
        </p:nvSpPr>
        <p:spPr/>
        <p:txBody>
          <a:bodyPr/>
          <a:lstStyle/>
          <a:p>
            <a:endParaRPr lang="en-US"/>
          </a:p>
        </p:txBody>
      </p:sp>
      <p:sp>
        <p:nvSpPr>
          <p:cNvPr id="6" name="RepTitle"/>
          <p:cNvSpPr>
            <a:spLocks noGrp="1"/>
          </p:cNvSpPr>
          <p:nvPr>
            <p:ph sz="quarter" idx="16" hasCustomPrompt="1"/>
          </p:nvPr>
        </p:nvSpPr>
        <p:spPr/>
        <p:txBody>
          <a:bodyPr/>
          <a:lstStyle/>
          <a:p>
            <a:r>
              <a:rPr lang="en-US"/>
              <a:t>Undersøkelse Vestlandet 2015(3)</a:t>
            </a:r>
          </a:p>
        </p:txBody>
      </p:sp>
      <p:sp>
        <p:nvSpPr>
          <p:cNvPr id="7" name="MetaFoot"/>
          <p:cNvSpPr>
            <a:spLocks noGrp="1"/>
          </p:cNvSpPr>
          <p:nvPr>
            <p:ph sz="quarter" idx="17"/>
          </p:nvPr>
        </p:nvSpPr>
        <p:spPr/>
        <p:txBody>
          <a:bodyPr/>
          <a:lstStyle/>
          <a:p>
            <a:endParaRPr lang="en-US"/>
          </a:p>
        </p:txBody>
      </p:sp>
      <p:graphicFrame>
        <p:nvGraphicFramePr>
          <p:cNvPr id="8" name="New Table"/>
          <p:cNvGraphicFramePr>
            <a:graphicFrameLocks noGrp="1"/>
          </p:cNvGraphicFramePr>
          <p:nvPr>
            <p:ph sz="quarter" idx="14"/>
          </p:nvPr>
        </p:nvGraphicFramePr>
        <p:xfrm>
          <a:off x="467544" y="836712"/>
          <a:ext cx="8207375" cy="5730240"/>
        </p:xfrm>
        <a:graphic>
          <a:graphicData uri="http://schemas.openxmlformats.org/drawingml/2006/table">
            <a:tbl>
              <a:tblPr>
                <a:tableStyleId>{5C22544A-7EE6-4342-B048-85BDC9FD1C3A}</a:tableStyleId>
              </a:tblPr>
              <a:tblGrid>
                <a:gridCol w="8207375"/>
              </a:tblGrid>
              <a:tr h="0">
                <a:tc>
                  <a:txBody>
                    <a:bodyPr/>
                    <a:lstStyle/>
                    <a:p>
                      <a:pPr>
                        <a:defRPr sz="1000"/>
                      </a:pPr>
                      <a:r>
                        <a:rPr sz="1000"/>
                        <a:t>1. Redusere - eller aller helst fjerne formuesskatten.</a:t>
                      </a:r>
                    </a:p>
                    <a:p>
                      <a:r>
                        <a:rPr sz="1000"/>
                        <a:t>2. Mer effektiv offentlig administrasjon - spesielt på byggesak. </a:t>
                      </a:r>
                    </a:p>
                    <a:p>
                      <a:r>
                        <a:rPr sz="1000"/>
                        <a:t>3. Slutt med å detaljregulere forhold vedrørende tekniske krav og byggeregleregler. Dette ville også ført til enklere offentlig byggesaksbehandling.</a:t>
                      </a:r>
                    </a:p>
                  </a:txBody>
                  <a:tcPr>
                    <a:lnL w="0"/>
                    <a:lnR w="0"/>
                    <a:solidFill>
                      <a:prstClr val="black">
                        <a:lumOff val="100000"/>
                        <a:lumOff val="100000"/>
                      </a:prstClr>
                    </a:solidFill>
                  </a:tcPr>
                </a:tc>
              </a:tr>
              <a:tr h="0">
                <a:tc>
                  <a:txBody>
                    <a:bodyPr/>
                    <a:lstStyle/>
                    <a:p>
                      <a:pPr>
                        <a:defRPr sz="1000"/>
                      </a:pPr>
                      <a:r>
                        <a:rPr sz="1000"/>
                        <a:t>Mitt ønske er at vi som driv ENK må bli sett på agendaen til myndighetene som verdifulle, ikkje som ein salderingspost som i dag. Myndighetene må bestemme seg om vi som driver smått skal overleve eller ikke. Det må tas grep ovenfor myndigheter for enklere regler for ENK.</a:t>
                      </a:r>
                    </a:p>
                    <a:p>
                      <a:r>
                        <a:rPr sz="1000"/>
                        <a:t>Dette må skje snart for at vi skal klare og rekruttere ungdommen til ei viktige næringer og nyskaping i dristrikta.</a:t>
                      </a:r>
                    </a:p>
                  </a:txBody>
                  <a:tcPr>
                    <a:lnL w="0"/>
                    <a:lnR w="0"/>
                    <a:solidFill>
                      <a:prstClr val="black">
                        <a:lumOff val="100000"/>
                        <a:lumOff val="100000"/>
                      </a:prstClr>
                    </a:solidFill>
                  </a:tcPr>
                </a:tc>
              </a:tr>
              <a:tr h="0">
                <a:tc>
                  <a:txBody>
                    <a:bodyPr/>
                    <a:lstStyle/>
                    <a:p>
                      <a:pPr>
                        <a:defRPr sz="1000"/>
                      </a:pPr>
                      <a:r>
                        <a:rPr sz="1000"/>
                        <a:t>kunne bompenger</a:t>
                      </a:r>
                    </a:p>
                    <a:p>
                      <a:r>
                        <a:rPr sz="1000"/>
                        <a:t>lage bedre veier</a:t>
                      </a:r>
                    </a:p>
                    <a:p>
                      <a:r>
                        <a:rPr sz="1000"/>
                        <a:t>utvikle kollektivfelt</a:t>
                      </a:r>
                    </a:p>
                    <a:p>
                      <a:r>
                        <a:rPr sz="1000"/>
                        <a:t>tog til Ålgård</a:t>
                      </a:r>
                    </a:p>
                    <a:p>
                      <a:r>
                        <a:rPr sz="1000"/>
                        <a:t>dobbelt spor</a:t>
                      </a:r>
                    </a:p>
                  </a:txBody>
                  <a:tcPr>
                    <a:lnL w="0"/>
                    <a:lnR w="0"/>
                    <a:solidFill>
                      <a:prstClr val="black">
                        <a:lumOff val="100000"/>
                        <a:lumOff val="100000"/>
                      </a:prstClr>
                    </a:solidFill>
                  </a:tcPr>
                </a:tc>
              </a:tr>
              <a:tr h="0">
                <a:tc>
                  <a:txBody>
                    <a:bodyPr/>
                    <a:lstStyle/>
                    <a:p>
                      <a:pPr>
                        <a:defRPr sz="1000"/>
                      </a:pPr>
                      <a:r>
                        <a:rPr sz="1000"/>
                        <a:t>Frata Fylkesman makt vedr byggesaker/ reguleringsplaner</a:t>
                      </a:r>
                    </a:p>
                    <a:p>
                      <a:endParaRPr sz="1000"/>
                    </a:p>
                    <a:p>
                      <a:r>
                        <a:rPr sz="1000"/>
                        <a:t>Få fortgang i Hordfast og bygg bybane til alle bydeler .</a:t>
                      </a:r>
                    </a:p>
                  </a:txBody>
                  <a:tcPr>
                    <a:lnL w="0"/>
                    <a:lnR w="0"/>
                    <a:solidFill>
                      <a:prstClr val="black">
                        <a:lumOff val="100000"/>
                        <a:lumOff val="100000"/>
                      </a:prstClr>
                    </a:solidFill>
                  </a:tcPr>
                </a:tc>
              </a:tr>
              <a:tr h="0">
                <a:tc>
                  <a:txBody>
                    <a:bodyPr/>
                    <a:lstStyle/>
                    <a:p>
                      <a:pPr>
                        <a:defRPr sz="1000"/>
                      </a:pPr>
                      <a:r>
                        <a:rPr sz="1000"/>
                        <a:t>Innføring av momsplikt for offentlig sektor</a:t>
                      </a:r>
                    </a:p>
                  </a:txBody>
                  <a:tcPr>
                    <a:lnL w="0"/>
                    <a:lnR w="0"/>
                    <a:solidFill>
                      <a:prstClr val="black">
                        <a:lumOff val="100000"/>
                        <a:lumOff val="100000"/>
                      </a:prstClr>
                    </a:solidFill>
                  </a:tcPr>
                </a:tc>
              </a:tr>
              <a:tr h="0">
                <a:tc>
                  <a:txBody>
                    <a:bodyPr/>
                    <a:lstStyle/>
                    <a:p>
                      <a:pPr>
                        <a:defRPr sz="1000"/>
                      </a:pPr>
                      <a:r>
                        <a:rPr sz="1000"/>
                        <a:t>skattelette</a:t>
                      </a:r>
                    </a:p>
                    <a:p>
                      <a:r>
                        <a:rPr sz="1000"/>
                        <a:t>mere lov til midlertidige ansatte</a:t>
                      </a:r>
                    </a:p>
                    <a:p>
                      <a:r>
                        <a:rPr sz="1000"/>
                        <a:t>ikke søndagsåpent</a:t>
                      </a:r>
                    </a:p>
                  </a:txBody>
                  <a:tcPr>
                    <a:lnL w="0"/>
                    <a:lnR w="0"/>
                    <a:solidFill>
                      <a:prstClr val="black">
                        <a:lumOff val="100000"/>
                        <a:lumOff val="100000"/>
                      </a:prstClr>
                    </a:solidFill>
                  </a:tcPr>
                </a:tc>
              </a:tr>
              <a:tr h="0">
                <a:tc>
                  <a:txBody>
                    <a:bodyPr/>
                    <a:lstStyle/>
                    <a:p>
                      <a:pPr>
                        <a:defRPr sz="1000"/>
                      </a:pPr>
                      <a:r>
                        <a:rPr sz="1000"/>
                        <a:t>Mindre byråkratisk behandling i bygg og reguleringsøknader.</a:t>
                      </a:r>
                    </a:p>
                    <a:p>
                      <a:r>
                        <a:rPr sz="1000"/>
                        <a:t>Lavt rentenivå</a:t>
                      </a:r>
                    </a:p>
                  </a:txBody>
                  <a:tcPr>
                    <a:lnL w="0"/>
                    <a:lnR w="0"/>
                    <a:solidFill>
                      <a:prstClr val="black">
                        <a:lumOff val="100000"/>
                        <a:lumOff val="100000"/>
                      </a:prstClr>
                    </a:solidFill>
                  </a:tcPr>
                </a:tc>
              </a:tr>
              <a:tr h="0">
                <a:tc>
                  <a:txBody>
                    <a:bodyPr/>
                    <a:lstStyle/>
                    <a:p>
                      <a:pPr>
                        <a:defRPr sz="1000"/>
                      </a:pPr>
                      <a:r>
                        <a:rPr sz="1000"/>
                        <a:t>Stopp parralellinport . Fjern selskaps resultat beskatning . Skattlegg heller utbytteskatt ,</a:t>
                      </a:r>
                    </a:p>
                  </a:txBody>
                  <a:tcPr>
                    <a:lnL w="0"/>
                    <a:lnR w="0"/>
                    <a:solidFill>
                      <a:prstClr val="black">
                        <a:lumOff val="100000"/>
                        <a:lumOff val="100000"/>
                      </a:prstClr>
                    </a:solidFill>
                  </a:tcPr>
                </a:tc>
              </a:tr>
              <a:tr h="0">
                <a:tc>
                  <a:txBody>
                    <a:bodyPr/>
                    <a:lstStyle/>
                    <a:p>
                      <a:pPr>
                        <a:defRPr sz="1000"/>
                      </a:pPr>
                      <a:r>
                        <a:rPr sz="1000"/>
                        <a:t>Det vi betaler i arbeidsgiveravgift tilsvarer i stor grad vårt månedlig underskudd om dagen da vi er veldig personaltunge. Uten denne ville vi balansert og skulle klart oss gjennom denne perioden uten oppsigelser. Et scenario nå er at vi må si opp folk og staten må da ta kost gjennom NAV. Å slippe denne kosten nå ville spart personlig byrde, spart kost for staten og opprettholdt arbeidsplasser.</a:t>
                      </a:r>
                    </a:p>
                  </a:txBody>
                  <a:tcPr>
                    <a:lnL w="0"/>
                    <a:lnR w="0"/>
                    <a:solidFill>
                      <a:prstClr val="black">
                        <a:lumOff val="100000"/>
                        <a:lumOff val="100000"/>
                      </a:prstClr>
                    </a:solidFill>
                  </a:tcPr>
                </a:tc>
              </a:tr>
              <a:tr h="0">
                <a:tc>
                  <a:txBody>
                    <a:bodyPr/>
                    <a:lstStyle/>
                    <a:p>
                      <a:pPr>
                        <a:defRPr sz="1000"/>
                      </a:pPr>
                      <a:r>
                        <a:rPr sz="1000"/>
                        <a:t>Myndighetene kan kanskje tvinge frem mer småbutikkvennlig politikk, at vi småbutikker får noen fordeler som gjør at vi kan fortsette drift uten like store økonomiske utfordringer som idag. F.eks at vi som har omsetning for under 10 millioner kan slippe revisor! Dette er en stor utgift for oss. Og kanskje noen kan trylle frem noen andre fordeler... Merkur-programmet må prises høyt!! Det er en fantastisk mulighet for oss små som trenger hjelp!</a:t>
                      </a:r>
                    </a:p>
                  </a:txBody>
                  <a:tcPr>
                    <a:lnL w="0"/>
                    <a:lnR w="0"/>
                    <a:solidFill>
                      <a:prstClr val="black">
                        <a:lumOff val="100000"/>
                        <a:lumOff val="100000"/>
                      </a:prstClr>
                    </a:solidFill>
                  </a:tcPr>
                </a:tc>
              </a:tr>
            </a:tbl>
          </a:graphicData>
        </a:graphic>
      </p:graphicFrame>
    </p:spTree>
  </p:cSld>
  <p:clrMapOvr>
    <a:masterClrMapping/>
  </p:clrMapOvr>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normAutofit fontScale="90000"/>
          </a:bodyPr>
          <a:lstStyle/>
          <a:p>
            <a:r>
              <a:rPr lang="en-US"/>
              <a:t>27. Her ønsker vi at du kommer med en konkret ønskeliste til myndighetene med utgangspunkt i hvilke endringer som best vil hjelpe din bedrift.</a:t>
            </a:r>
          </a:p>
        </p:txBody>
      </p:sp>
      <p:sp>
        <p:nvSpPr>
          <p:cNvPr id="4" name="PCont"/>
          <p:cNvSpPr>
            <a:spLocks noGrp="1"/>
          </p:cNvSpPr>
          <p:nvPr>
            <p:ph sz="quarter" idx="15"/>
          </p:nvPr>
        </p:nvSpPr>
        <p:spPr/>
        <p:txBody>
          <a:bodyPr/>
          <a:lstStyle/>
          <a:p>
            <a:endParaRPr lang="en-US"/>
          </a:p>
        </p:txBody>
      </p:sp>
      <p:sp>
        <p:nvSpPr>
          <p:cNvPr id="6" name="RepTitle"/>
          <p:cNvSpPr>
            <a:spLocks noGrp="1"/>
          </p:cNvSpPr>
          <p:nvPr>
            <p:ph sz="quarter" idx="16" hasCustomPrompt="1"/>
          </p:nvPr>
        </p:nvSpPr>
        <p:spPr/>
        <p:txBody>
          <a:bodyPr/>
          <a:lstStyle/>
          <a:p>
            <a:r>
              <a:rPr lang="en-US"/>
              <a:t>Undersøkelse Vestlandet 2015(3)</a:t>
            </a:r>
          </a:p>
        </p:txBody>
      </p:sp>
      <p:sp>
        <p:nvSpPr>
          <p:cNvPr id="7" name="MetaFoot"/>
          <p:cNvSpPr>
            <a:spLocks noGrp="1"/>
          </p:cNvSpPr>
          <p:nvPr>
            <p:ph sz="quarter" idx="17"/>
          </p:nvPr>
        </p:nvSpPr>
        <p:spPr/>
        <p:txBody>
          <a:bodyPr/>
          <a:lstStyle/>
          <a:p>
            <a:endParaRPr lang="en-US"/>
          </a:p>
        </p:txBody>
      </p:sp>
      <p:graphicFrame>
        <p:nvGraphicFramePr>
          <p:cNvPr id="8" name="New Table"/>
          <p:cNvGraphicFramePr>
            <a:graphicFrameLocks noGrp="1"/>
          </p:cNvGraphicFramePr>
          <p:nvPr>
            <p:ph sz="quarter" idx="14"/>
          </p:nvPr>
        </p:nvGraphicFramePr>
        <p:xfrm>
          <a:off x="467544" y="836712"/>
          <a:ext cx="8207375" cy="5943600"/>
        </p:xfrm>
        <a:graphic>
          <a:graphicData uri="http://schemas.openxmlformats.org/drawingml/2006/table">
            <a:tbl>
              <a:tblPr>
                <a:tableStyleId>{5C22544A-7EE6-4342-B048-85BDC9FD1C3A}</a:tableStyleId>
              </a:tblPr>
              <a:tblGrid>
                <a:gridCol w="8207375"/>
              </a:tblGrid>
              <a:tr h="0">
                <a:tc>
                  <a:txBody>
                    <a:bodyPr/>
                    <a:lstStyle/>
                    <a:p>
                      <a:pPr>
                        <a:defRPr sz="1000"/>
                      </a:pPr>
                      <a:r>
                        <a:rPr sz="1000"/>
                        <a:t>Forbedret kommunikasjonsforhold på Vestlandet. Veg og jernbane, kollektivtrafikk i Bergen og omegn.</a:t>
                      </a:r>
                    </a:p>
                    <a:p>
                      <a:r>
                        <a:rPr sz="1000"/>
                        <a:t>Skattelette for bedriftene, men innføring av eiendomsskatt. Altså virkemidler som gjør det interessant å drive verdiskapning i Norge, ut over å eie fast eiendom.</a:t>
                      </a:r>
                    </a:p>
                    <a:p>
                      <a:r>
                        <a:rPr sz="1000"/>
                        <a:t>Økning i kvaliteten på barnehage, skole og videregående utdanning. Fremtidens oppdrag vinnes av de beste.</a:t>
                      </a:r>
                    </a:p>
                  </a:txBody>
                  <a:tcPr>
                    <a:lnL w="0"/>
                    <a:lnR w="0"/>
                    <a:solidFill>
                      <a:prstClr val="black">
                        <a:lumOff val="100000"/>
                        <a:lumOff val="100000"/>
                      </a:prstClr>
                    </a:solidFill>
                  </a:tcPr>
                </a:tc>
              </a:tr>
              <a:tr h="0">
                <a:tc>
                  <a:txBody>
                    <a:bodyPr/>
                    <a:lstStyle/>
                    <a:p>
                      <a:pPr>
                        <a:defRPr sz="1000"/>
                      </a:pPr>
                      <a:r>
                        <a:rPr sz="1000"/>
                        <a:t>1. La oljebransjen få restrukturere seg i fred slik at man får gjennomført helt nødvendige kostnadskutt.</a:t>
                      </a:r>
                    </a:p>
                    <a:p>
                      <a:r>
                        <a:rPr sz="1000"/>
                        <a:t>2. Større forutsigbarhet i finanslovgivning slik at aktører vet hva de skal tilpasse seg mot</a:t>
                      </a:r>
                    </a:p>
                  </a:txBody>
                  <a:tcPr>
                    <a:lnL w="0"/>
                    <a:lnR w="0"/>
                    <a:solidFill>
                      <a:prstClr val="black">
                        <a:lumOff val="100000"/>
                        <a:lumOff val="100000"/>
                      </a:prstClr>
                    </a:solidFill>
                  </a:tcPr>
                </a:tc>
              </a:tr>
              <a:tr h="0">
                <a:tc>
                  <a:txBody>
                    <a:bodyPr/>
                    <a:lstStyle/>
                    <a:p>
                      <a:pPr>
                        <a:defRPr sz="1000"/>
                      </a:pPr>
                      <a:r>
                        <a:rPr sz="1000"/>
                        <a:t>reversering av reduksjonen i fri-inntekt for investeringer i nye olje-/gassfelt.</a:t>
                      </a:r>
                    </a:p>
                    <a:p>
                      <a:r>
                        <a:rPr sz="1000"/>
                        <a:t>Høyt kostnadsnivå i regionen samt dyre og lite effektive transportløsninger</a:t>
                      </a:r>
                    </a:p>
                  </a:txBody>
                  <a:tcPr>
                    <a:lnL w="0"/>
                    <a:lnR w="0"/>
                    <a:solidFill>
                      <a:prstClr val="black">
                        <a:lumOff val="100000"/>
                        <a:lumOff val="100000"/>
                      </a:prstClr>
                    </a:solidFill>
                  </a:tcPr>
                </a:tc>
              </a:tr>
              <a:tr h="0">
                <a:tc>
                  <a:txBody>
                    <a:bodyPr/>
                    <a:lstStyle/>
                    <a:p>
                      <a:pPr>
                        <a:defRPr sz="1000"/>
                      </a:pPr>
                      <a:r>
                        <a:rPr sz="1000"/>
                        <a:t>Bedre regionalt samarbeid og en pro-aktiv tilnærming til tilrettelegging for nærings- og samfunnsutvikling i regionen.</a:t>
                      </a:r>
                    </a:p>
                  </a:txBody>
                  <a:tcPr>
                    <a:lnL w="0"/>
                    <a:lnR w="0"/>
                    <a:solidFill>
                      <a:prstClr val="black">
                        <a:lumOff val="100000"/>
                        <a:lumOff val="100000"/>
                      </a:prstClr>
                    </a:solidFill>
                  </a:tcPr>
                </a:tc>
              </a:tr>
              <a:tr h="0">
                <a:tc>
                  <a:txBody>
                    <a:bodyPr/>
                    <a:lstStyle/>
                    <a:p>
                      <a:pPr>
                        <a:defRPr sz="1000"/>
                      </a:pPr>
                      <a:r>
                        <a:rPr sz="1000"/>
                        <a:t>Reduksjon i arbeidsgiverperiode ved permittering</a:t>
                      </a:r>
                    </a:p>
                  </a:txBody>
                  <a:tcPr>
                    <a:lnL w="0"/>
                    <a:lnR w="0"/>
                    <a:solidFill>
                      <a:prstClr val="black">
                        <a:lumOff val="100000"/>
                        <a:lumOff val="100000"/>
                      </a:prstClr>
                    </a:solidFill>
                  </a:tcPr>
                </a:tc>
              </a:tr>
              <a:tr h="0">
                <a:tc>
                  <a:txBody>
                    <a:bodyPr/>
                    <a:lstStyle/>
                    <a:p>
                      <a:pPr>
                        <a:defRPr sz="1000"/>
                      </a:pPr>
                      <a:r>
                        <a:rPr sz="1000"/>
                        <a:t>Bygge ned offentlig sektor og bruke folk til verdiskapende aktiviteter.</a:t>
                      </a:r>
                    </a:p>
                    <a:p>
                      <a:r>
                        <a:rPr sz="1000"/>
                        <a:t>Bort med formueskatten som kveler nyinvesteringer, nå må regjeringen våge dette etter alt de har lovet.</a:t>
                      </a:r>
                    </a:p>
                    <a:p>
                      <a:r>
                        <a:rPr sz="1000"/>
                        <a:t>Effektiv støtte til internasjonalisering, ikke rådyre InnovasjonNorge -konsulenter som bare skriver rapporter</a:t>
                      </a:r>
                    </a:p>
                  </a:txBody>
                  <a:tcPr>
                    <a:lnL w="0"/>
                    <a:lnR w="0"/>
                    <a:solidFill>
                      <a:prstClr val="black">
                        <a:lumOff val="100000"/>
                        <a:lumOff val="100000"/>
                      </a:prstClr>
                    </a:solidFill>
                  </a:tcPr>
                </a:tc>
              </a:tr>
              <a:tr h="0">
                <a:tc>
                  <a:txBody>
                    <a:bodyPr/>
                    <a:lstStyle/>
                    <a:p>
                      <a:pPr>
                        <a:defRPr sz="1000"/>
                      </a:pPr>
                      <a:r>
                        <a:rPr sz="1000"/>
                        <a:t>Lavere moms og skatt</a:t>
                      </a:r>
                    </a:p>
                  </a:txBody>
                  <a:tcPr>
                    <a:lnL w="0"/>
                    <a:lnR w="0"/>
                    <a:solidFill>
                      <a:prstClr val="black">
                        <a:lumOff val="100000"/>
                        <a:lumOff val="100000"/>
                      </a:prstClr>
                    </a:solidFill>
                  </a:tcPr>
                </a:tc>
              </a:tr>
              <a:tr h="0">
                <a:tc>
                  <a:txBody>
                    <a:bodyPr/>
                    <a:lstStyle/>
                    <a:p>
                      <a:pPr>
                        <a:defRPr sz="1000"/>
                      </a:pPr>
                      <a:r>
                        <a:rPr sz="1000"/>
                        <a:t>Høyere aktivitet på norsk sokkel.</a:t>
                      </a:r>
                    </a:p>
                  </a:txBody>
                  <a:tcPr>
                    <a:lnL w="0"/>
                    <a:lnR w="0"/>
                    <a:solidFill>
                      <a:prstClr val="black">
                        <a:lumOff val="100000"/>
                        <a:lumOff val="100000"/>
                      </a:prstClr>
                    </a:solidFill>
                  </a:tcPr>
                </a:tc>
              </a:tr>
              <a:tr h="0">
                <a:tc>
                  <a:txBody>
                    <a:bodyPr/>
                    <a:lstStyle/>
                    <a:p>
                      <a:pPr>
                        <a:defRPr sz="1000"/>
                      </a:pPr>
                      <a:r>
                        <a:rPr sz="1000"/>
                        <a:t>kostnader som blir pålagt bedrifter med annsatte</a:t>
                      </a:r>
                    </a:p>
                  </a:txBody>
                  <a:tcPr>
                    <a:lnL w="0"/>
                    <a:lnR w="0"/>
                    <a:solidFill>
                      <a:prstClr val="black">
                        <a:lumOff val="100000"/>
                        <a:lumOff val="100000"/>
                      </a:prstClr>
                    </a:solidFill>
                  </a:tcPr>
                </a:tc>
              </a:tr>
              <a:tr h="0">
                <a:tc>
                  <a:txBody>
                    <a:bodyPr/>
                    <a:lstStyle/>
                    <a:p>
                      <a:pPr>
                        <a:defRPr sz="1000"/>
                      </a:pPr>
                      <a:r>
                        <a:rPr sz="1000"/>
                        <a:t>Langt større offentlig støtte til gründerbedrifter.</a:t>
                      </a:r>
                    </a:p>
                  </a:txBody>
                  <a:tcPr>
                    <a:lnL w="0"/>
                    <a:lnR w="0"/>
                    <a:solidFill>
                      <a:prstClr val="black">
                        <a:lumOff val="100000"/>
                        <a:lumOff val="100000"/>
                      </a:prstClr>
                    </a:solidFill>
                  </a:tcPr>
                </a:tc>
              </a:tr>
              <a:tr h="0">
                <a:tc>
                  <a:txBody>
                    <a:bodyPr/>
                    <a:lstStyle/>
                    <a:p>
                      <a:pPr>
                        <a:defRPr sz="1000"/>
                      </a:pPr>
                      <a:r>
                        <a:rPr sz="1000"/>
                        <a:t>Legge til rette for at</a:t>
                      </a:r>
                    </a:p>
                  </a:txBody>
                  <a:tcPr>
                    <a:lnL w="0"/>
                    <a:lnR w="0"/>
                    <a:solidFill>
                      <a:prstClr val="black">
                        <a:lumOff val="100000"/>
                        <a:lumOff val="100000"/>
                      </a:prstClr>
                    </a:solidFill>
                  </a:tcPr>
                </a:tc>
              </a:tr>
              <a:tr h="0">
                <a:tc>
                  <a:txBody>
                    <a:bodyPr/>
                    <a:lstStyle/>
                    <a:p>
                      <a:pPr>
                        <a:defRPr sz="1000"/>
                      </a:pPr>
                      <a:r>
                        <a:rPr sz="1000"/>
                        <a:t>KUTTE I BESKATNING AV ET NÆRINGSLIV SOM ER INVESTERINGSVILLIGE - MEN DET MÅ FRA SAMFUNNET STIMULERES MER - NOEN MÅ TROSS ALT SKAPE INNTEKTENE LANDET TRENGER.</a:t>
                      </a:r>
                    </a:p>
                  </a:txBody>
                  <a:tcPr>
                    <a:lnL w="0"/>
                    <a:lnR w="0"/>
                    <a:solidFill>
                      <a:prstClr val="black">
                        <a:lumOff val="100000"/>
                        <a:lumOff val="100000"/>
                      </a:prstClr>
                    </a:solidFill>
                  </a:tcPr>
                </a:tc>
              </a:tr>
              <a:tr h="0">
                <a:tc>
                  <a:txBody>
                    <a:bodyPr/>
                    <a:lstStyle/>
                    <a:p>
                      <a:pPr>
                        <a:defRPr sz="1000"/>
                      </a:pPr>
                      <a:r>
                        <a:rPr sz="1000"/>
                        <a:t>Forbedre kollektivtilbudet og infrastruktur generelt</a:t>
                      </a:r>
                    </a:p>
                    <a:p>
                      <a:r>
                        <a:rPr sz="1000"/>
                        <a:t>Større forutsigbarhet fra offentlige myndigheter</a:t>
                      </a:r>
                    </a:p>
                  </a:txBody>
                  <a:tcPr>
                    <a:lnL w="0"/>
                    <a:lnR w="0"/>
                    <a:solidFill>
                      <a:prstClr val="black">
                        <a:lumOff val="100000"/>
                        <a:lumOff val="100000"/>
                      </a:prstClr>
                    </a:solidFill>
                  </a:tcPr>
                </a:tc>
              </a:tr>
              <a:tr h="0">
                <a:tc>
                  <a:txBody>
                    <a:bodyPr/>
                    <a:lstStyle/>
                    <a:p>
                      <a:pPr>
                        <a:defRPr sz="1000"/>
                      </a:pPr>
                      <a:r>
                        <a:rPr sz="1000"/>
                        <a:t>Infrastruktur i tråd med dagens trafikkmengde.</a:t>
                      </a:r>
                    </a:p>
                    <a:p>
                      <a:r>
                        <a:rPr sz="1000"/>
                        <a:t>Ved utbygging forskuttere kostnader slik at vi får effektive oppgraderinger og et visst volum på dette. Tidsaspektet er viktig, en må få ting til å skje plutselig og ikke om 20 år.</a:t>
                      </a:r>
                    </a:p>
                    <a:p>
                      <a:r>
                        <a:rPr sz="1000"/>
                        <a:t>Rogfast er et prosjekt som bør komme jo før jo heller, flaut at Ryfast ble prioritert. I kjølvannet av dette MÅ og BØR mulighet for fortsatt kryssing av indre Høgsfjord bestå og ikke legges ned. Kan være fortsatt ferjedrift eller alternativt tunnellgjennomslag til Frafjord.</a:t>
                      </a:r>
                    </a:p>
                  </a:txBody>
                  <a:tcPr>
                    <a:lnL w="0"/>
                    <a:lnR w="0"/>
                    <a:solidFill>
                      <a:prstClr val="black">
                        <a:lumOff val="100000"/>
                        <a:lumOff val="100000"/>
                      </a:prstClr>
                    </a:solidFill>
                  </a:tcPr>
                </a:tc>
              </a:tr>
            </a:tbl>
          </a:graphicData>
        </a:graphic>
      </p:graphicFrame>
    </p:spTree>
  </p:cSld>
  <p:clrMapOvr>
    <a:masterClrMapping/>
  </p:clrMapOvr>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normAutofit fontScale="90000"/>
          </a:bodyPr>
          <a:lstStyle/>
          <a:p>
            <a:r>
              <a:rPr lang="en-US"/>
              <a:t>27. Her ønsker vi at du kommer med en konkret ønskeliste til myndighetene med utgangspunkt i hvilke endringer som best vil hjelpe din bedrift.</a:t>
            </a:r>
          </a:p>
        </p:txBody>
      </p:sp>
      <p:sp>
        <p:nvSpPr>
          <p:cNvPr id="4" name="PCont"/>
          <p:cNvSpPr>
            <a:spLocks noGrp="1"/>
          </p:cNvSpPr>
          <p:nvPr>
            <p:ph sz="quarter" idx="15"/>
          </p:nvPr>
        </p:nvSpPr>
        <p:spPr/>
        <p:txBody>
          <a:bodyPr/>
          <a:lstStyle/>
          <a:p>
            <a:endParaRPr lang="en-US"/>
          </a:p>
        </p:txBody>
      </p:sp>
      <p:sp>
        <p:nvSpPr>
          <p:cNvPr id="6" name="RepTitle"/>
          <p:cNvSpPr>
            <a:spLocks noGrp="1"/>
          </p:cNvSpPr>
          <p:nvPr>
            <p:ph sz="quarter" idx="16" hasCustomPrompt="1"/>
          </p:nvPr>
        </p:nvSpPr>
        <p:spPr/>
        <p:txBody>
          <a:bodyPr/>
          <a:lstStyle/>
          <a:p>
            <a:r>
              <a:rPr lang="en-US"/>
              <a:t>Undersøkelse Vestlandet 2015(3)</a:t>
            </a:r>
          </a:p>
        </p:txBody>
      </p:sp>
      <p:sp>
        <p:nvSpPr>
          <p:cNvPr id="7" name="MetaFoot"/>
          <p:cNvSpPr>
            <a:spLocks noGrp="1"/>
          </p:cNvSpPr>
          <p:nvPr>
            <p:ph sz="quarter" idx="17"/>
          </p:nvPr>
        </p:nvSpPr>
        <p:spPr/>
        <p:txBody>
          <a:bodyPr/>
          <a:lstStyle/>
          <a:p>
            <a:endParaRPr lang="en-US"/>
          </a:p>
        </p:txBody>
      </p:sp>
      <p:graphicFrame>
        <p:nvGraphicFramePr>
          <p:cNvPr id="8" name="New Table"/>
          <p:cNvGraphicFramePr>
            <a:graphicFrameLocks noGrp="1"/>
          </p:cNvGraphicFramePr>
          <p:nvPr>
            <p:ph sz="quarter" idx="14"/>
          </p:nvPr>
        </p:nvGraphicFramePr>
        <p:xfrm>
          <a:off x="467544" y="836712"/>
          <a:ext cx="8207375" cy="5516880"/>
        </p:xfrm>
        <a:graphic>
          <a:graphicData uri="http://schemas.openxmlformats.org/drawingml/2006/table">
            <a:tbl>
              <a:tblPr>
                <a:tableStyleId>{5C22544A-7EE6-4342-B048-85BDC9FD1C3A}</a:tableStyleId>
              </a:tblPr>
              <a:tblGrid>
                <a:gridCol w="8207375"/>
              </a:tblGrid>
              <a:tr h="0">
                <a:tc>
                  <a:txBody>
                    <a:bodyPr/>
                    <a:lstStyle/>
                    <a:p>
                      <a:pPr>
                        <a:defRPr sz="1000"/>
                      </a:pPr>
                      <a:r>
                        <a:rPr sz="1000"/>
                        <a:t>Raskere saksbehanlding, på regulering o.l</a:t>
                      </a:r>
                    </a:p>
                    <a:p>
                      <a:r>
                        <a:rPr sz="1000"/>
                        <a:t>positiv holdning til nye muligheter</a:t>
                      </a:r>
                    </a:p>
                    <a:p>
                      <a:r>
                        <a:rPr sz="1000"/>
                        <a:t>Se mulighetene for utvikling</a:t>
                      </a:r>
                    </a:p>
                  </a:txBody>
                  <a:tcPr>
                    <a:lnL w="0"/>
                    <a:lnR w="0"/>
                    <a:solidFill>
                      <a:prstClr val="black">
                        <a:lumOff val="100000"/>
                        <a:lumOff val="100000"/>
                      </a:prstClr>
                    </a:solidFill>
                  </a:tcPr>
                </a:tc>
              </a:tr>
              <a:tr h="0">
                <a:tc>
                  <a:txBody>
                    <a:bodyPr/>
                    <a:lstStyle/>
                    <a:p>
                      <a:pPr>
                        <a:defRPr sz="1000"/>
                      </a:pPr>
                      <a:r>
                        <a:rPr sz="1000"/>
                        <a:t>Incentivering rundt klimanøytralt drivstoff til Luftfarten - Biojetfuel konkurransedyktig med dagens fuel</a:t>
                      </a:r>
                    </a:p>
                  </a:txBody>
                  <a:tcPr>
                    <a:lnL w="0"/>
                    <a:lnR w="0"/>
                    <a:solidFill>
                      <a:prstClr val="black">
                        <a:lumOff val="100000"/>
                        <a:lumOff val="100000"/>
                      </a:prstClr>
                    </a:solidFill>
                  </a:tcPr>
                </a:tc>
              </a:tr>
              <a:tr h="0">
                <a:tc>
                  <a:txBody>
                    <a:bodyPr/>
                    <a:lstStyle/>
                    <a:p>
                      <a:pPr>
                        <a:defRPr sz="1000"/>
                      </a:pPr>
                      <a:r>
                        <a:rPr sz="1000"/>
                        <a:t>Økt satsing på veinett, lavere beskatning.</a:t>
                      </a:r>
                    </a:p>
                  </a:txBody>
                  <a:tcPr>
                    <a:lnL w="0"/>
                    <a:lnR w="0"/>
                    <a:solidFill>
                      <a:prstClr val="black">
                        <a:lumOff val="100000"/>
                        <a:lumOff val="100000"/>
                      </a:prstClr>
                    </a:solidFill>
                  </a:tcPr>
                </a:tc>
              </a:tr>
              <a:tr h="0">
                <a:tc>
                  <a:txBody>
                    <a:bodyPr/>
                    <a:lstStyle/>
                    <a:p>
                      <a:pPr>
                        <a:defRPr sz="1000"/>
                      </a:pPr>
                      <a:r>
                        <a:rPr sz="1000"/>
                        <a:t>Vår eier jobber aktiv inn via BNl/NHO for å påvikre fremtidens arbeidsliv.</a:t>
                      </a:r>
                    </a:p>
                  </a:txBody>
                  <a:tcPr>
                    <a:lnL w="0"/>
                    <a:lnR w="0"/>
                    <a:solidFill>
                      <a:prstClr val="black">
                        <a:lumOff val="100000"/>
                        <a:lumOff val="100000"/>
                      </a:prstClr>
                    </a:solidFill>
                  </a:tcPr>
                </a:tc>
              </a:tr>
              <a:tr h="0">
                <a:tc>
                  <a:txBody>
                    <a:bodyPr/>
                    <a:lstStyle/>
                    <a:p>
                      <a:pPr>
                        <a:defRPr sz="1000"/>
                      </a:pPr>
                      <a:r>
                        <a:rPr sz="1000"/>
                        <a:t>Redusere eiendoms- og formueskatten</a:t>
                      </a:r>
                    </a:p>
                  </a:txBody>
                  <a:tcPr>
                    <a:lnL w="0"/>
                    <a:lnR w="0"/>
                    <a:solidFill>
                      <a:prstClr val="black">
                        <a:lumOff val="100000"/>
                        <a:lumOff val="100000"/>
                      </a:prstClr>
                    </a:solidFill>
                  </a:tcPr>
                </a:tc>
              </a:tr>
              <a:tr h="0">
                <a:tc>
                  <a:txBody>
                    <a:bodyPr/>
                    <a:lstStyle/>
                    <a:p>
                      <a:pPr>
                        <a:defRPr sz="1000"/>
                      </a:pPr>
                      <a:r>
                        <a:rPr sz="1000"/>
                        <a:t>Fortgang i Sotrasambandet og flere strakstiltak</a:t>
                      </a:r>
                    </a:p>
                  </a:txBody>
                  <a:tcPr>
                    <a:lnL w="0"/>
                    <a:lnR w="0"/>
                    <a:solidFill>
                      <a:prstClr val="black">
                        <a:lumOff val="100000"/>
                        <a:lumOff val="100000"/>
                      </a:prstClr>
                    </a:solidFill>
                  </a:tcPr>
                </a:tc>
              </a:tr>
              <a:tr h="0">
                <a:tc>
                  <a:txBody>
                    <a:bodyPr/>
                    <a:lstStyle/>
                    <a:p>
                      <a:pPr>
                        <a:defRPr sz="1000"/>
                      </a:pPr>
                      <a:r>
                        <a:rPr sz="1000"/>
                        <a:t>Økt støtte til forskning</a:t>
                      </a:r>
                    </a:p>
                  </a:txBody>
                  <a:tcPr>
                    <a:lnL w="0"/>
                    <a:lnR w="0"/>
                    <a:solidFill>
                      <a:prstClr val="black">
                        <a:lumOff val="100000"/>
                        <a:lumOff val="100000"/>
                      </a:prstClr>
                    </a:solidFill>
                  </a:tcPr>
                </a:tc>
              </a:tr>
              <a:tr h="0">
                <a:tc>
                  <a:txBody>
                    <a:bodyPr/>
                    <a:lstStyle/>
                    <a:p>
                      <a:pPr>
                        <a:defRPr sz="1000"/>
                      </a:pPr>
                      <a:r>
                        <a:rPr sz="1000"/>
                        <a:t>- Påse at offentlige etater / administrasjon utfører sine oppgaver med den kvalitet man ønsker og forlanger at privat næringsliv skal gjøre.</a:t>
                      </a:r>
                    </a:p>
                    <a:p>
                      <a:r>
                        <a:rPr sz="1000"/>
                        <a:t>- Sørge for at offentlige etater / administrasjon blir vesentlig mer effektiv en i dag. I dag er de en reell og faktisk merkostnad som må medtas i prising. </a:t>
                      </a:r>
                    </a:p>
                    <a:p>
                      <a:r>
                        <a:rPr sz="1000"/>
                        <a:t>- Sørge for at offentlige etater tilrettelegger for at det private næringsliv kan unngå et voldsomt byråkrati</a:t>
                      </a:r>
                    </a:p>
                  </a:txBody>
                  <a:tcPr>
                    <a:lnL w="0"/>
                    <a:lnR w="0"/>
                    <a:solidFill>
                      <a:prstClr val="black">
                        <a:lumOff val="100000"/>
                        <a:lumOff val="100000"/>
                      </a:prstClr>
                    </a:solidFill>
                  </a:tcPr>
                </a:tc>
              </a:tr>
              <a:tr h="0">
                <a:tc>
                  <a:txBody>
                    <a:bodyPr/>
                    <a:lstStyle/>
                    <a:p>
                      <a:pPr>
                        <a:defRPr sz="1000"/>
                      </a:pPr>
                      <a:r>
                        <a:rPr sz="1000"/>
                        <a:t>1.mindre skattetrykk for bedrifter</a:t>
                      </a:r>
                    </a:p>
                    <a:p>
                      <a:r>
                        <a:rPr sz="1000"/>
                        <a:t>2.legge til rette for vekst i små og mellomstore bedrifter</a:t>
                      </a:r>
                    </a:p>
                    <a:p>
                      <a:r>
                        <a:rPr sz="1000"/>
                        <a:t>3.bedre infrastruktur</a:t>
                      </a:r>
                    </a:p>
                  </a:txBody>
                  <a:tcPr>
                    <a:lnL w="0"/>
                    <a:lnR w="0"/>
                    <a:solidFill>
                      <a:prstClr val="black">
                        <a:lumOff val="100000"/>
                        <a:lumOff val="100000"/>
                      </a:prstClr>
                    </a:solidFill>
                  </a:tcPr>
                </a:tc>
              </a:tr>
              <a:tr h="0">
                <a:tc>
                  <a:txBody>
                    <a:bodyPr/>
                    <a:lstStyle/>
                    <a:p>
                      <a:pPr>
                        <a:defRPr sz="1000"/>
                      </a:pPr>
                      <a:r>
                        <a:rPr sz="1000"/>
                        <a:t>1. Jobbtilbud</a:t>
                      </a:r>
                    </a:p>
                    <a:p>
                      <a:r>
                        <a:rPr sz="1000"/>
                        <a:t>2. Jobbtilbud</a:t>
                      </a:r>
                    </a:p>
                    <a:p>
                      <a:r>
                        <a:rPr sz="1000"/>
                        <a:t>3. Jobbtilbud</a:t>
                      </a:r>
                    </a:p>
                  </a:txBody>
                  <a:tcPr>
                    <a:lnL w="0"/>
                    <a:lnR w="0"/>
                    <a:solidFill>
                      <a:prstClr val="black">
                        <a:lumOff val="100000"/>
                        <a:lumOff val="100000"/>
                      </a:prstClr>
                    </a:solidFill>
                  </a:tcPr>
                </a:tc>
              </a:tr>
              <a:tr h="0">
                <a:tc>
                  <a:txBody>
                    <a:bodyPr/>
                    <a:lstStyle/>
                    <a:p>
                      <a:pPr>
                        <a:defRPr sz="1000"/>
                      </a:pPr>
                      <a:r>
                        <a:rPr sz="1000"/>
                        <a:t>For mye og tungvint rapportering uten klar oversikt over hva som skal rapporteres og når.</a:t>
                      </a:r>
                    </a:p>
                  </a:txBody>
                  <a:tcPr>
                    <a:lnL w="0"/>
                    <a:lnR w="0"/>
                    <a:solidFill>
                      <a:prstClr val="black">
                        <a:lumOff val="100000"/>
                        <a:lumOff val="100000"/>
                      </a:prstClr>
                    </a:solidFill>
                  </a:tcPr>
                </a:tc>
              </a:tr>
              <a:tr h="0">
                <a:tc>
                  <a:txBody>
                    <a:bodyPr/>
                    <a:lstStyle/>
                    <a:p>
                      <a:pPr>
                        <a:defRPr sz="1000"/>
                      </a:pPr>
                      <a:r>
                        <a:rPr sz="1000"/>
                        <a:t>De nye energikravene som er til høring MÅ for alt i verden ikke gå igjennom. </a:t>
                      </a:r>
                    </a:p>
                    <a:p>
                      <a:r>
                        <a:rPr sz="1000"/>
                        <a:t>Det er krise for energi politikken i Norge</a:t>
                      </a:r>
                    </a:p>
                  </a:txBody>
                  <a:tcPr>
                    <a:lnL w="0"/>
                    <a:lnR w="0"/>
                    <a:solidFill>
                      <a:prstClr val="black">
                        <a:lumOff val="100000"/>
                        <a:lumOff val="100000"/>
                      </a:prstClr>
                    </a:solidFill>
                  </a:tcPr>
                </a:tc>
              </a:tr>
              <a:tr h="0">
                <a:tc>
                  <a:txBody>
                    <a:bodyPr/>
                    <a:lstStyle/>
                    <a:p>
                      <a:pPr>
                        <a:defRPr sz="1000"/>
                      </a:pPr>
                      <a:r>
                        <a:rPr sz="1000"/>
                        <a:t>Sikre norsk landbruk gjennom fortsatt gode rammebetingelser</a:t>
                      </a:r>
                    </a:p>
                  </a:txBody>
                  <a:tcPr>
                    <a:lnL w="0"/>
                    <a:lnR w="0"/>
                    <a:solidFill>
                      <a:prstClr val="black">
                        <a:lumOff val="100000"/>
                        <a:lumOff val="100000"/>
                      </a:prstClr>
                    </a:solidFill>
                  </a:tcPr>
                </a:tc>
              </a:tr>
              <a:tr h="0">
                <a:tc>
                  <a:txBody>
                    <a:bodyPr/>
                    <a:lstStyle/>
                    <a:p>
                      <a:pPr>
                        <a:defRPr sz="1000"/>
                      </a:pPr>
                      <a:r>
                        <a:rPr sz="1000"/>
                        <a:t>Bedre samferdsel Oslo - Bergen</a:t>
                      </a:r>
                    </a:p>
                  </a:txBody>
                  <a:tcPr>
                    <a:lnL w="0"/>
                    <a:lnR w="0"/>
                    <a:solidFill>
                      <a:prstClr val="black">
                        <a:lumOff val="100000"/>
                        <a:lumOff val="100000"/>
                      </a:prstClr>
                    </a:solidFill>
                  </a:tcPr>
                </a:tc>
              </a:tr>
              <a:tr h="0">
                <a:tc>
                  <a:txBody>
                    <a:bodyPr/>
                    <a:lstStyle/>
                    <a:p>
                      <a:pPr>
                        <a:defRPr sz="1000"/>
                      </a:pPr>
                      <a:r>
                        <a:rPr sz="1000"/>
                        <a:t>Fjern arbeidsgiveravgiften.</a:t>
                      </a:r>
                    </a:p>
                  </a:txBody>
                  <a:tcPr>
                    <a:lnL w="0"/>
                    <a:lnR w="0"/>
                    <a:solidFill>
                      <a:prstClr val="black">
                        <a:lumOff val="100000"/>
                        <a:lumOff val="100000"/>
                      </a:prstClr>
                    </a:solidFill>
                  </a:tcPr>
                </a:tc>
              </a:tr>
              <a:tr h="0">
                <a:tc>
                  <a:txBody>
                    <a:bodyPr/>
                    <a:lstStyle/>
                    <a:p>
                      <a:pPr>
                        <a:defRPr sz="1000"/>
                      </a:pPr>
                      <a:r>
                        <a:rPr sz="1000"/>
                        <a:t>Ta riktige beslutninger nå og sett planene i aksjon nå, ikke om to år.</a:t>
                      </a:r>
                    </a:p>
                  </a:txBody>
                  <a:tcPr>
                    <a:lnL w="0"/>
                    <a:lnR w="0"/>
                    <a:solidFill>
                      <a:prstClr val="black">
                        <a:lumOff val="100000"/>
                        <a:lumOff val="100000"/>
                      </a:prstClr>
                    </a:solidFill>
                  </a:tcPr>
                </a:tc>
              </a:tr>
            </a:tbl>
          </a:graphicData>
        </a:graphic>
      </p:graphicFrame>
    </p:spTree>
  </p:cSld>
  <p:clrMapOvr>
    <a:masterClrMapping/>
  </p:clrMapOvr>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normAutofit fontScale="90000"/>
          </a:bodyPr>
          <a:lstStyle/>
          <a:p>
            <a:r>
              <a:rPr lang="en-US"/>
              <a:t>27. Her ønsker vi at du kommer med en konkret ønskeliste til myndighetene med utgangspunkt i hvilke endringer som best vil hjelpe din bedrift.</a:t>
            </a:r>
          </a:p>
        </p:txBody>
      </p:sp>
      <p:sp>
        <p:nvSpPr>
          <p:cNvPr id="4" name="PCont"/>
          <p:cNvSpPr>
            <a:spLocks noGrp="1"/>
          </p:cNvSpPr>
          <p:nvPr>
            <p:ph sz="quarter" idx="15"/>
          </p:nvPr>
        </p:nvSpPr>
        <p:spPr/>
        <p:txBody>
          <a:bodyPr/>
          <a:lstStyle/>
          <a:p>
            <a:endParaRPr lang="en-US"/>
          </a:p>
        </p:txBody>
      </p:sp>
      <p:sp>
        <p:nvSpPr>
          <p:cNvPr id="6" name="RepTitle"/>
          <p:cNvSpPr>
            <a:spLocks noGrp="1"/>
          </p:cNvSpPr>
          <p:nvPr>
            <p:ph sz="quarter" idx="16" hasCustomPrompt="1"/>
          </p:nvPr>
        </p:nvSpPr>
        <p:spPr/>
        <p:txBody>
          <a:bodyPr/>
          <a:lstStyle/>
          <a:p>
            <a:r>
              <a:rPr lang="en-US"/>
              <a:t>Undersøkelse Vestlandet 2015(3)</a:t>
            </a:r>
          </a:p>
        </p:txBody>
      </p:sp>
      <p:sp>
        <p:nvSpPr>
          <p:cNvPr id="7" name="MetaFoot"/>
          <p:cNvSpPr>
            <a:spLocks noGrp="1"/>
          </p:cNvSpPr>
          <p:nvPr>
            <p:ph sz="quarter" idx="17"/>
          </p:nvPr>
        </p:nvSpPr>
        <p:spPr/>
        <p:txBody>
          <a:bodyPr/>
          <a:lstStyle/>
          <a:p>
            <a:endParaRPr lang="en-US"/>
          </a:p>
        </p:txBody>
      </p:sp>
      <p:graphicFrame>
        <p:nvGraphicFramePr>
          <p:cNvPr id="8" name="New Table"/>
          <p:cNvGraphicFramePr>
            <a:graphicFrameLocks noGrp="1"/>
          </p:cNvGraphicFramePr>
          <p:nvPr>
            <p:ph sz="quarter" idx="14"/>
          </p:nvPr>
        </p:nvGraphicFramePr>
        <p:xfrm>
          <a:off x="467544" y="836712"/>
          <a:ext cx="8207375" cy="5669280"/>
        </p:xfrm>
        <a:graphic>
          <a:graphicData uri="http://schemas.openxmlformats.org/drawingml/2006/table">
            <a:tbl>
              <a:tblPr>
                <a:tableStyleId>{5C22544A-7EE6-4342-B048-85BDC9FD1C3A}</a:tableStyleId>
              </a:tblPr>
              <a:tblGrid>
                <a:gridCol w="8207375"/>
              </a:tblGrid>
              <a:tr h="0">
                <a:tc>
                  <a:txBody>
                    <a:bodyPr/>
                    <a:lstStyle/>
                    <a:p>
                      <a:pPr>
                        <a:defRPr sz="1000"/>
                      </a:pPr>
                      <a:r>
                        <a:rPr sz="1000"/>
                        <a:t>Fradrag for innovasjon</a:t>
                      </a:r>
                    </a:p>
                  </a:txBody>
                  <a:tcPr>
                    <a:lnL w="0"/>
                    <a:lnR w="0"/>
                    <a:solidFill>
                      <a:prstClr val="black">
                        <a:lumOff val="100000"/>
                        <a:lumOff val="100000"/>
                      </a:prstClr>
                    </a:solidFill>
                  </a:tcPr>
                </a:tc>
              </a:tr>
              <a:tr h="0">
                <a:tc>
                  <a:txBody>
                    <a:bodyPr/>
                    <a:lstStyle/>
                    <a:p>
                      <a:pPr>
                        <a:defRPr sz="1000"/>
                      </a:pPr>
                      <a:r>
                        <a:rPr sz="1000"/>
                        <a:t>Bedre støtte ordninger (mer oversiktlige) der en gjerne kan hente personer fra Nav el. Arbeidsplikt for midlertididige trygdede,(ledige). </a:t>
                      </a:r>
                    </a:p>
                    <a:p>
                      <a:r>
                        <a:rPr sz="1000"/>
                        <a:t>Midlertidig ansettelser da yrket er mye sesong basert, dermed bedre ordninger for permiteringer.</a:t>
                      </a:r>
                    </a:p>
                  </a:txBody>
                  <a:tcPr>
                    <a:lnL w="0"/>
                    <a:lnR w="0"/>
                    <a:solidFill>
                      <a:prstClr val="black">
                        <a:lumOff val="100000"/>
                        <a:lumOff val="100000"/>
                      </a:prstClr>
                    </a:solidFill>
                  </a:tcPr>
                </a:tc>
              </a:tr>
              <a:tr h="0">
                <a:tc>
                  <a:txBody>
                    <a:bodyPr/>
                    <a:lstStyle/>
                    <a:p>
                      <a:pPr>
                        <a:defRPr sz="1000"/>
                      </a:pPr>
                      <a:r>
                        <a:rPr sz="1000"/>
                        <a:t>Utbygging av infrastruktur, vei, bane og jernbane.</a:t>
                      </a:r>
                    </a:p>
                  </a:txBody>
                  <a:tcPr>
                    <a:lnL w="0"/>
                    <a:lnR w="0"/>
                    <a:solidFill>
                      <a:prstClr val="black">
                        <a:lumOff val="100000"/>
                        <a:lumOff val="100000"/>
                      </a:prstClr>
                    </a:solidFill>
                  </a:tcPr>
                </a:tc>
              </a:tr>
              <a:tr h="0">
                <a:tc>
                  <a:txBody>
                    <a:bodyPr/>
                    <a:lstStyle/>
                    <a:p>
                      <a:pPr>
                        <a:defRPr sz="1000"/>
                      </a:pPr>
                      <a:r>
                        <a:rPr sz="1000"/>
                        <a:t>Redusere skatte og avgiftsnivået</a:t>
                      </a:r>
                    </a:p>
                  </a:txBody>
                  <a:tcPr>
                    <a:lnL w="0"/>
                    <a:lnR w="0"/>
                    <a:solidFill>
                      <a:prstClr val="black">
                        <a:lumOff val="100000"/>
                        <a:lumOff val="100000"/>
                      </a:prstClr>
                    </a:solidFill>
                  </a:tcPr>
                </a:tc>
              </a:tr>
              <a:tr h="0">
                <a:tc>
                  <a:txBody>
                    <a:bodyPr/>
                    <a:lstStyle/>
                    <a:p>
                      <a:pPr>
                        <a:defRPr sz="1000"/>
                      </a:pPr>
                      <a:r>
                        <a:rPr sz="1000"/>
                        <a:t>Holde kostnadene i sjakk med stram finanspolitikk</a:t>
                      </a:r>
                    </a:p>
                  </a:txBody>
                  <a:tcPr>
                    <a:lnL w="0"/>
                    <a:lnR w="0"/>
                    <a:solidFill>
                      <a:prstClr val="black">
                        <a:lumOff val="100000"/>
                        <a:lumOff val="100000"/>
                      </a:prstClr>
                    </a:solidFill>
                  </a:tcPr>
                </a:tc>
              </a:tr>
              <a:tr h="0">
                <a:tc>
                  <a:txBody>
                    <a:bodyPr/>
                    <a:lstStyle/>
                    <a:p>
                      <a:pPr>
                        <a:defRPr sz="1000"/>
                      </a:pPr>
                      <a:r>
                        <a:rPr sz="1000"/>
                        <a:t>Gi hjelp til oppstartsbedrifter, 2-3 år med avgiftsletter. Enklere frossedyrer, lavere moms ?</a:t>
                      </a:r>
                    </a:p>
                  </a:txBody>
                  <a:tcPr>
                    <a:lnL w="0"/>
                    <a:lnR w="0"/>
                    <a:solidFill>
                      <a:prstClr val="black">
                        <a:lumOff val="100000"/>
                        <a:lumOff val="100000"/>
                      </a:prstClr>
                    </a:solidFill>
                  </a:tcPr>
                </a:tc>
              </a:tr>
              <a:tr h="0">
                <a:tc>
                  <a:txBody>
                    <a:bodyPr/>
                    <a:lstStyle/>
                    <a:p>
                      <a:pPr>
                        <a:defRPr sz="1000"/>
                      </a:pPr>
                      <a:r>
                        <a:rPr sz="1000"/>
                        <a:t>* Bedre støtteordninger til utvikling av nye produkter, det tar lang tid å utvikle nye produkter og for vår bedrift har det ikke vært mulig å benytte Innovasjon Norge sine ordninger på grunn av størrelsen på bedriften</a:t>
                      </a:r>
                    </a:p>
                    <a:p>
                      <a:r>
                        <a:rPr sz="1000"/>
                        <a:t>* Utbygging av veier, fly og bane - Norge har en infrastruktur som ikke er på det nivå som er nødvendig for å støtte næringslivet i regionen på en god måte</a:t>
                      </a:r>
                    </a:p>
                    <a:p>
                      <a:r>
                        <a:rPr sz="1000"/>
                        <a:t>* Reduksjon av selskapsskatt og formuesskatt</a:t>
                      </a:r>
                    </a:p>
                  </a:txBody>
                  <a:tcPr>
                    <a:lnL w="0"/>
                    <a:lnR w="0"/>
                    <a:solidFill>
                      <a:prstClr val="black">
                        <a:lumOff val="100000"/>
                        <a:lumOff val="100000"/>
                      </a:prstClr>
                    </a:solidFill>
                  </a:tcPr>
                </a:tc>
              </a:tr>
              <a:tr h="0">
                <a:tc>
                  <a:txBody>
                    <a:bodyPr/>
                    <a:lstStyle/>
                    <a:p>
                      <a:pPr>
                        <a:defRPr sz="1000"/>
                      </a:pPr>
                      <a:r>
                        <a:rPr sz="1000"/>
                        <a:t>stimulere til økte investeringer på norsk sokkel</a:t>
                      </a:r>
                    </a:p>
                  </a:txBody>
                  <a:tcPr>
                    <a:lnL w="0"/>
                    <a:lnR w="0"/>
                    <a:solidFill>
                      <a:prstClr val="black">
                        <a:lumOff val="100000"/>
                        <a:lumOff val="100000"/>
                      </a:prstClr>
                    </a:solidFill>
                  </a:tcPr>
                </a:tc>
              </a:tr>
              <a:tr h="0">
                <a:tc>
                  <a:txBody>
                    <a:bodyPr/>
                    <a:lstStyle/>
                    <a:p>
                      <a:pPr>
                        <a:defRPr sz="1000"/>
                      </a:pPr>
                      <a:r>
                        <a:rPr sz="1000"/>
                        <a:t>Lavere arbeidsgiveravgift</a:t>
                      </a:r>
                    </a:p>
                  </a:txBody>
                  <a:tcPr>
                    <a:lnL w="0"/>
                    <a:lnR w="0"/>
                    <a:solidFill>
                      <a:prstClr val="black">
                        <a:lumOff val="100000"/>
                        <a:lumOff val="100000"/>
                      </a:prstClr>
                    </a:solidFill>
                  </a:tcPr>
                </a:tc>
              </a:tr>
              <a:tr h="0">
                <a:tc>
                  <a:txBody>
                    <a:bodyPr/>
                    <a:lstStyle/>
                    <a:p>
                      <a:pPr>
                        <a:defRPr sz="1000"/>
                      </a:pPr>
                      <a:r>
                        <a:rPr sz="1000"/>
                        <a:t>Fjerne Fylkesmannsembedet</a:t>
                      </a:r>
                    </a:p>
                    <a:p>
                      <a:r>
                        <a:rPr sz="1000"/>
                        <a:t>Fjerne Fylkeskommunen</a:t>
                      </a:r>
                    </a:p>
                    <a:p>
                      <a:r>
                        <a:rPr sz="1000"/>
                        <a:t>Fortgang i planlegging og bygging av infrastruktur</a:t>
                      </a:r>
                    </a:p>
                  </a:txBody>
                  <a:tcPr>
                    <a:lnL w="0"/>
                    <a:lnR w="0"/>
                    <a:solidFill>
                      <a:prstClr val="black">
                        <a:lumOff val="100000"/>
                        <a:lumOff val="100000"/>
                      </a:prstClr>
                    </a:solidFill>
                  </a:tcPr>
                </a:tc>
              </a:tr>
              <a:tr h="0">
                <a:tc>
                  <a:txBody>
                    <a:bodyPr/>
                    <a:lstStyle/>
                    <a:p>
                      <a:pPr>
                        <a:defRPr sz="1000"/>
                      </a:pPr>
                      <a:r>
                        <a:rPr sz="1000"/>
                        <a:t>Ikke svekke rammebetingelsene for landbasert industri basert på norsk primærproduksjon</a:t>
                      </a:r>
                    </a:p>
                  </a:txBody>
                  <a:tcPr>
                    <a:lnL w="0"/>
                    <a:lnR w="0"/>
                    <a:solidFill>
                      <a:prstClr val="black">
                        <a:lumOff val="100000"/>
                        <a:lumOff val="100000"/>
                      </a:prstClr>
                    </a:solidFill>
                  </a:tcPr>
                </a:tc>
              </a:tr>
              <a:tr h="0">
                <a:tc>
                  <a:txBody>
                    <a:bodyPr/>
                    <a:lstStyle/>
                    <a:p>
                      <a:pPr>
                        <a:defRPr sz="1000"/>
                      </a:pPr>
                      <a:r>
                        <a:rPr sz="1000"/>
                        <a:t>Støtte og tillit for oppdretts norge vil leve lengre enn olje norge :-)</a:t>
                      </a:r>
                    </a:p>
                  </a:txBody>
                  <a:tcPr>
                    <a:lnL w="0"/>
                    <a:lnR w="0"/>
                    <a:solidFill>
                      <a:prstClr val="black">
                        <a:lumOff val="100000"/>
                        <a:lumOff val="100000"/>
                      </a:prstClr>
                    </a:solidFill>
                  </a:tcPr>
                </a:tc>
              </a:tr>
              <a:tr h="0">
                <a:tc>
                  <a:txBody>
                    <a:bodyPr/>
                    <a:lstStyle/>
                    <a:p>
                      <a:pPr>
                        <a:defRPr sz="1000"/>
                      </a:pPr>
                      <a:r>
                        <a:rPr sz="1000"/>
                        <a:t>Reversere den siste justering av olje-skattenivået</a:t>
                      </a:r>
                    </a:p>
                  </a:txBody>
                  <a:tcPr>
                    <a:lnL w="0"/>
                    <a:lnR w="0"/>
                    <a:solidFill>
                      <a:prstClr val="black">
                        <a:lumOff val="100000"/>
                        <a:lumOff val="100000"/>
                      </a:prstClr>
                    </a:solidFill>
                  </a:tcPr>
                </a:tc>
              </a:tr>
              <a:tr h="0">
                <a:tc>
                  <a:txBody>
                    <a:bodyPr/>
                    <a:lstStyle/>
                    <a:p>
                      <a:pPr>
                        <a:defRPr sz="1000"/>
                      </a:pPr>
                      <a:r>
                        <a:rPr sz="1000"/>
                        <a:t>-Private må kunne få skattefradrag på rehabilitering av bolig. Dette for å begrense svart arbeid.</a:t>
                      </a:r>
                    </a:p>
                    <a:p>
                      <a:r>
                        <a:rPr sz="1000"/>
                        <a:t>-Våre kunder har mistet de private kundene .</a:t>
                      </a:r>
                    </a:p>
                    <a:p>
                      <a:r>
                        <a:rPr sz="1000"/>
                        <a:t>-Det offentlige må be om anbud som gir bygg og installasjoner som ikke "bare har den billigste prisen på oppføring", men også det billigste bygget/innstallasjonen over tid og når det skal driftes og vedlikeholdes. I dag er det kun snakk om et anbud "billigst mulig å oppføre"  uten å ta hensyn til hvor dyrt det blir å vedlikeholde og drifte". Dette er to budsjett og det blir svært ofte dyrt på sikt!</a:t>
                      </a:r>
                    </a:p>
                  </a:txBody>
                  <a:tcPr>
                    <a:lnL w="0"/>
                    <a:lnR w="0"/>
                    <a:solidFill>
                      <a:prstClr val="black">
                        <a:lumOff val="100000"/>
                        <a:lumOff val="100000"/>
                      </a:prstClr>
                    </a:solidFill>
                  </a:tcPr>
                </a:tc>
              </a:tr>
              <a:tr h="0">
                <a:tc>
                  <a:txBody>
                    <a:bodyPr/>
                    <a:lstStyle/>
                    <a:p>
                      <a:pPr>
                        <a:defRPr sz="1000"/>
                      </a:pPr>
                      <a:r>
                        <a:rPr sz="1000"/>
                        <a:t>Tilrettelegging av næringsarealer. Raskere saksbehandling og større imøtekommenhet - tørre mer!</a:t>
                      </a:r>
                    </a:p>
                  </a:txBody>
                  <a:tcPr>
                    <a:lnL w="0"/>
                    <a:lnR w="0"/>
                    <a:solidFill>
                      <a:prstClr val="black">
                        <a:lumOff val="100000"/>
                        <a:lumOff val="100000"/>
                      </a:prstClr>
                    </a:solidFill>
                  </a:tcPr>
                </a:tc>
              </a:tr>
              <a:tr h="0">
                <a:tc>
                  <a:txBody>
                    <a:bodyPr/>
                    <a:lstStyle/>
                    <a:p>
                      <a:pPr>
                        <a:defRPr sz="1000"/>
                      </a:pPr>
                      <a:r>
                        <a:rPr sz="1000"/>
                        <a:t>Få lukket alle useriøs aktør</a:t>
                      </a:r>
                    </a:p>
                  </a:txBody>
                  <a:tcPr>
                    <a:lnL w="0"/>
                    <a:lnR w="0"/>
                    <a:solidFill>
                      <a:prstClr val="black">
                        <a:lumOff val="100000"/>
                        <a:lumOff val="100000"/>
                      </a:prstClr>
                    </a:solidFill>
                  </a:tcPr>
                </a:tc>
              </a:tr>
            </a:tbl>
          </a:graphicData>
        </a:graphic>
      </p:graphicFrame>
    </p:spTree>
  </p:cSld>
  <p:clrMapOvr>
    <a:masterClrMapping/>
  </p:clrMapOvr>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normAutofit fontScale="90000"/>
          </a:bodyPr>
          <a:lstStyle/>
          <a:p>
            <a:r>
              <a:rPr lang="en-US"/>
              <a:t>27. Her ønsker vi at du kommer med en konkret ønskeliste til myndighetene med utgangspunkt i hvilke endringer som best vil hjelpe din bedrift.</a:t>
            </a:r>
          </a:p>
        </p:txBody>
      </p:sp>
      <p:sp>
        <p:nvSpPr>
          <p:cNvPr id="4" name="PCont"/>
          <p:cNvSpPr>
            <a:spLocks noGrp="1"/>
          </p:cNvSpPr>
          <p:nvPr>
            <p:ph sz="quarter" idx="15"/>
          </p:nvPr>
        </p:nvSpPr>
        <p:spPr/>
        <p:txBody>
          <a:bodyPr/>
          <a:lstStyle/>
          <a:p>
            <a:endParaRPr lang="en-US"/>
          </a:p>
        </p:txBody>
      </p:sp>
      <p:sp>
        <p:nvSpPr>
          <p:cNvPr id="6" name="RepTitle"/>
          <p:cNvSpPr>
            <a:spLocks noGrp="1"/>
          </p:cNvSpPr>
          <p:nvPr>
            <p:ph sz="quarter" idx="16" hasCustomPrompt="1"/>
          </p:nvPr>
        </p:nvSpPr>
        <p:spPr/>
        <p:txBody>
          <a:bodyPr/>
          <a:lstStyle/>
          <a:p>
            <a:r>
              <a:rPr lang="en-US"/>
              <a:t>Undersøkelse Vestlandet 2015(3)</a:t>
            </a:r>
          </a:p>
        </p:txBody>
      </p:sp>
      <p:sp>
        <p:nvSpPr>
          <p:cNvPr id="7" name="MetaFoot"/>
          <p:cNvSpPr>
            <a:spLocks noGrp="1"/>
          </p:cNvSpPr>
          <p:nvPr>
            <p:ph sz="quarter" idx="17"/>
          </p:nvPr>
        </p:nvSpPr>
        <p:spPr/>
        <p:txBody>
          <a:bodyPr/>
          <a:lstStyle/>
          <a:p>
            <a:endParaRPr lang="en-US"/>
          </a:p>
        </p:txBody>
      </p:sp>
      <p:graphicFrame>
        <p:nvGraphicFramePr>
          <p:cNvPr id="8" name="New Table"/>
          <p:cNvGraphicFramePr>
            <a:graphicFrameLocks noGrp="1"/>
          </p:cNvGraphicFramePr>
          <p:nvPr>
            <p:ph sz="quarter" idx="14"/>
          </p:nvPr>
        </p:nvGraphicFramePr>
        <p:xfrm>
          <a:off x="467544" y="836712"/>
          <a:ext cx="8207375" cy="5577840"/>
        </p:xfrm>
        <a:graphic>
          <a:graphicData uri="http://schemas.openxmlformats.org/drawingml/2006/table">
            <a:tbl>
              <a:tblPr>
                <a:tableStyleId>{5C22544A-7EE6-4342-B048-85BDC9FD1C3A}</a:tableStyleId>
              </a:tblPr>
              <a:tblGrid>
                <a:gridCol w="8207375"/>
              </a:tblGrid>
              <a:tr h="0">
                <a:tc>
                  <a:txBody>
                    <a:bodyPr/>
                    <a:lstStyle/>
                    <a:p>
                      <a:pPr>
                        <a:defRPr sz="1000"/>
                      </a:pPr>
                      <a:r>
                        <a:rPr sz="1000"/>
                        <a:t>Lavere selskapsskatt, mindre detaljstyring og kravsetting på bransjer (for eksempel krav på nye boliger)</a:t>
                      </a:r>
                    </a:p>
                  </a:txBody>
                  <a:tcPr>
                    <a:lnL w="0"/>
                    <a:lnR w="0"/>
                    <a:solidFill>
                      <a:prstClr val="black">
                        <a:lumOff val="100000"/>
                        <a:lumOff val="100000"/>
                      </a:prstClr>
                    </a:solidFill>
                  </a:tcPr>
                </a:tc>
              </a:tr>
              <a:tr h="0">
                <a:tc>
                  <a:txBody>
                    <a:bodyPr/>
                    <a:lstStyle/>
                    <a:p>
                      <a:pPr>
                        <a:defRPr sz="1000"/>
                      </a:pPr>
                      <a:r>
                        <a:rPr sz="1000"/>
                        <a:t>Vekk med bompenger. Ned med selskaps skatten</a:t>
                      </a:r>
                    </a:p>
                  </a:txBody>
                  <a:tcPr>
                    <a:lnL w="0"/>
                    <a:lnR w="0"/>
                    <a:solidFill>
                      <a:prstClr val="black">
                        <a:lumOff val="100000"/>
                        <a:lumOff val="100000"/>
                      </a:prstClr>
                    </a:solidFill>
                  </a:tcPr>
                </a:tc>
              </a:tr>
              <a:tr h="0">
                <a:tc>
                  <a:txBody>
                    <a:bodyPr/>
                    <a:lstStyle/>
                    <a:p>
                      <a:pPr>
                        <a:defRPr sz="1000"/>
                      </a:pPr>
                      <a:r>
                        <a:rPr sz="1000"/>
                        <a:t>Mer midler til drift av kollektivtrafikk</a:t>
                      </a:r>
                    </a:p>
                  </a:txBody>
                  <a:tcPr>
                    <a:lnL w="0"/>
                    <a:lnR w="0"/>
                    <a:solidFill>
                      <a:prstClr val="black">
                        <a:lumOff val="100000"/>
                        <a:lumOff val="100000"/>
                      </a:prstClr>
                    </a:solidFill>
                  </a:tcPr>
                </a:tc>
              </a:tr>
              <a:tr h="0">
                <a:tc>
                  <a:txBody>
                    <a:bodyPr/>
                    <a:lstStyle/>
                    <a:p>
                      <a:pPr>
                        <a:defRPr sz="1000"/>
                      </a:pPr>
                      <a:r>
                        <a:rPr sz="1000"/>
                        <a:t>kabotasjelove/ewndring må gjennomføres(ikke utsettes slik som klepppa fikk til hotellenes protester er bare tull. nok kapasitet i Norge.)</a:t>
                      </a:r>
                    </a:p>
                    <a:p>
                      <a:r>
                        <a:rPr sz="1000"/>
                        <a:t>loven om midlertidig ansettelse vedtas(viktig for de små)</a:t>
                      </a:r>
                    </a:p>
                    <a:p>
                      <a:r>
                        <a:rPr sz="1000"/>
                        <a:t>Få kontroll på prispolitiken  som føres av drivstofflev.</a:t>
                      </a:r>
                    </a:p>
                    <a:p>
                      <a:r>
                        <a:rPr sz="1000"/>
                        <a:t>arbeisgiversatsene må ned</a:t>
                      </a:r>
                    </a:p>
                  </a:txBody>
                  <a:tcPr>
                    <a:lnL w="0"/>
                    <a:lnR w="0"/>
                    <a:solidFill>
                      <a:prstClr val="black">
                        <a:lumOff val="100000"/>
                        <a:lumOff val="100000"/>
                      </a:prstClr>
                    </a:solidFill>
                  </a:tcPr>
                </a:tc>
              </a:tr>
              <a:tr h="0">
                <a:tc>
                  <a:txBody>
                    <a:bodyPr/>
                    <a:lstStyle/>
                    <a:p>
                      <a:pPr>
                        <a:defRPr sz="1000"/>
                      </a:pPr>
                      <a:r>
                        <a:rPr sz="1000"/>
                        <a:t>Økte bevilgninger, og frihet til å tjene egne penger, og få muligheter til å ta opp lån. Som kommunal bedrift får vi ikke lov til dette.</a:t>
                      </a:r>
                    </a:p>
                  </a:txBody>
                  <a:tcPr>
                    <a:lnL w="0"/>
                    <a:lnR w="0"/>
                    <a:solidFill>
                      <a:prstClr val="black">
                        <a:lumOff val="100000"/>
                        <a:lumOff val="100000"/>
                      </a:prstClr>
                    </a:solidFill>
                  </a:tcPr>
                </a:tc>
              </a:tr>
              <a:tr h="0">
                <a:tc>
                  <a:txBody>
                    <a:bodyPr/>
                    <a:lstStyle/>
                    <a:p>
                      <a:pPr>
                        <a:defRPr sz="1000"/>
                      </a:pPr>
                      <a:r>
                        <a:rPr sz="1000"/>
                        <a:t>Mer fokus på norske produsenter, mye lokale håndverk må legges ned eller man flytter produksjon til utlandet. Deg må fokuseres på å beholde kompetanse i Nirge og gi landbaserte jobber bedre status. Mange  unge vil offshore for det er der penger kan tjenest best og mest.  Fokusere mer på status til lokale bedrifter og gründere - og på å hjelpe hverandre. Dette er de flinke til på Sotra !</a:t>
                      </a:r>
                    </a:p>
                  </a:txBody>
                  <a:tcPr>
                    <a:lnL w="0"/>
                    <a:lnR w="0"/>
                    <a:solidFill>
                      <a:prstClr val="black">
                        <a:lumOff val="100000"/>
                        <a:lumOff val="100000"/>
                      </a:prstClr>
                    </a:solidFill>
                  </a:tcPr>
                </a:tc>
              </a:tr>
              <a:tr h="0">
                <a:tc>
                  <a:txBody>
                    <a:bodyPr/>
                    <a:lstStyle/>
                    <a:p>
                      <a:pPr>
                        <a:defRPr sz="1000"/>
                      </a:pPr>
                      <a:r>
                        <a:rPr sz="1000"/>
                        <a:t>Myndighetene bør ikke stille garasjeanlegg/oppstillingsplasser og vaskehaller som er tiltenkt rutebusser til rådighet for kommersiell aktivitet, som igjen virker konkurransevridende ift.aktører uten rutekontrakter.</a:t>
                      </a:r>
                    </a:p>
                  </a:txBody>
                  <a:tcPr>
                    <a:lnL w="0"/>
                    <a:lnR w="0"/>
                    <a:solidFill>
                      <a:prstClr val="black">
                        <a:lumOff val="100000"/>
                        <a:lumOff val="100000"/>
                      </a:prstClr>
                    </a:solidFill>
                  </a:tcPr>
                </a:tc>
              </a:tr>
              <a:tr h="0">
                <a:tc>
                  <a:txBody>
                    <a:bodyPr/>
                    <a:lstStyle/>
                    <a:p>
                      <a:pPr>
                        <a:defRPr sz="1000"/>
                      </a:pPr>
                      <a:r>
                        <a:rPr sz="1000"/>
                        <a:t>Fjern formueskatten. Senk arb.giveravgiften. Senk generelt bedriftsskattenivået.</a:t>
                      </a:r>
                    </a:p>
                  </a:txBody>
                  <a:tcPr>
                    <a:lnL w="0"/>
                    <a:lnR w="0"/>
                    <a:solidFill>
                      <a:prstClr val="black">
                        <a:lumOff val="100000"/>
                        <a:lumOff val="100000"/>
                      </a:prstClr>
                    </a:solidFill>
                  </a:tcPr>
                </a:tc>
              </a:tr>
              <a:tr h="0">
                <a:tc>
                  <a:txBody>
                    <a:bodyPr/>
                    <a:lstStyle/>
                    <a:p>
                      <a:pPr>
                        <a:defRPr sz="1000"/>
                      </a:pPr>
                      <a:r>
                        <a:rPr sz="1000"/>
                        <a:t>Helårsåpen vei over Haukeli</a:t>
                      </a:r>
                    </a:p>
                  </a:txBody>
                  <a:tcPr>
                    <a:lnL w="0"/>
                    <a:lnR w="0"/>
                    <a:solidFill>
                      <a:prstClr val="black">
                        <a:lumOff val="100000"/>
                        <a:lumOff val="100000"/>
                      </a:prstClr>
                    </a:solidFill>
                  </a:tcPr>
                </a:tc>
              </a:tr>
              <a:tr h="0">
                <a:tc>
                  <a:txBody>
                    <a:bodyPr/>
                    <a:lstStyle/>
                    <a:p>
                      <a:pPr>
                        <a:defRPr sz="1000"/>
                      </a:pPr>
                      <a:r>
                        <a:rPr sz="1000"/>
                        <a:t>"Fast track" for veiprosjekter og konsentrert samling om følgende:</a:t>
                      </a:r>
                    </a:p>
                    <a:p>
                      <a:r>
                        <a:rPr sz="1000"/>
                        <a:t>Bergen - Voss</a:t>
                      </a:r>
                    </a:p>
                    <a:p>
                      <a:r>
                        <a:rPr sz="1000"/>
                        <a:t>Øst vest aksene via Hemsedal og Haukeli med tilknytning til siste fra Hordaland</a:t>
                      </a:r>
                    </a:p>
                    <a:p>
                      <a:r>
                        <a:rPr sz="1000"/>
                        <a:t>E39 fergefritt</a:t>
                      </a:r>
                    </a:p>
                  </a:txBody>
                  <a:tcPr>
                    <a:lnL w="0"/>
                    <a:lnR w="0"/>
                    <a:solidFill>
                      <a:prstClr val="black">
                        <a:lumOff val="100000"/>
                        <a:lumOff val="100000"/>
                      </a:prstClr>
                    </a:solidFill>
                  </a:tcPr>
                </a:tc>
              </a:tr>
              <a:tr h="0">
                <a:tc>
                  <a:txBody>
                    <a:bodyPr/>
                    <a:lstStyle/>
                    <a:p>
                      <a:pPr>
                        <a:defRPr sz="1000"/>
                      </a:pPr>
                      <a:r>
                        <a:rPr sz="1000"/>
                        <a:t>Økt forståelse av forbruker orientert innovasjon/service design</a:t>
                      </a:r>
                    </a:p>
                  </a:txBody>
                  <a:tcPr>
                    <a:lnL w="0"/>
                    <a:lnR w="0"/>
                    <a:solidFill>
                      <a:prstClr val="black">
                        <a:lumOff val="100000"/>
                        <a:lumOff val="100000"/>
                      </a:prstClr>
                    </a:solidFill>
                  </a:tcPr>
                </a:tc>
              </a:tr>
              <a:tr h="0">
                <a:tc>
                  <a:txBody>
                    <a:bodyPr/>
                    <a:lstStyle/>
                    <a:p>
                      <a:pPr>
                        <a:defRPr sz="1000"/>
                      </a:pPr>
                      <a:r>
                        <a:rPr sz="1000"/>
                        <a:t>Redusere selskaps-skatten</a:t>
                      </a:r>
                    </a:p>
                  </a:txBody>
                  <a:tcPr>
                    <a:lnL w="0"/>
                    <a:lnR w="0"/>
                    <a:solidFill>
                      <a:prstClr val="black">
                        <a:lumOff val="100000"/>
                        <a:lumOff val="100000"/>
                      </a:prstClr>
                    </a:solidFill>
                  </a:tcPr>
                </a:tc>
              </a:tr>
              <a:tr h="0">
                <a:tc>
                  <a:txBody>
                    <a:bodyPr/>
                    <a:lstStyle/>
                    <a:p>
                      <a:pPr>
                        <a:defRPr sz="1000"/>
                      </a:pPr>
                      <a:r>
                        <a:rPr sz="1000"/>
                        <a:t>Opprett en matjordbank. Matjord ligger på toppen av terrenget. Matjord tas vare på og flyttes til jorder som bøndene har meldt inn. </a:t>
                      </a:r>
                    </a:p>
                    <a:p>
                      <a:r>
                        <a:rPr sz="1000"/>
                        <a:t>Få slutt på omkamp på omkamp fra de parter med innsigelsesrett.</a:t>
                      </a:r>
                    </a:p>
                  </a:txBody>
                  <a:tcPr>
                    <a:lnL w="0"/>
                    <a:lnR w="0"/>
                    <a:solidFill>
                      <a:prstClr val="black">
                        <a:lumOff val="100000"/>
                        <a:lumOff val="100000"/>
                      </a:prstClr>
                    </a:solidFill>
                  </a:tcPr>
                </a:tc>
              </a:tr>
              <a:tr h="0">
                <a:tc>
                  <a:txBody>
                    <a:bodyPr/>
                    <a:lstStyle/>
                    <a:p>
                      <a:pPr>
                        <a:defRPr sz="1000"/>
                      </a:pPr>
                      <a:r>
                        <a:rPr sz="1000"/>
                        <a:t>Bygg infrastruktur nå, de ligger stadig 10 år etter utviklingen i privat sektor. Først bygger og etablerer bedrifter og privatpersoner seg i kommunen, mens den samme kommunen ikke greier å gjøre sine oppgaver i forhold til infrastruktur</a:t>
                      </a:r>
                    </a:p>
                  </a:txBody>
                  <a:tcPr>
                    <a:lnL w="0"/>
                    <a:lnR w="0"/>
                    <a:solidFill>
                      <a:prstClr val="black">
                        <a:lumOff val="100000"/>
                        <a:lumOff val="100000"/>
                      </a:prstClr>
                    </a:solidFill>
                  </a:tcPr>
                </a:tc>
              </a:tr>
              <a:tr h="0">
                <a:tc>
                  <a:txBody>
                    <a:bodyPr/>
                    <a:lstStyle/>
                    <a:p>
                      <a:pPr>
                        <a:defRPr sz="1000"/>
                      </a:pPr>
                      <a:r>
                        <a:rPr sz="1000"/>
                        <a:t>Forutsigbarhet.</a:t>
                      </a:r>
                    </a:p>
                  </a:txBody>
                  <a:tcPr>
                    <a:lnL w="0"/>
                    <a:lnR w="0"/>
                    <a:solidFill>
                      <a:prstClr val="black">
                        <a:lumOff val="100000"/>
                        <a:lumOff val="100000"/>
                      </a:prstClr>
                    </a:solidFill>
                  </a:tcPr>
                </a:tc>
              </a:tr>
            </a:tbl>
          </a:graphicData>
        </a:graphic>
      </p:graphicFrame>
    </p:spTree>
  </p:cSld>
  <p:clrMapOvr>
    <a:masterClrMapping/>
  </p:clrMapOvr>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normAutofit fontScale="90000"/>
          </a:bodyPr>
          <a:lstStyle/>
          <a:p>
            <a:r>
              <a:rPr lang="en-US"/>
              <a:t>27. Her ønsker vi at du kommer med en konkret ønskeliste til myndighetene med utgangspunkt i hvilke endringer som best vil hjelpe din bedrift.</a:t>
            </a:r>
          </a:p>
        </p:txBody>
      </p:sp>
      <p:sp>
        <p:nvSpPr>
          <p:cNvPr id="4" name="PCont"/>
          <p:cNvSpPr>
            <a:spLocks noGrp="1"/>
          </p:cNvSpPr>
          <p:nvPr>
            <p:ph sz="quarter" idx="15"/>
          </p:nvPr>
        </p:nvSpPr>
        <p:spPr/>
        <p:txBody>
          <a:bodyPr/>
          <a:lstStyle/>
          <a:p>
            <a:endParaRPr lang="en-US"/>
          </a:p>
        </p:txBody>
      </p:sp>
      <p:sp>
        <p:nvSpPr>
          <p:cNvPr id="6" name="RepTitle"/>
          <p:cNvSpPr>
            <a:spLocks noGrp="1"/>
          </p:cNvSpPr>
          <p:nvPr>
            <p:ph sz="quarter" idx="16" hasCustomPrompt="1"/>
          </p:nvPr>
        </p:nvSpPr>
        <p:spPr/>
        <p:txBody>
          <a:bodyPr/>
          <a:lstStyle/>
          <a:p>
            <a:r>
              <a:rPr lang="en-US"/>
              <a:t>Undersøkelse Vestlandet 2015(3)</a:t>
            </a:r>
          </a:p>
        </p:txBody>
      </p:sp>
      <p:sp>
        <p:nvSpPr>
          <p:cNvPr id="7" name="MetaFoot"/>
          <p:cNvSpPr>
            <a:spLocks noGrp="1"/>
          </p:cNvSpPr>
          <p:nvPr>
            <p:ph sz="quarter" idx="17"/>
          </p:nvPr>
        </p:nvSpPr>
        <p:spPr/>
        <p:txBody>
          <a:bodyPr/>
          <a:lstStyle/>
          <a:p>
            <a:endParaRPr lang="en-US"/>
          </a:p>
        </p:txBody>
      </p:sp>
      <p:graphicFrame>
        <p:nvGraphicFramePr>
          <p:cNvPr id="8" name="New Table"/>
          <p:cNvGraphicFramePr>
            <a:graphicFrameLocks noGrp="1"/>
          </p:cNvGraphicFramePr>
          <p:nvPr>
            <p:ph sz="quarter" idx="14"/>
          </p:nvPr>
        </p:nvGraphicFramePr>
        <p:xfrm>
          <a:off x="467544" y="836712"/>
          <a:ext cx="8207375" cy="5547360"/>
        </p:xfrm>
        <a:graphic>
          <a:graphicData uri="http://schemas.openxmlformats.org/drawingml/2006/table">
            <a:tbl>
              <a:tblPr>
                <a:tableStyleId>{5C22544A-7EE6-4342-B048-85BDC9FD1C3A}</a:tableStyleId>
              </a:tblPr>
              <a:tblGrid>
                <a:gridCol w="8207375"/>
              </a:tblGrid>
              <a:tr h="0">
                <a:tc>
                  <a:txBody>
                    <a:bodyPr/>
                    <a:lstStyle/>
                    <a:p>
                      <a:pPr>
                        <a:defRPr sz="1000"/>
                      </a:pPr>
                      <a:r>
                        <a:rPr sz="1000"/>
                        <a:t>Få orden på E-39 og nye kollektivakser</a:t>
                      </a:r>
                    </a:p>
                  </a:txBody>
                  <a:tcPr>
                    <a:lnL w="0"/>
                    <a:lnR w="0"/>
                    <a:solidFill>
                      <a:prstClr val="black">
                        <a:lumOff val="100000"/>
                        <a:lumOff val="100000"/>
                      </a:prstClr>
                    </a:solidFill>
                  </a:tcPr>
                </a:tc>
              </a:tr>
              <a:tr h="0">
                <a:tc>
                  <a:txBody>
                    <a:bodyPr/>
                    <a:lstStyle/>
                    <a:p>
                      <a:pPr>
                        <a:defRPr sz="1000"/>
                      </a:pPr>
                      <a:r>
                        <a:rPr sz="1000"/>
                        <a:t>Større tempo i både planlegging og utbygging av reginonal infrastuktur for transport</a:t>
                      </a:r>
                    </a:p>
                  </a:txBody>
                  <a:tcPr>
                    <a:lnL w="0"/>
                    <a:lnR w="0"/>
                    <a:solidFill>
                      <a:prstClr val="black">
                        <a:lumOff val="100000"/>
                        <a:lumOff val="100000"/>
                      </a:prstClr>
                    </a:solidFill>
                  </a:tcPr>
                </a:tc>
              </a:tr>
              <a:tr h="0">
                <a:tc>
                  <a:txBody>
                    <a:bodyPr/>
                    <a:lstStyle/>
                    <a:p>
                      <a:pPr>
                        <a:defRPr sz="1000"/>
                      </a:pPr>
                      <a:r>
                        <a:rPr sz="1000"/>
                        <a:t>Vi er en arbeidsmarkedsbedrift som jobber med noen av de svakeste i samfunnet. Regjeringens anbudspolitikk skaper større usikkerhet og uforutsigbarhet for framtidig planlegging av våre tjenester. Samtidig trengs det bedre forståelse for den rolle arbeidsmarkedsbedriftene spiller kontra NAV.</a:t>
                      </a:r>
                    </a:p>
                  </a:txBody>
                  <a:tcPr>
                    <a:lnL w="0"/>
                    <a:lnR w="0"/>
                    <a:solidFill>
                      <a:prstClr val="black">
                        <a:lumOff val="100000"/>
                        <a:lumOff val="100000"/>
                      </a:prstClr>
                    </a:solidFill>
                  </a:tcPr>
                </a:tc>
              </a:tr>
              <a:tr h="0">
                <a:tc>
                  <a:txBody>
                    <a:bodyPr/>
                    <a:lstStyle/>
                    <a:p>
                      <a:pPr>
                        <a:defRPr sz="1000"/>
                      </a:pPr>
                      <a:r>
                        <a:rPr sz="1000"/>
                        <a:t>saksgangen i det offentlige må gå fortere.</a:t>
                      </a:r>
                    </a:p>
                  </a:txBody>
                  <a:tcPr>
                    <a:lnL w="0"/>
                    <a:lnR w="0"/>
                    <a:solidFill>
                      <a:prstClr val="black">
                        <a:lumOff val="100000"/>
                        <a:lumOff val="100000"/>
                      </a:prstClr>
                    </a:solidFill>
                  </a:tcPr>
                </a:tc>
              </a:tr>
              <a:tr h="0">
                <a:tc>
                  <a:txBody>
                    <a:bodyPr/>
                    <a:lstStyle/>
                    <a:p>
                      <a:pPr>
                        <a:defRPr sz="1000"/>
                      </a:pPr>
                      <a:r>
                        <a:rPr sz="1000"/>
                        <a:t>Reduksjon i arb giver avg. Stimulere bedrifter til og ansett folk.</a:t>
                      </a:r>
                    </a:p>
                  </a:txBody>
                  <a:tcPr>
                    <a:lnL w="0"/>
                    <a:lnR w="0"/>
                    <a:solidFill>
                      <a:prstClr val="black">
                        <a:lumOff val="100000"/>
                        <a:lumOff val="100000"/>
                      </a:prstClr>
                    </a:solidFill>
                  </a:tcPr>
                </a:tc>
              </a:tr>
              <a:tr h="0">
                <a:tc>
                  <a:txBody>
                    <a:bodyPr/>
                    <a:lstStyle/>
                    <a:p>
                      <a:pPr>
                        <a:defRPr sz="1000"/>
                      </a:pPr>
                      <a:r>
                        <a:rPr sz="1000"/>
                        <a:t>Ingen spesielle.</a:t>
                      </a:r>
                    </a:p>
                  </a:txBody>
                  <a:tcPr>
                    <a:lnL w="0"/>
                    <a:lnR w="0"/>
                    <a:solidFill>
                      <a:prstClr val="black">
                        <a:lumOff val="100000"/>
                        <a:lumOff val="100000"/>
                      </a:prstClr>
                    </a:solidFill>
                  </a:tcPr>
                </a:tc>
              </a:tr>
              <a:tr h="0">
                <a:tc>
                  <a:txBody>
                    <a:bodyPr/>
                    <a:lstStyle/>
                    <a:p>
                      <a:pPr>
                        <a:defRPr sz="1000"/>
                      </a:pPr>
                      <a:r>
                        <a:rPr sz="1000"/>
                        <a:t>At omstillingspenger/NAV folk som har startet utdanning før de ble eventuelt oppsagt/permitert skulle få lov til å fortsette utdanningen sin, og ikke miste dagpenger/ledighetstrygd i mellom perioden.</a:t>
                      </a:r>
                    </a:p>
                  </a:txBody>
                  <a:tcPr>
                    <a:lnL w="0"/>
                    <a:lnR w="0"/>
                    <a:solidFill>
                      <a:prstClr val="black">
                        <a:lumOff val="100000"/>
                        <a:lumOff val="100000"/>
                      </a:prstClr>
                    </a:solidFill>
                  </a:tcPr>
                </a:tc>
              </a:tr>
              <a:tr h="0">
                <a:tc>
                  <a:txBody>
                    <a:bodyPr/>
                    <a:lstStyle/>
                    <a:p>
                      <a:pPr>
                        <a:defRPr sz="1000"/>
                      </a:pPr>
                      <a:r>
                        <a:rPr sz="1000"/>
                        <a:t>Arbeidsgiverskatten fjernes</a:t>
                      </a:r>
                    </a:p>
                    <a:p>
                      <a:r>
                        <a:rPr sz="1000"/>
                        <a:t>Raskere saksbehandling byggesaker</a:t>
                      </a:r>
                    </a:p>
                    <a:p>
                      <a:r>
                        <a:rPr sz="1000"/>
                        <a:t>Raskere beslutninger og igangsettelser av kommunale og fylkes byggeaktiviteter.</a:t>
                      </a:r>
                    </a:p>
                    <a:p>
                      <a:r>
                        <a:rPr sz="1000"/>
                        <a:t>Bruke norske bedrifter på annleggsoppdrag</a:t>
                      </a:r>
                    </a:p>
                  </a:txBody>
                  <a:tcPr>
                    <a:lnL w="0"/>
                    <a:lnR w="0"/>
                    <a:solidFill>
                      <a:prstClr val="black">
                        <a:lumOff val="100000"/>
                        <a:lumOff val="100000"/>
                      </a:prstClr>
                    </a:solidFill>
                  </a:tcPr>
                </a:tc>
              </a:tr>
              <a:tr h="0">
                <a:tc>
                  <a:txBody>
                    <a:bodyPr/>
                    <a:lstStyle/>
                    <a:p>
                      <a:pPr>
                        <a:defRPr sz="1000"/>
                      </a:pPr>
                      <a:r>
                        <a:rPr sz="1000"/>
                        <a:t>Endre permitteringsreglene tilbake til 10 dager og 52 uker. Legge tilrette for omstilling, samarbeid og transport; veier, broer, ferjer.</a:t>
                      </a:r>
                    </a:p>
                  </a:txBody>
                  <a:tcPr>
                    <a:lnL w="0"/>
                    <a:lnR w="0"/>
                    <a:solidFill>
                      <a:prstClr val="black">
                        <a:lumOff val="100000"/>
                        <a:lumOff val="100000"/>
                      </a:prstClr>
                    </a:solidFill>
                  </a:tcPr>
                </a:tc>
              </a:tr>
              <a:tr h="0">
                <a:tc>
                  <a:txBody>
                    <a:bodyPr/>
                    <a:lstStyle/>
                    <a:p>
                      <a:pPr>
                        <a:defRPr sz="1000"/>
                      </a:pPr>
                      <a:r>
                        <a:rPr sz="1000"/>
                        <a:t>-</a:t>
                      </a:r>
                    </a:p>
                  </a:txBody>
                  <a:tcPr>
                    <a:lnL w="0"/>
                    <a:lnR w="0"/>
                    <a:solidFill>
                      <a:prstClr val="black">
                        <a:lumOff val="100000"/>
                        <a:lumOff val="100000"/>
                      </a:prstClr>
                    </a:solidFill>
                  </a:tcPr>
                </a:tc>
              </a:tr>
              <a:tr h="0">
                <a:tc>
                  <a:txBody>
                    <a:bodyPr/>
                    <a:lstStyle/>
                    <a:p>
                      <a:pPr>
                        <a:defRPr sz="1000"/>
                      </a:pPr>
                      <a:r>
                        <a:rPr sz="1000"/>
                        <a:t>Like konkurransevilkår og utlandet. Ingen særnorske skatter på industrien</a:t>
                      </a:r>
                    </a:p>
                  </a:txBody>
                  <a:tcPr>
                    <a:lnL w="0"/>
                    <a:lnR w="0"/>
                    <a:solidFill>
                      <a:prstClr val="black">
                        <a:lumOff val="100000"/>
                        <a:lumOff val="100000"/>
                      </a:prstClr>
                    </a:solidFill>
                  </a:tcPr>
                </a:tc>
              </a:tr>
              <a:tr h="0">
                <a:tc>
                  <a:txBody>
                    <a:bodyPr/>
                    <a:lstStyle/>
                    <a:p>
                      <a:pPr>
                        <a:defRPr sz="1000"/>
                      </a:pPr>
                      <a:r>
                        <a:rPr sz="1000"/>
                        <a:t>1 .Rot fradrag , her er vi klar over at myndighetene har behandlet dette og at dette er nedstemt.Vi mener at hele regnestykke ikke er medtatt ,skatt fra bedrift,arbeidsgiveravgift ,moms ,arbeidstakerskatt</a:t>
                      </a:r>
                    </a:p>
                    <a:p>
                      <a:r>
                        <a:rPr sz="1000"/>
                        <a:t> skader ,hms mm. Rot fradrag ville gjøre det mer atraktivt å bruke seriøse bedrifter.</a:t>
                      </a:r>
                    </a:p>
                    <a:p>
                      <a:r>
                        <a:rPr sz="1000"/>
                        <a:t>     Svart arbeid er en problemstilling i vårt samfunn , ved å innføre en modell her, vil det etter</a:t>
                      </a:r>
                    </a:p>
                    <a:p>
                      <a:r>
                        <a:rPr sz="1000"/>
                        <a:t>     vårt skjønn redusere kraftig svart arbeid i vårt samfunn. Dette ville gi vinn /vinn situasjon </a:t>
                      </a:r>
                    </a:p>
                    <a:p>
                      <a:r>
                        <a:rPr sz="1000"/>
                        <a:t>     og trygge arbeidsplasser.</a:t>
                      </a:r>
                    </a:p>
                  </a:txBody>
                  <a:tcPr>
                    <a:lnL w="0"/>
                    <a:lnR w="0"/>
                    <a:solidFill>
                      <a:prstClr val="black">
                        <a:lumOff val="100000"/>
                        <a:lumOff val="100000"/>
                      </a:prstClr>
                    </a:solidFill>
                  </a:tcPr>
                </a:tc>
              </a:tr>
              <a:tr h="0">
                <a:tc>
                  <a:txBody>
                    <a:bodyPr/>
                    <a:lstStyle/>
                    <a:p>
                      <a:pPr>
                        <a:defRPr sz="1000"/>
                      </a:pPr>
                      <a:r>
                        <a:rPr sz="1000"/>
                        <a:t>TEK15 (eller 16), bør gjerne inneholde et krav om at også selve kontrollen bør utføres av en tredjepart.</a:t>
                      </a:r>
                    </a:p>
                  </a:txBody>
                  <a:tcPr>
                    <a:lnL w="0"/>
                    <a:lnR w="0"/>
                    <a:solidFill>
                      <a:prstClr val="black">
                        <a:lumOff val="100000"/>
                        <a:lumOff val="100000"/>
                      </a:prstClr>
                    </a:solidFill>
                  </a:tcPr>
                </a:tc>
              </a:tr>
            </a:tbl>
          </a:graphicData>
        </a:graphic>
      </p:graphicFrame>
    </p:spTree>
  </p:cSld>
  <p:clrMapOvr>
    <a:masterClrMapping/>
  </p:clrMapOvr>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normAutofit fontScale="90000"/>
          </a:bodyPr>
          <a:lstStyle/>
          <a:p>
            <a:r>
              <a:rPr lang="en-US"/>
              <a:t>27. Her ønsker vi at du kommer med en konkret ønskeliste til myndighetene med utgangspunkt i hvilke endringer som best vil hjelpe din bedrift.</a:t>
            </a:r>
          </a:p>
        </p:txBody>
      </p:sp>
      <p:sp>
        <p:nvSpPr>
          <p:cNvPr id="4" name="PCont"/>
          <p:cNvSpPr>
            <a:spLocks noGrp="1"/>
          </p:cNvSpPr>
          <p:nvPr>
            <p:ph sz="quarter" idx="15"/>
          </p:nvPr>
        </p:nvSpPr>
        <p:spPr/>
        <p:txBody>
          <a:bodyPr/>
          <a:lstStyle/>
          <a:p>
            <a:endParaRPr lang="en-US"/>
          </a:p>
        </p:txBody>
      </p:sp>
      <p:sp>
        <p:nvSpPr>
          <p:cNvPr id="6" name="RepTitle"/>
          <p:cNvSpPr>
            <a:spLocks noGrp="1"/>
          </p:cNvSpPr>
          <p:nvPr>
            <p:ph sz="quarter" idx="16" hasCustomPrompt="1"/>
          </p:nvPr>
        </p:nvSpPr>
        <p:spPr/>
        <p:txBody>
          <a:bodyPr/>
          <a:lstStyle/>
          <a:p>
            <a:r>
              <a:rPr lang="en-US"/>
              <a:t>Undersøkelse Vestlandet 2015(3)</a:t>
            </a:r>
          </a:p>
        </p:txBody>
      </p:sp>
      <p:sp>
        <p:nvSpPr>
          <p:cNvPr id="7" name="MetaFoot"/>
          <p:cNvSpPr>
            <a:spLocks noGrp="1"/>
          </p:cNvSpPr>
          <p:nvPr>
            <p:ph sz="quarter" idx="17"/>
          </p:nvPr>
        </p:nvSpPr>
        <p:spPr/>
        <p:txBody>
          <a:bodyPr/>
          <a:lstStyle/>
          <a:p>
            <a:endParaRPr lang="en-US"/>
          </a:p>
        </p:txBody>
      </p:sp>
      <p:graphicFrame>
        <p:nvGraphicFramePr>
          <p:cNvPr id="8" name="New Table"/>
          <p:cNvGraphicFramePr>
            <a:graphicFrameLocks noGrp="1"/>
          </p:cNvGraphicFramePr>
          <p:nvPr>
            <p:ph sz="quarter" idx="14"/>
          </p:nvPr>
        </p:nvGraphicFramePr>
        <p:xfrm>
          <a:off x="467544" y="836712"/>
          <a:ext cx="8207375" cy="6278880"/>
        </p:xfrm>
        <a:graphic>
          <a:graphicData uri="http://schemas.openxmlformats.org/drawingml/2006/table">
            <a:tbl>
              <a:tblPr>
                <a:tableStyleId>{5C22544A-7EE6-4342-B048-85BDC9FD1C3A}</a:tableStyleId>
              </a:tblPr>
              <a:tblGrid>
                <a:gridCol w="8207375"/>
              </a:tblGrid>
              <a:tr h="0">
                <a:tc>
                  <a:txBody>
                    <a:bodyPr/>
                    <a:lstStyle/>
                    <a:p>
                      <a:pPr>
                        <a:defRPr sz="1000"/>
                      </a:pPr>
                      <a:r>
                        <a:rPr sz="1000"/>
                        <a:t>Øke kompetansen hos saksbehandlere </a:t>
                      </a:r>
                    </a:p>
                    <a:p>
                      <a:endParaRPr sz="1000"/>
                    </a:p>
                    <a:p>
                      <a:r>
                        <a:rPr sz="1000"/>
                        <a:t>Eks. En byggesak med relevant informasjon ble "arkivert, da den er mangelfull". Det viste seg at saksbehandlers sjekkliste som var komplett for alle typer bygg, ble oppfattet som at alt på listen måtte legges frem i saken, noe som ikke er krav etter loven; Ved mangelfulle søknader skal det offentlige sende i retur med anmodning om retting, påpeke hva som mangler, og ikke "arkivere" saken! Trenger jeg si at dette er Bergen kommune?</a:t>
                      </a:r>
                    </a:p>
                  </a:txBody>
                  <a:tcPr>
                    <a:lnL w="0"/>
                    <a:lnR w="0"/>
                    <a:solidFill>
                      <a:prstClr val="black">
                        <a:lumOff val="100000"/>
                        <a:lumOff val="100000"/>
                      </a:prstClr>
                    </a:solidFill>
                  </a:tcPr>
                </a:tc>
              </a:tr>
              <a:tr h="0">
                <a:tc>
                  <a:txBody>
                    <a:bodyPr/>
                    <a:lstStyle/>
                    <a:p>
                      <a:pPr>
                        <a:defRPr sz="1000"/>
                      </a:pPr>
                      <a:r>
                        <a:rPr sz="1000"/>
                        <a:t>Vurdere skattenivåene på bedrifter.</a:t>
                      </a:r>
                    </a:p>
                  </a:txBody>
                  <a:tcPr>
                    <a:lnL w="0"/>
                    <a:lnR w="0"/>
                    <a:solidFill>
                      <a:prstClr val="black">
                        <a:lumOff val="100000"/>
                        <a:lumOff val="100000"/>
                      </a:prstClr>
                    </a:solidFill>
                  </a:tcPr>
                </a:tc>
              </a:tr>
              <a:tr h="0">
                <a:tc>
                  <a:txBody>
                    <a:bodyPr/>
                    <a:lstStyle/>
                    <a:p>
                      <a:pPr>
                        <a:defRPr sz="1000"/>
                      </a:pPr>
                      <a:r>
                        <a:rPr sz="1000"/>
                        <a:t>Mer støtte til innovasjon som er bærekraftig</a:t>
                      </a:r>
                    </a:p>
                    <a:p>
                      <a:r>
                        <a:rPr sz="1000"/>
                        <a:t>Stimulere til at små innovasjonsbedrifter har mulighet for å nå frem og overleve oppstarts årene, gjenren i forma av skatte letter som gjør det økonomisk enklere å komme i gang.</a:t>
                      </a:r>
                    </a:p>
                  </a:txBody>
                  <a:tcPr>
                    <a:lnL w="0"/>
                    <a:lnR w="0"/>
                    <a:solidFill>
                      <a:prstClr val="black">
                        <a:lumOff val="100000"/>
                        <a:lumOff val="100000"/>
                      </a:prstClr>
                    </a:solidFill>
                  </a:tcPr>
                </a:tc>
              </a:tr>
              <a:tr h="0">
                <a:tc>
                  <a:txBody>
                    <a:bodyPr/>
                    <a:lstStyle/>
                    <a:p>
                      <a:pPr>
                        <a:defRPr sz="1000"/>
                      </a:pPr>
                      <a:r>
                        <a:rPr sz="1000"/>
                        <a:t>Mer kapital tilgjengelig i tidlig tidlig fase for etablering av nytt forskningsoppgaver kunnskapsintensivt næringsliv</a:t>
                      </a:r>
                    </a:p>
                  </a:txBody>
                  <a:tcPr>
                    <a:lnL w="0"/>
                    <a:lnR w="0"/>
                    <a:solidFill>
                      <a:prstClr val="black">
                        <a:lumOff val="100000"/>
                        <a:lumOff val="100000"/>
                      </a:prstClr>
                    </a:solidFill>
                  </a:tcPr>
                </a:tc>
              </a:tr>
              <a:tr h="0">
                <a:tc>
                  <a:txBody>
                    <a:bodyPr/>
                    <a:lstStyle/>
                    <a:p>
                      <a:pPr>
                        <a:defRPr sz="1000"/>
                      </a:pPr>
                      <a:r>
                        <a:rPr sz="1000"/>
                        <a:t>Forenkle krav til regulering av industriområder og fjerne muligheten til å pålegge urimelige rekkefølgekrav.</a:t>
                      </a:r>
                    </a:p>
                    <a:p>
                      <a:r>
                        <a:rPr sz="1000"/>
                        <a:t>Ikke belønne toskeskap som å utbedre veier for så å sette ned fartsgrensen.</a:t>
                      </a:r>
                    </a:p>
                    <a:p>
                      <a:r>
                        <a:rPr sz="1000"/>
                        <a:t>Utbedre vegnettet generelt samt bevilge midler til å drive ferge Leirvåg-Sløvåg med skikkelig materiell.</a:t>
                      </a:r>
                    </a:p>
                  </a:txBody>
                  <a:tcPr>
                    <a:lnL w="0"/>
                    <a:lnR w="0"/>
                    <a:solidFill>
                      <a:prstClr val="black">
                        <a:lumOff val="100000"/>
                        <a:lumOff val="100000"/>
                      </a:prstClr>
                    </a:solidFill>
                  </a:tcPr>
                </a:tc>
              </a:tr>
              <a:tr h="0">
                <a:tc>
                  <a:txBody>
                    <a:bodyPr/>
                    <a:lstStyle/>
                    <a:p>
                      <a:pPr>
                        <a:defRPr sz="1000"/>
                      </a:pPr>
                      <a:r>
                        <a:rPr sz="1000"/>
                        <a:t>Skattelette!</a:t>
                      </a:r>
                    </a:p>
                  </a:txBody>
                  <a:tcPr>
                    <a:lnL w="0"/>
                    <a:lnR w="0"/>
                    <a:solidFill>
                      <a:prstClr val="black">
                        <a:lumOff val="100000"/>
                        <a:lumOff val="100000"/>
                      </a:prstClr>
                    </a:solidFill>
                  </a:tcPr>
                </a:tc>
              </a:tr>
              <a:tr h="0">
                <a:tc>
                  <a:txBody>
                    <a:bodyPr/>
                    <a:lstStyle/>
                    <a:p>
                      <a:pPr>
                        <a:defRPr sz="1000"/>
                      </a:pPr>
                      <a:r>
                        <a:rPr sz="1000"/>
                        <a:t>Rorfradrg og lærlingklausul</a:t>
                      </a:r>
                    </a:p>
                  </a:txBody>
                  <a:tcPr>
                    <a:lnL w="0"/>
                    <a:lnR w="0"/>
                    <a:solidFill>
                      <a:prstClr val="black">
                        <a:lumOff val="100000"/>
                        <a:lumOff val="100000"/>
                      </a:prstClr>
                    </a:solidFill>
                  </a:tcPr>
                </a:tc>
              </a:tr>
              <a:tr h="0">
                <a:tc>
                  <a:txBody>
                    <a:bodyPr/>
                    <a:lstStyle/>
                    <a:p>
                      <a:pPr>
                        <a:defRPr sz="1000"/>
                      </a:pPr>
                      <a:r>
                        <a:rPr sz="1000"/>
                        <a:t>Øke kvaliteten og statusen til håndtverksyrket, og kanskje spesiellt tømrerfaget. Dette yrket er også det faget med mins "beskyttelse" gjennom loven som resulterer i at det er "fritt frem" for hvem som helst å gjøre ting enten selv, eller å starte bedrift i bransjen uten tilstrekkelig kompetanse.</a:t>
                      </a:r>
                    </a:p>
                  </a:txBody>
                  <a:tcPr>
                    <a:lnL w="0"/>
                    <a:lnR w="0"/>
                    <a:solidFill>
                      <a:prstClr val="black">
                        <a:lumOff val="100000"/>
                        <a:lumOff val="100000"/>
                      </a:prstClr>
                    </a:solidFill>
                  </a:tcPr>
                </a:tc>
              </a:tr>
              <a:tr h="0">
                <a:tc>
                  <a:txBody>
                    <a:bodyPr/>
                    <a:lstStyle/>
                    <a:p>
                      <a:pPr>
                        <a:defRPr sz="1000"/>
                      </a:pPr>
                      <a:r>
                        <a:rPr sz="1000"/>
                        <a:t>Ta fra fylkesmann, fylkeskommune etc innsigelsesreten mot kommunene i plansaker</a:t>
                      </a:r>
                    </a:p>
                  </a:txBody>
                  <a:tcPr>
                    <a:lnL w="0"/>
                    <a:lnR w="0"/>
                    <a:solidFill>
                      <a:prstClr val="black">
                        <a:lumOff val="100000"/>
                        <a:lumOff val="100000"/>
                      </a:prstClr>
                    </a:solidFill>
                  </a:tcPr>
                </a:tc>
              </a:tr>
              <a:tr h="0">
                <a:tc>
                  <a:txBody>
                    <a:bodyPr/>
                    <a:lstStyle/>
                    <a:p>
                      <a:pPr>
                        <a:defRPr sz="1000"/>
                      </a:pPr>
                      <a:r>
                        <a:rPr sz="1000"/>
                        <a:t>Legg til rette for, og ta gjerne del i nyetableringer av bedrifter på Vestlandet. Med nye transportmuligheter de neste 10-15 årene, vil etableringer i Vest kunne bli mer lønnsomme enn å sentrene enda mer rund Oslofjorden.</a:t>
                      </a:r>
                    </a:p>
                  </a:txBody>
                  <a:tcPr>
                    <a:lnL w="0"/>
                    <a:lnR w="0"/>
                    <a:solidFill>
                      <a:prstClr val="black">
                        <a:lumOff val="100000"/>
                        <a:lumOff val="100000"/>
                      </a:prstClr>
                    </a:solidFill>
                  </a:tcPr>
                </a:tc>
              </a:tr>
              <a:tr h="0">
                <a:tc>
                  <a:txBody>
                    <a:bodyPr/>
                    <a:lstStyle/>
                    <a:p>
                      <a:pPr>
                        <a:defRPr sz="1000"/>
                      </a:pPr>
                      <a:r>
                        <a:rPr sz="1000"/>
                        <a:t>Skattemyndighetene bør være mer imøtekommende og ikke fremstå som en etat som kun er ute på å ta oss, men faktisk begynne å se den store jobben som det private næringslivet legger ned for samfunnet. I dag føles det ofte som de kun torr vi er ute etter å snyte dem.</a:t>
                      </a:r>
                    </a:p>
                    <a:p>
                      <a:endParaRPr sz="1000"/>
                    </a:p>
                    <a:p>
                      <a:r>
                        <a:rPr sz="1000"/>
                        <a:t>Jeg synes at det er trist at man ikke klarer å skille mellom generell formueskatt og skatt på arbeidende kapital - altså verdien av aksjer som står i selskapet men, som eierene må slite med hvert år. Det føles som en straff å la kapital bli stående i selskapet. Dette er penger som man betaler for å ha likviditet - og oppleves som en straffeskatt. Det er på tide at man ser verdien av den jobben det private næringslivet gjør for samfunnet, og også viktigheten av denne jobben. Og slutte å straffe næringslivet - men, begynne å spille på lag.</a:t>
                      </a:r>
                    </a:p>
                  </a:txBody>
                  <a:tcPr>
                    <a:lnL w="0"/>
                    <a:lnR w="0"/>
                    <a:solidFill>
                      <a:prstClr val="black">
                        <a:lumOff val="100000"/>
                        <a:lumOff val="100000"/>
                      </a:prstClr>
                    </a:solidFill>
                  </a:tcPr>
                </a:tc>
              </a:tr>
            </a:tbl>
          </a:graphicData>
        </a:graphic>
      </p:graphicFrame>
    </p:spTree>
  </p:cSld>
  <p:clrMapOvr>
    <a:masterClrMapping/>
  </p:clrMapOvr>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normAutofit fontScale="90000"/>
          </a:bodyPr>
          <a:lstStyle/>
          <a:p>
            <a:r>
              <a:rPr lang="en-US"/>
              <a:t>27. Her ønsker vi at du kommer med en konkret ønskeliste til myndighetene med utgangspunkt i hvilke endringer som best vil hjelpe din bedrift.</a:t>
            </a:r>
          </a:p>
        </p:txBody>
      </p:sp>
      <p:sp>
        <p:nvSpPr>
          <p:cNvPr id="4" name="PCont"/>
          <p:cNvSpPr>
            <a:spLocks noGrp="1"/>
          </p:cNvSpPr>
          <p:nvPr>
            <p:ph sz="quarter" idx="15"/>
          </p:nvPr>
        </p:nvSpPr>
        <p:spPr/>
        <p:txBody>
          <a:bodyPr/>
          <a:lstStyle/>
          <a:p>
            <a:endParaRPr lang="en-US"/>
          </a:p>
        </p:txBody>
      </p:sp>
      <p:sp>
        <p:nvSpPr>
          <p:cNvPr id="6" name="RepTitle"/>
          <p:cNvSpPr>
            <a:spLocks noGrp="1"/>
          </p:cNvSpPr>
          <p:nvPr>
            <p:ph sz="quarter" idx="16" hasCustomPrompt="1"/>
          </p:nvPr>
        </p:nvSpPr>
        <p:spPr/>
        <p:txBody>
          <a:bodyPr/>
          <a:lstStyle/>
          <a:p>
            <a:r>
              <a:rPr lang="en-US"/>
              <a:t>Undersøkelse Vestlandet 2015(3)</a:t>
            </a:r>
          </a:p>
        </p:txBody>
      </p:sp>
      <p:sp>
        <p:nvSpPr>
          <p:cNvPr id="7" name="MetaFoot"/>
          <p:cNvSpPr>
            <a:spLocks noGrp="1"/>
          </p:cNvSpPr>
          <p:nvPr>
            <p:ph sz="quarter" idx="17"/>
          </p:nvPr>
        </p:nvSpPr>
        <p:spPr/>
        <p:txBody>
          <a:bodyPr/>
          <a:lstStyle/>
          <a:p>
            <a:endParaRPr lang="en-US"/>
          </a:p>
        </p:txBody>
      </p:sp>
      <p:graphicFrame>
        <p:nvGraphicFramePr>
          <p:cNvPr id="8" name="New Table"/>
          <p:cNvGraphicFramePr>
            <a:graphicFrameLocks noGrp="1"/>
          </p:cNvGraphicFramePr>
          <p:nvPr>
            <p:ph sz="quarter" idx="14"/>
          </p:nvPr>
        </p:nvGraphicFramePr>
        <p:xfrm>
          <a:off x="467544" y="836712"/>
          <a:ext cx="8207375" cy="5943600"/>
        </p:xfrm>
        <a:graphic>
          <a:graphicData uri="http://schemas.openxmlformats.org/drawingml/2006/table">
            <a:tbl>
              <a:tblPr>
                <a:tableStyleId>{5C22544A-7EE6-4342-B048-85BDC9FD1C3A}</a:tableStyleId>
              </a:tblPr>
              <a:tblGrid>
                <a:gridCol w="8207375"/>
              </a:tblGrid>
              <a:tr h="0">
                <a:tc>
                  <a:txBody>
                    <a:bodyPr/>
                    <a:lstStyle/>
                    <a:p>
                      <a:pPr>
                        <a:defRPr sz="1000"/>
                      </a:pPr>
                      <a:r>
                        <a:rPr sz="1000"/>
                        <a:t>* Direkte økonomisk støtte til bedrifter som omstiller seg til å utvikle løsninger for fornybar energi. Eventuelt gjennom selskaper som Greenstat</a:t>
                      </a:r>
                    </a:p>
                    <a:p>
                      <a:endParaRPr sz="1000"/>
                    </a:p>
                    <a:p>
                      <a:r>
                        <a:rPr sz="1000"/>
                        <a:t>Utvalget i Energi21, som danner føringen for forskningsrådets tildelinger, behandler "fornybar energi" som et spørsmål om å fremme innenlands produksjon. Men den norske olje og gass leverandørindustrien eksporterer sine varer til heile verda. Denne leverandørindustrien er i dag perfekt posisjonert til å omstille seg til leveranser inn mot geotermisk energi, vindmøller, sjøkraft, o.a. Dagens støtteordninger gir imidlertid ikkje økonomisk støtte til industripartneren i eit forskning og utviklingsløp, med unntak av Skattefunn som ikkje alltid er relevant i denne sammenheng. Eit mindre økonomisk tilskudd til bedriften, slik at nøkkelpersoner i selskapet kan konsentrere seg om fornybare løsninger, kan vere det som trengs for å få snøballen til å rulle.</a:t>
                      </a:r>
                    </a:p>
                  </a:txBody>
                  <a:tcPr>
                    <a:lnL w="0"/>
                    <a:lnR w="0"/>
                    <a:solidFill>
                      <a:prstClr val="black">
                        <a:lumOff val="100000"/>
                        <a:lumOff val="100000"/>
                      </a:prstClr>
                    </a:solidFill>
                  </a:tcPr>
                </a:tc>
              </a:tr>
              <a:tr h="0">
                <a:tc>
                  <a:txBody>
                    <a:bodyPr/>
                    <a:lstStyle/>
                    <a:p>
                      <a:pPr>
                        <a:defRPr sz="1000"/>
                      </a:pPr>
                      <a:r>
                        <a:rPr sz="1000"/>
                        <a:t>Byggelån ordninger hvor man kan få lån inntil kunde betaler for varene</a:t>
                      </a:r>
                    </a:p>
                  </a:txBody>
                  <a:tcPr>
                    <a:lnL w="0"/>
                    <a:lnR w="0"/>
                    <a:solidFill>
                      <a:prstClr val="black">
                        <a:lumOff val="100000"/>
                        <a:lumOff val="100000"/>
                      </a:prstClr>
                    </a:solidFill>
                  </a:tcPr>
                </a:tc>
              </a:tr>
              <a:tr h="0">
                <a:tc>
                  <a:txBody>
                    <a:bodyPr/>
                    <a:lstStyle/>
                    <a:p>
                      <a:pPr>
                        <a:defRPr sz="1000"/>
                      </a:pPr>
                      <a:r>
                        <a:rPr sz="1000"/>
                        <a:t>Økt satsning på kompetent personell i plan og byggesaker på alle nivå i fylket og kommunene.</a:t>
                      </a:r>
                    </a:p>
                  </a:txBody>
                  <a:tcPr>
                    <a:lnL w="0"/>
                    <a:lnR w="0"/>
                    <a:solidFill>
                      <a:prstClr val="black">
                        <a:lumOff val="100000"/>
                        <a:lumOff val="100000"/>
                      </a:prstClr>
                    </a:solidFill>
                  </a:tcPr>
                </a:tc>
              </a:tr>
              <a:tr h="0">
                <a:tc>
                  <a:txBody>
                    <a:bodyPr/>
                    <a:lstStyle/>
                    <a:p>
                      <a:pPr>
                        <a:defRPr sz="1000"/>
                      </a:pPr>
                      <a:r>
                        <a:rPr sz="1000"/>
                        <a:t>Kutt i arbeidsgiveravgift.</a:t>
                      </a:r>
                    </a:p>
                  </a:txBody>
                  <a:tcPr>
                    <a:lnL w="0"/>
                    <a:lnR w="0"/>
                    <a:solidFill>
                      <a:prstClr val="black">
                        <a:lumOff val="100000"/>
                        <a:lumOff val="100000"/>
                      </a:prstClr>
                    </a:solidFill>
                  </a:tcPr>
                </a:tc>
              </a:tr>
              <a:tr h="0">
                <a:tc>
                  <a:txBody>
                    <a:bodyPr/>
                    <a:lstStyle/>
                    <a:p>
                      <a:pPr>
                        <a:defRPr sz="1000"/>
                      </a:pPr>
                      <a:r>
                        <a:rPr sz="1000"/>
                        <a:t>Innføre rot-fradrag som gir private fratrekk for hvitt arbeid.</a:t>
                      </a:r>
                    </a:p>
                    <a:p>
                      <a:r>
                        <a:rPr sz="1000"/>
                        <a:t>Skjerpe kontroll og tilsyn </a:t>
                      </a:r>
                    </a:p>
                    <a:p>
                      <a:r>
                        <a:rPr sz="1000"/>
                        <a:t>(i dag er faren for å bli tatt lik 0)</a:t>
                      </a:r>
                    </a:p>
                  </a:txBody>
                  <a:tcPr>
                    <a:lnL w="0"/>
                    <a:lnR w="0"/>
                    <a:solidFill>
                      <a:prstClr val="black">
                        <a:lumOff val="100000"/>
                        <a:lumOff val="100000"/>
                      </a:prstClr>
                    </a:solidFill>
                  </a:tcPr>
                </a:tc>
              </a:tr>
              <a:tr h="0">
                <a:tc>
                  <a:txBody>
                    <a:bodyPr/>
                    <a:lstStyle/>
                    <a:p>
                      <a:pPr>
                        <a:defRPr sz="1000"/>
                      </a:pPr>
                      <a:r>
                        <a:rPr sz="1000"/>
                        <a:t>Se samlet regulering av Bank og Forsikring i sammenheng, og unngå at total belastning blir lite bærekraftig</a:t>
                      </a:r>
                    </a:p>
                  </a:txBody>
                  <a:tcPr>
                    <a:lnL w="0"/>
                    <a:lnR w="0"/>
                    <a:solidFill>
                      <a:prstClr val="black">
                        <a:lumOff val="100000"/>
                        <a:lumOff val="100000"/>
                      </a:prstClr>
                    </a:solidFill>
                  </a:tcPr>
                </a:tc>
              </a:tr>
              <a:tr h="0">
                <a:tc>
                  <a:txBody>
                    <a:bodyPr/>
                    <a:lstStyle/>
                    <a:p>
                      <a:pPr>
                        <a:defRPr sz="1000"/>
                      </a:pPr>
                      <a:r>
                        <a:rPr sz="1000"/>
                        <a:t>Mindre byråkrati og enklere/tydeligere regelverk innenfor skatt og avgift.</a:t>
                      </a:r>
                    </a:p>
                  </a:txBody>
                  <a:tcPr>
                    <a:lnL w="0"/>
                    <a:lnR w="0"/>
                    <a:solidFill>
                      <a:prstClr val="black">
                        <a:lumOff val="100000"/>
                        <a:lumOff val="100000"/>
                      </a:prstClr>
                    </a:solidFill>
                  </a:tcPr>
                </a:tc>
              </a:tr>
              <a:tr h="0">
                <a:tc>
                  <a:txBody>
                    <a:bodyPr/>
                    <a:lstStyle/>
                    <a:p>
                      <a:pPr>
                        <a:defRPr sz="1000"/>
                      </a:pPr>
                      <a:r>
                        <a:rPr sz="1000"/>
                        <a:t>Støtte til omstiling mot mer bærekraftig industri</a:t>
                      </a:r>
                    </a:p>
                    <a:p>
                      <a:r>
                        <a:rPr sz="1000"/>
                        <a:t>Støtte til forskningsprosjekter innenfor alternative energikilder</a:t>
                      </a:r>
                    </a:p>
                  </a:txBody>
                  <a:tcPr>
                    <a:lnL w="0"/>
                    <a:lnR w="0"/>
                    <a:solidFill>
                      <a:prstClr val="black">
                        <a:lumOff val="100000"/>
                        <a:lumOff val="100000"/>
                      </a:prstClr>
                    </a:solidFill>
                  </a:tcPr>
                </a:tc>
              </a:tr>
              <a:tr h="0">
                <a:tc>
                  <a:txBody>
                    <a:bodyPr/>
                    <a:lstStyle/>
                    <a:p>
                      <a:pPr>
                        <a:defRPr sz="1000"/>
                      </a:pPr>
                      <a:r>
                        <a:rPr sz="1000"/>
                        <a:t>Harmonisering og forenkling av regelverk. Bedret oppfølging og strengere kontroll fra tilsynsmyndigheter.</a:t>
                      </a:r>
                    </a:p>
                  </a:txBody>
                  <a:tcPr>
                    <a:lnL w="0"/>
                    <a:lnR w="0"/>
                    <a:solidFill>
                      <a:prstClr val="black">
                        <a:lumOff val="100000"/>
                        <a:lumOff val="100000"/>
                      </a:prstClr>
                    </a:solidFill>
                  </a:tcPr>
                </a:tc>
              </a:tr>
              <a:tr h="0">
                <a:tc>
                  <a:txBody>
                    <a:bodyPr/>
                    <a:lstStyle/>
                    <a:p>
                      <a:pPr>
                        <a:defRPr sz="1000"/>
                      </a:pPr>
                      <a:r>
                        <a:rPr sz="1000"/>
                        <a:t>1.redusere forenkle krav fra myndigheter og  det offentlige,andre pålegg.</a:t>
                      </a:r>
                    </a:p>
                    <a:p>
                      <a:r>
                        <a:rPr sz="1000"/>
                        <a:t>2.reduserte avgifter og skatter.</a:t>
                      </a:r>
                    </a:p>
                    <a:p>
                      <a:r>
                        <a:rPr sz="1000"/>
                        <a:t>3.noe enklere krav en store bedrifter på noe områder.</a:t>
                      </a:r>
                    </a:p>
                    <a:p>
                      <a:r>
                        <a:rPr sz="1000"/>
                        <a:t>4. Hvis du vil starte med noe i dag  må ein begynne med HMS.?!</a:t>
                      </a:r>
                    </a:p>
                  </a:txBody>
                  <a:tcPr>
                    <a:lnL w="0"/>
                    <a:lnR w="0"/>
                    <a:solidFill>
                      <a:prstClr val="black">
                        <a:lumOff val="100000"/>
                        <a:lumOff val="100000"/>
                      </a:prstClr>
                    </a:solidFill>
                  </a:tcPr>
                </a:tc>
              </a:tr>
              <a:tr h="0">
                <a:tc>
                  <a:txBody>
                    <a:bodyPr/>
                    <a:lstStyle/>
                    <a:p>
                      <a:pPr>
                        <a:defRPr sz="1000"/>
                      </a:pPr>
                      <a:r>
                        <a:rPr sz="1000"/>
                        <a:t>Fler kulturella stöten speciellt i etablerings fasen.</a:t>
                      </a:r>
                    </a:p>
                  </a:txBody>
                  <a:tcPr>
                    <a:lnL w="0"/>
                    <a:lnR w="0"/>
                    <a:solidFill>
                      <a:prstClr val="black">
                        <a:lumOff val="100000"/>
                        <a:lumOff val="100000"/>
                      </a:prstClr>
                    </a:solidFill>
                  </a:tcPr>
                </a:tc>
              </a:tr>
              <a:tr h="0">
                <a:tc>
                  <a:txBody>
                    <a:bodyPr/>
                    <a:lstStyle/>
                    <a:p>
                      <a:pPr>
                        <a:defRPr sz="1000"/>
                      </a:pPr>
                      <a:r>
                        <a:rPr sz="1000"/>
                        <a:t>En lov mot sentralisering av alle hovedkontor til Oslo.</a:t>
                      </a:r>
                    </a:p>
                  </a:txBody>
                  <a:tcPr>
                    <a:lnL w="0"/>
                    <a:lnR w="0"/>
                    <a:solidFill>
                      <a:prstClr val="black">
                        <a:lumOff val="100000"/>
                        <a:lumOff val="100000"/>
                      </a:prstClr>
                    </a:solidFill>
                  </a:tcPr>
                </a:tc>
              </a:tr>
              <a:tr h="0">
                <a:tc>
                  <a:txBody>
                    <a:bodyPr/>
                    <a:lstStyle/>
                    <a:p>
                      <a:pPr>
                        <a:defRPr sz="1000"/>
                      </a:pPr>
                      <a:r>
                        <a:rPr sz="1000"/>
                        <a:t>Meir fremtidsretta planer på boligområde og næringsområde i fylke.</a:t>
                      </a:r>
                    </a:p>
                    <a:p>
                      <a:r>
                        <a:rPr sz="1000"/>
                        <a:t>Enklare saksbehandling.</a:t>
                      </a:r>
                    </a:p>
                  </a:txBody>
                  <a:tcPr>
                    <a:lnL w="0"/>
                    <a:lnR w="0"/>
                    <a:solidFill>
                      <a:prstClr val="black">
                        <a:lumOff val="100000"/>
                        <a:lumOff val="100000"/>
                      </a:prstClr>
                    </a:solidFill>
                  </a:tcPr>
                </a:tc>
              </a:tr>
              <a:tr h="0">
                <a:tc>
                  <a:txBody>
                    <a:bodyPr/>
                    <a:lstStyle/>
                    <a:p>
                      <a:pPr>
                        <a:defRPr sz="1000"/>
                      </a:pPr>
                      <a:r>
                        <a:rPr sz="1000"/>
                        <a:t>fart i tilrettelegging av areal for boligbygging, økt tempo i offentlig saksbehandling herunder samtlige kommuner i Stavanger regionen.</a:t>
                      </a:r>
                    </a:p>
                  </a:txBody>
                  <a:tcPr>
                    <a:lnL w="0"/>
                    <a:lnR w="0"/>
                    <a:solidFill>
                      <a:prstClr val="black">
                        <a:lumOff val="100000"/>
                        <a:lumOff val="100000"/>
                      </a:prstClr>
                    </a:solidFill>
                  </a:tcPr>
                </a:tc>
              </a:tr>
            </a:tbl>
          </a:graphicData>
        </a:graphic>
      </p:graphicFrame>
    </p:spTree>
  </p:cSld>
  <p:clrMapOvr>
    <a:masterClrMapping/>
  </p:clrMapOvr>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normAutofit fontScale="90000"/>
          </a:bodyPr>
          <a:lstStyle/>
          <a:p>
            <a:r>
              <a:rPr lang="en-US"/>
              <a:t>27. Her ønsker vi at du kommer med en konkret ønskeliste til myndighetene med utgangspunkt i hvilke endringer som best vil hjelpe din bedrift.</a:t>
            </a:r>
          </a:p>
        </p:txBody>
      </p:sp>
      <p:sp>
        <p:nvSpPr>
          <p:cNvPr id="4" name="PCont"/>
          <p:cNvSpPr>
            <a:spLocks noGrp="1"/>
          </p:cNvSpPr>
          <p:nvPr>
            <p:ph sz="quarter" idx="15"/>
          </p:nvPr>
        </p:nvSpPr>
        <p:spPr/>
        <p:txBody>
          <a:bodyPr/>
          <a:lstStyle/>
          <a:p>
            <a:endParaRPr lang="en-US"/>
          </a:p>
        </p:txBody>
      </p:sp>
      <p:sp>
        <p:nvSpPr>
          <p:cNvPr id="6" name="RepTitle"/>
          <p:cNvSpPr>
            <a:spLocks noGrp="1"/>
          </p:cNvSpPr>
          <p:nvPr>
            <p:ph sz="quarter" idx="16" hasCustomPrompt="1"/>
          </p:nvPr>
        </p:nvSpPr>
        <p:spPr/>
        <p:txBody>
          <a:bodyPr/>
          <a:lstStyle/>
          <a:p>
            <a:r>
              <a:rPr lang="en-US"/>
              <a:t>Undersøkelse Vestlandet 2015(3)</a:t>
            </a:r>
          </a:p>
        </p:txBody>
      </p:sp>
      <p:sp>
        <p:nvSpPr>
          <p:cNvPr id="7" name="MetaFoot"/>
          <p:cNvSpPr>
            <a:spLocks noGrp="1"/>
          </p:cNvSpPr>
          <p:nvPr>
            <p:ph sz="quarter" idx="17"/>
          </p:nvPr>
        </p:nvSpPr>
        <p:spPr/>
        <p:txBody>
          <a:bodyPr/>
          <a:lstStyle/>
          <a:p>
            <a:endParaRPr lang="en-US"/>
          </a:p>
        </p:txBody>
      </p:sp>
      <p:graphicFrame>
        <p:nvGraphicFramePr>
          <p:cNvPr id="8" name="New Table"/>
          <p:cNvGraphicFramePr>
            <a:graphicFrameLocks noGrp="1"/>
          </p:cNvGraphicFramePr>
          <p:nvPr>
            <p:ph sz="quarter" idx="14"/>
          </p:nvPr>
        </p:nvGraphicFramePr>
        <p:xfrm>
          <a:off x="467544" y="836712"/>
          <a:ext cx="8207375" cy="5638800"/>
        </p:xfrm>
        <a:graphic>
          <a:graphicData uri="http://schemas.openxmlformats.org/drawingml/2006/table">
            <a:tbl>
              <a:tblPr>
                <a:tableStyleId>{5C22544A-7EE6-4342-B048-85BDC9FD1C3A}</a:tableStyleId>
              </a:tblPr>
              <a:tblGrid>
                <a:gridCol w="8207375"/>
              </a:tblGrid>
              <a:tr h="0">
                <a:tc>
                  <a:txBody>
                    <a:bodyPr/>
                    <a:lstStyle/>
                    <a:p>
                      <a:pPr>
                        <a:defRPr sz="1000"/>
                      </a:pPr>
                      <a:r>
                        <a:rPr sz="1000"/>
                        <a:t>Gjøre det lettere for små bedrifter å delta i offentlige anbudskonkurranser.</a:t>
                      </a:r>
                    </a:p>
                    <a:p>
                      <a:r>
                        <a:rPr sz="1000"/>
                        <a:t>Gi direkte pengestøtte til etablerere fremfor å gi tilgang på rådgivere og konsulentene  i det offentlige apparatet. (mange har virkelig ikke peiling på hva det vil si å starte en bedrift, de har jo selv fast, trygg stilling:)</a:t>
                      </a:r>
                    </a:p>
                  </a:txBody>
                  <a:tcPr>
                    <a:lnL w="0"/>
                    <a:lnR w="0"/>
                    <a:solidFill>
                      <a:prstClr val="black">
                        <a:lumOff val="100000"/>
                        <a:lumOff val="100000"/>
                      </a:prstClr>
                    </a:solidFill>
                  </a:tcPr>
                </a:tc>
              </a:tr>
              <a:tr h="0">
                <a:tc>
                  <a:txBody>
                    <a:bodyPr/>
                    <a:lstStyle/>
                    <a:p>
                      <a:pPr>
                        <a:defRPr sz="1000"/>
                      </a:pPr>
                      <a:r>
                        <a:rPr sz="1000"/>
                        <a:t>10% krav til egenkapital ved boligkjøp.</a:t>
                      </a:r>
                    </a:p>
                    <a:p>
                      <a:r>
                        <a:rPr sz="1000"/>
                        <a:t>Husbanken må hjelpe unge under 30år som vil inn på boligmarkedet. Startlån er kjempeviktig.</a:t>
                      </a:r>
                    </a:p>
                    <a:p>
                      <a:r>
                        <a:rPr sz="1000"/>
                        <a:t>Synd at dette ble misbrukt av noen og at retningslinjene ble endret. De unge trenger dette.</a:t>
                      </a:r>
                    </a:p>
                    <a:p>
                      <a:r>
                        <a:rPr sz="1000"/>
                        <a:t>Med forrige regjering fikk alle Husbanklån. De som kjøpte bolig til 5mill også. Dette ble feil. Nå er det imidlertid motsatt. Kun de vanskeligstilte/flyktninger osv som får. Hvis en ungdom har en jobb med 350.000 i lønn og har spart BSU, å skal kjøpe bolig til 1,8mill så får dem ikke lån i dag.</a:t>
                      </a:r>
                    </a:p>
                    <a:p>
                      <a:r>
                        <a:rPr sz="1000"/>
                        <a:t>De får ikke startlån. De har ikke nok egenkapital. Det viktigste må være betjeningsevnen!!  Er det mer positivt at dem leier en leilighet til kr 9000,- pr måned. Da klarer dem ikke spare opp egenkapital da!  Hva med å gi startlån til boliger som koster under 2,5mill. Samlet bruttoinntekt må ikke være over 500.000,-.</a:t>
                      </a:r>
                    </a:p>
                  </a:txBody>
                  <a:tcPr>
                    <a:lnL w="0"/>
                    <a:lnR w="0"/>
                    <a:solidFill>
                      <a:prstClr val="black">
                        <a:lumOff val="100000"/>
                        <a:lumOff val="100000"/>
                      </a:prstClr>
                    </a:solidFill>
                  </a:tcPr>
                </a:tc>
              </a:tr>
              <a:tr h="0">
                <a:tc>
                  <a:txBody>
                    <a:bodyPr/>
                    <a:lstStyle/>
                    <a:p>
                      <a:pPr>
                        <a:defRPr sz="1000"/>
                      </a:pPr>
                      <a:r>
                        <a:rPr sz="1000"/>
                        <a:t>Forenkle regelverk og detaljbestemmelser og overdrevet offentlig og annen kontroll og godkjenninger helt ned på detaljnivå.</a:t>
                      </a:r>
                    </a:p>
                  </a:txBody>
                  <a:tcPr>
                    <a:lnL w="0"/>
                    <a:lnR w="0"/>
                    <a:solidFill>
                      <a:prstClr val="black">
                        <a:lumOff val="100000"/>
                        <a:lumOff val="100000"/>
                      </a:prstClr>
                    </a:solidFill>
                  </a:tcPr>
                </a:tc>
              </a:tr>
              <a:tr h="0">
                <a:tc>
                  <a:txBody>
                    <a:bodyPr/>
                    <a:lstStyle/>
                    <a:p>
                      <a:pPr>
                        <a:defRPr sz="1000"/>
                      </a:pPr>
                      <a:r>
                        <a:rPr sz="1000"/>
                        <a:t>Kunne sette av mer i "gode" tider for å kunne tære på i dårlige tider/markedsendringer.  </a:t>
                      </a:r>
                    </a:p>
                    <a:p>
                      <a:r>
                        <a:rPr sz="1000"/>
                        <a:t>Bedre veier/transport - her må myndighete blir mer visjoner og ikke tenke bare noe få år fremover.</a:t>
                      </a:r>
                    </a:p>
                    <a:p>
                      <a:r>
                        <a:rPr sz="1000"/>
                        <a:t>For i dag ønsker de å begrense bruk av biler/veitrasnport pga. forurensing, men over tid vil trasnportmidle generelt få nesten 0-utslipp. Tenek fremover - ikke bare i nuet!</a:t>
                      </a:r>
                    </a:p>
                  </a:txBody>
                  <a:tcPr>
                    <a:lnL w="0"/>
                    <a:lnR w="0"/>
                    <a:solidFill>
                      <a:prstClr val="black">
                        <a:lumOff val="100000"/>
                        <a:lumOff val="100000"/>
                      </a:prstClr>
                    </a:solidFill>
                  </a:tcPr>
                </a:tc>
              </a:tr>
              <a:tr h="0">
                <a:tc>
                  <a:txBody>
                    <a:bodyPr/>
                    <a:lstStyle/>
                    <a:p>
                      <a:pPr>
                        <a:defRPr sz="1000"/>
                      </a:pPr>
                      <a:r>
                        <a:rPr sz="1000"/>
                        <a:t>Infrastruktur - infrastruktur - infrastruktur;</a:t>
                      </a:r>
                    </a:p>
                    <a:p>
                      <a:r>
                        <a:rPr sz="1000"/>
                        <a:t>1. E16</a:t>
                      </a:r>
                    </a:p>
                    <a:p>
                      <a:r>
                        <a:rPr sz="1000"/>
                        <a:t>2. E39</a:t>
                      </a:r>
                    </a:p>
                    <a:p>
                      <a:r>
                        <a:rPr sz="1000"/>
                        <a:t>3. Intercity tog i vest</a:t>
                      </a:r>
                    </a:p>
                  </a:txBody>
                  <a:tcPr>
                    <a:lnL w="0"/>
                    <a:lnR w="0"/>
                    <a:solidFill>
                      <a:prstClr val="black">
                        <a:lumOff val="100000"/>
                        <a:lumOff val="100000"/>
                      </a:prstClr>
                    </a:solidFill>
                  </a:tcPr>
                </a:tc>
              </a:tr>
              <a:tr h="0">
                <a:tc>
                  <a:txBody>
                    <a:bodyPr/>
                    <a:lstStyle/>
                    <a:p>
                      <a:pPr>
                        <a:defRPr sz="1000"/>
                      </a:pPr>
                      <a:r>
                        <a:rPr sz="1000"/>
                        <a:t>Mer enkel rådgivning og mindre paragrafrytteri i Skatt vest.</a:t>
                      </a:r>
                    </a:p>
                  </a:txBody>
                  <a:tcPr>
                    <a:lnL w="0"/>
                    <a:lnR w="0"/>
                    <a:solidFill>
                      <a:prstClr val="black">
                        <a:lumOff val="100000"/>
                        <a:lumOff val="100000"/>
                      </a:prstClr>
                    </a:solidFill>
                  </a:tcPr>
                </a:tc>
              </a:tr>
              <a:tr h="0">
                <a:tc>
                  <a:txBody>
                    <a:bodyPr/>
                    <a:lstStyle/>
                    <a:p>
                      <a:pPr>
                        <a:defRPr sz="1000"/>
                      </a:pPr>
                      <a:r>
                        <a:rPr sz="1000"/>
                        <a:t>Det bør bli lettere for små aktører å komme inn i markedet som leverandører til det offentlige. Kontrakt og avtaler med det offentlige bør også bli mer forutsigbare både mht volum og varighet.</a:t>
                      </a:r>
                    </a:p>
                  </a:txBody>
                  <a:tcPr>
                    <a:lnL w="0"/>
                    <a:lnR w="0"/>
                    <a:solidFill>
                      <a:prstClr val="black">
                        <a:lumOff val="100000"/>
                        <a:lumOff val="100000"/>
                      </a:prstClr>
                    </a:solidFill>
                  </a:tcPr>
                </a:tc>
              </a:tr>
              <a:tr h="0">
                <a:tc>
                  <a:txBody>
                    <a:bodyPr/>
                    <a:lstStyle/>
                    <a:p>
                      <a:pPr>
                        <a:defRPr sz="1000"/>
                      </a:pPr>
                      <a:r>
                        <a:rPr sz="1000"/>
                        <a:t>Økt aktivitetsnivå</a:t>
                      </a:r>
                    </a:p>
                    <a:p>
                      <a:r>
                        <a:rPr sz="1000"/>
                        <a:t>Forsering av prosjekter som på sikt ikke vil innebære noe økonomisk risiko</a:t>
                      </a:r>
                    </a:p>
                  </a:txBody>
                  <a:tcPr>
                    <a:lnL w="0"/>
                    <a:lnR w="0"/>
                    <a:solidFill>
                      <a:prstClr val="black">
                        <a:lumOff val="100000"/>
                        <a:lumOff val="100000"/>
                      </a:prstClr>
                    </a:solidFill>
                  </a:tcPr>
                </a:tc>
              </a:tr>
              <a:tr h="0">
                <a:tc>
                  <a:txBody>
                    <a:bodyPr/>
                    <a:lstStyle/>
                    <a:p>
                      <a:pPr>
                        <a:defRPr sz="1000"/>
                      </a:pPr>
                      <a:r>
                        <a:rPr sz="1000"/>
                        <a:t>Vei og samferdsel - E39 som stamvei</a:t>
                      </a:r>
                    </a:p>
                    <a:p>
                      <a:r>
                        <a:rPr sz="1000"/>
                        <a:t>Fjerne  formueskatt</a:t>
                      </a:r>
                    </a:p>
                    <a:p>
                      <a:r>
                        <a:rPr sz="1000"/>
                        <a:t>Sentralpolitisk innovasjon - hvor vil vi - langsiktighet</a:t>
                      </a:r>
                    </a:p>
                  </a:txBody>
                  <a:tcPr>
                    <a:lnL w="0"/>
                    <a:lnR w="0"/>
                    <a:solidFill>
                      <a:prstClr val="black">
                        <a:lumOff val="100000"/>
                        <a:lumOff val="100000"/>
                      </a:prstClr>
                    </a:solidFill>
                  </a:tcPr>
                </a:tc>
              </a:tr>
            </a:tbl>
          </a:graphicData>
        </a:graphic>
      </p:graphicFrame>
    </p:spTree>
  </p:cSld>
  <p:clrMapOvr>
    <a:masterClrMapping/>
  </p:clrMapOvr>
  <p:timing>
    <p:tnLst>
      <p:par>
        <p:cT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normAutofit fontScale="90000"/>
          </a:bodyPr>
          <a:lstStyle/>
          <a:p>
            <a:r>
              <a:rPr lang="en-US"/>
              <a:t>27. Her ønsker vi at du kommer med en konkret ønskeliste til myndighetene med utgangspunkt i hvilke endringer som best vil hjelpe din bedrift.</a:t>
            </a:r>
          </a:p>
        </p:txBody>
      </p:sp>
      <p:sp>
        <p:nvSpPr>
          <p:cNvPr id="4" name="PCont"/>
          <p:cNvSpPr>
            <a:spLocks noGrp="1"/>
          </p:cNvSpPr>
          <p:nvPr>
            <p:ph sz="quarter" idx="15"/>
          </p:nvPr>
        </p:nvSpPr>
        <p:spPr/>
        <p:txBody>
          <a:bodyPr/>
          <a:lstStyle/>
          <a:p>
            <a:endParaRPr lang="en-US"/>
          </a:p>
        </p:txBody>
      </p:sp>
      <p:sp>
        <p:nvSpPr>
          <p:cNvPr id="6" name="RepTitle"/>
          <p:cNvSpPr>
            <a:spLocks noGrp="1"/>
          </p:cNvSpPr>
          <p:nvPr>
            <p:ph sz="quarter" idx="16" hasCustomPrompt="1"/>
          </p:nvPr>
        </p:nvSpPr>
        <p:spPr/>
        <p:txBody>
          <a:bodyPr/>
          <a:lstStyle/>
          <a:p>
            <a:r>
              <a:rPr lang="en-US"/>
              <a:t>Undersøkelse Vestlandet 2015(3)</a:t>
            </a:r>
          </a:p>
        </p:txBody>
      </p:sp>
      <p:sp>
        <p:nvSpPr>
          <p:cNvPr id="7" name="MetaFoot"/>
          <p:cNvSpPr>
            <a:spLocks noGrp="1"/>
          </p:cNvSpPr>
          <p:nvPr>
            <p:ph sz="quarter" idx="17"/>
          </p:nvPr>
        </p:nvSpPr>
        <p:spPr/>
        <p:txBody>
          <a:bodyPr/>
          <a:lstStyle/>
          <a:p>
            <a:endParaRPr lang="en-US"/>
          </a:p>
        </p:txBody>
      </p:sp>
      <p:graphicFrame>
        <p:nvGraphicFramePr>
          <p:cNvPr id="8" name="New Table"/>
          <p:cNvGraphicFramePr>
            <a:graphicFrameLocks noGrp="1"/>
          </p:cNvGraphicFramePr>
          <p:nvPr>
            <p:ph sz="quarter" idx="14"/>
          </p:nvPr>
        </p:nvGraphicFramePr>
        <p:xfrm>
          <a:off x="467544" y="836712"/>
          <a:ext cx="8207375" cy="5882640"/>
        </p:xfrm>
        <a:graphic>
          <a:graphicData uri="http://schemas.openxmlformats.org/drawingml/2006/table">
            <a:tbl>
              <a:tblPr>
                <a:tableStyleId>{5C22544A-7EE6-4342-B048-85BDC9FD1C3A}</a:tableStyleId>
              </a:tblPr>
              <a:tblGrid>
                <a:gridCol w="8207375"/>
              </a:tblGrid>
              <a:tr h="0">
                <a:tc>
                  <a:txBody>
                    <a:bodyPr/>
                    <a:lstStyle/>
                    <a:p>
                      <a:pPr>
                        <a:defRPr sz="1000"/>
                      </a:pPr>
                      <a:r>
                        <a:rPr sz="1000"/>
                        <a:t>Gjennomføre nødvendige reformer slik at det samlede skatte og avgiftstrykket kan holdes på dagens nivå.</a:t>
                      </a:r>
                    </a:p>
                    <a:p>
                      <a:r>
                        <a:rPr sz="1000"/>
                        <a:t>Foreta nødvendige infrastrukturinvesteringer som gir varige forbedringer i Norge</a:t>
                      </a:r>
                    </a:p>
                    <a:p>
                      <a:r>
                        <a:rPr sz="1000"/>
                        <a:t>Forenkle forvaltningen av samfunnet vårt og gjøre det enklere å starte bedrifter</a:t>
                      </a:r>
                    </a:p>
                    <a:p>
                      <a:r>
                        <a:rPr sz="1000"/>
                        <a:t>komme med insentiver for å ta risiko og etablere selskaper og sørge for at langsiktig risikokapital blir bedre tilgjengelig</a:t>
                      </a:r>
                    </a:p>
                  </a:txBody>
                  <a:tcPr>
                    <a:lnL w="0"/>
                    <a:lnR w="0"/>
                    <a:solidFill>
                      <a:prstClr val="black">
                        <a:lumOff val="100000"/>
                        <a:lumOff val="100000"/>
                      </a:prstClr>
                    </a:solidFill>
                  </a:tcPr>
                </a:tc>
              </a:tr>
              <a:tr h="0">
                <a:tc>
                  <a:txBody>
                    <a:bodyPr/>
                    <a:lstStyle/>
                    <a:p>
                      <a:pPr>
                        <a:defRPr sz="1000"/>
                      </a:pPr>
                      <a:r>
                        <a:rPr sz="1000"/>
                        <a:t>Stabilt lavt rentenivå</a:t>
                      </a:r>
                    </a:p>
                  </a:txBody>
                  <a:tcPr>
                    <a:lnL w="0"/>
                    <a:lnR w="0"/>
                    <a:solidFill>
                      <a:prstClr val="black">
                        <a:lumOff val="100000"/>
                        <a:lumOff val="100000"/>
                      </a:prstClr>
                    </a:solidFill>
                  </a:tcPr>
                </a:tc>
              </a:tr>
              <a:tr h="0">
                <a:tc>
                  <a:txBody>
                    <a:bodyPr/>
                    <a:lstStyle/>
                    <a:p>
                      <a:pPr>
                        <a:defRPr sz="1000"/>
                      </a:pPr>
                      <a:r>
                        <a:rPr sz="1000"/>
                        <a:t>Stabile rammebetingelser</a:t>
                      </a:r>
                    </a:p>
                  </a:txBody>
                  <a:tcPr>
                    <a:lnL w="0"/>
                    <a:lnR w="0"/>
                    <a:solidFill>
                      <a:prstClr val="black">
                        <a:lumOff val="100000"/>
                        <a:lumOff val="100000"/>
                      </a:prstClr>
                    </a:solidFill>
                  </a:tcPr>
                </a:tc>
              </a:tr>
              <a:tr h="0">
                <a:tc>
                  <a:txBody>
                    <a:bodyPr/>
                    <a:lstStyle/>
                    <a:p>
                      <a:pPr>
                        <a:defRPr sz="1000"/>
                      </a:pPr>
                      <a:r>
                        <a:rPr sz="1000"/>
                        <a:t>Kortere behandlingstid for byggesaker i Bergen Kommune.</a:t>
                      </a:r>
                    </a:p>
                  </a:txBody>
                  <a:tcPr>
                    <a:lnL w="0"/>
                    <a:lnR w="0"/>
                    <a:solidFill>
                      <a:prstClr val="black">
                        <a:lumOff val="100000"/>
                        <a:lumOff val="100000"/>
                      </a:prstClr>
                    </a:solidFill>
                  </a:tcPr>
                </a:tc>
              </a:tr>
              <a:tr h="0">
                <a:tc>
                  <a:txBody>
                    <a:bodyPr/>
                    <a:lstStyle/>
                    <a:p>
                      <a:pPr>
                        <a:defRPr sz="1000"/>
                      </a:pPr>
                      <a:r>
                        <a:rPr sz="1000"/>
                        <a:t>Bruk av internasjonale standarder</a:t>
                      </a:r>
                    </a:p>
                  </a:txBody>
                  <a:tcPr>
                    <a:lnL w="0"/>
                    <a:lnR w="0"/>
                    <a:solidFill>
                      <a:prstClr val="black">
                        <a:lumOff val="100000"/>
                        <a:lumOff val="100000"/>
                      </a:prstClr>
                    </a:solidFill>
                  </a:tcPr>
                </a:tc>
              </a:tr>
              <a:tr h="0">
                <a:tc>
                  <a:txBody>
                    <a:bodyPr/>
                    <a:lstStyle/>
                    <a:p>
                      <a:pPr>
                        <a:defRPr sz="1000"/>
                      </a:pPr>
                      <a:r>
                        <a:rPr sz="1000"/>
                        <a:t>Vi er en bedrift uten låneforpliktelser. For vår del vi kutt i avgifter (arbeidsgiveravgift og mva ha hjulpet stort i en usikker tid som dette</a:t>
                      </a:r>
                    </a:p>
                  </a:txBody>
                  <a:tcPr>
                    <a:lnL w="0"/>
                    <a:lnR w="0"/>
                    <a:solidFill>
                      <a:prstClr val="black">
                        <a:lumOff val="100000"/>
                        <a:lumOff val="100000"/>
                      </a:prstClr>
                    </a:solidFill>
                  </a:tcPr>
                </a:tc>
              </a:tr>
              <a:tr h="0">
                <a:tc>
                  <a:txBody>
                    <a:bodyPr/>
                    <a:lstStyle/>
                    <a:p>
                      <a:pPr>
                        <a:defRPr sz="1000"/>
                      </a:pPr>
                      <a:r>
                        <a:rPr sz="1000"/>
                        <a:t>Kommunesammenslåing</a:t>
                      </a:r>
                    </a:p>
                    <a:p>
                      <a:r>
                        <a:rPr sz="1000"/>
                        <a:t>prioritering av kollektivsatsing med ruter og egne traseer til flyplass</a:t>
                      </a:r>
                    </a:p>
                  </a:txBody>
                  <a:tcPr>
                    <a:lnL w="0"/>
                    <a:lnR w="0"/>
                    <a:solidFill>
                      <a:prstClr val="black">
                        <a:lumOff val="100000"/>
                        <a:lumOff val="100000"/>
                      </a:prstClr>
                    </a:solidFill>
                  </a:tcPr>
                </a:tc>
              </a:tr>
              <a:tr h="0">
                <a:tc>
                  <a:txBody>
                    <a:bodyPr/>
                    <a:lstStyle/>
                    <a:p>
                      <a:pPr>
                        <a:defRPr sz="1000"/>
                      </a:pPr>
                      <a:r>
                        <a:rPr sz="1000"/>
                        <a:t>Flere operatører og mindre Statoil på norsk sokkel</a:t>
                      </a:r>
                    </a:p>
                    <a:p>
                      <a:r>
                        <a:rPr sz="1000"/>
                        <a:t>Mer støtte til innovasjon og teknologiutvikling</a:t>
                      </a:r>
                    </a:p>
                    <a:p>
                      <a:r>
                        <a:rPr sz="1000"/>
                        <a:t>Lavere skatter (generelt) for bedrifter</a:t>
                      </a:r>
                    </a:p>
                  </a:txBody>
                  <a:tcPr>
                    <a:lnL w="0"/>
                    <a:lnR w="0"/>
                    <a:solidFill>
                      <a:prstClr val="black">
                        <a:lumOff val="100000"/>
                        <a:lumOff val="100000"/>
                      </a:prstClr>
                    </a:solidFill>
                  </a:tcPr>
                </a:tc>
              </a:tr>
              <a:tr h="0">
                <a:tc>
                  <a:txBody>
                    <a:bodyPr/>
                    <a:lstStyle/>
                    <a:p>
                      <a:pPr>
                        <a:defRPr sz="1000"/>
                      </a:pPr>
                      <a:r>
                        <a:rPr sz="1000"/>
                        <a:t>Gode transportløsninger, det inkluderer også gode kollektive tilbud, dvs. utbygninger som er nødvendige.</a:t>
                      </a:r>
                    </a:p>
                  </a:txBody>
                  <a:tcPr>
                    <a:lnL w="0"/>
                    <a:lnR w="0"/>
                    <a:solidFill>
                      <a:prstClr val="black">
                        <a:lumOff val="100000"/>
                        <a:lumOff val="100000"/>
                      </a:prstClr>
                    </a:solidFill>
                  </a:tcPr>
                </a:tc>
              </a:tr>
              <a:tr h="0">
                <a:tc>
                  <a:txBody>
                    <a:bodyPr/>
                    <a:lstStyle/>
                    <a:p>
                      <a:pPr>
                        <a:defRPr sz="1000"/>
                      </a:pPr>
                      <a:r>
                        <a:rPr sz="1000"/>
                        <a:t>Styrke universitetet mht omstilling. Fra olje til andre næringer</a:t>
                      </a:r>
                    </a:p>
                    <a:p>
                      <a:r>
                        <a:rPr sz="1000"/>
                        <a:t>Fra kommunal til regionfokus</a:t>
                      </a:r>
                    </a:p>
                  </a:txBody>
                  <a:tcPr>
                    <a:lnL w="0"/>
                    <a:lnR w="0"/>
                    <a:solidFill>
                      <a:prstClr val="black">
                        <a:lumOff val="100000"/>
                        <a:lumOff val="100000"/>
                      </a:prstClr>
                    </a:solidFill>
                  </a:tcPr>
                </a:tc>
              </a:tr>
              <a:tr h="0">
                <a:tc>
                  <a:txBody>
                    <a:bodyPr/>
                    <a:lstStyle/>
                    <a:p>
                      <a:pPr>
                        <a:defRPr sz="1000"/>
                      </a:pPr>
                      <a:r>
                        <a:rPr sz="1000"/>
                        <a:t>Ordninger som støtter opp om omstilling fra O&amp;G til andre markeder.</a:t>
                      </a:r>
                    </a:p>
                  </a:txBody>
                  <a:tcPr>
                    <a:lnL w="0"/>
                    <a:lnR w="0"/>
                    <a:solidFill>
                      <a:prstClr val="black">
                        <a:lumOff val="100000"/>
                        <a:lumOff val="100000"/>
                      </a:prstClr>
                    </a:solidFill>
                  </a:tcPr>
                </a:tc>
              </a:tr>
              <a:tr h="0">
                <a:tc>
                  <a:txBody>
                    <a:bodyPr/>
                    <a:lstStyle/>
                    <a:p>
                      <a:pPr>
                        <a:defRPr sz="1000"/>
                      </a:pPr>
                      <a:r>
                        <a:rPr sz="1000"/>
                        <a:t>Fortgang i digitalisering av det offentlige og næringsliv.</a:t>
                      </a:r>
                    </a:p>
                  </a:txBody>
                  <a:tcPr>
                    <a:lnL w="0"/>
                    <a:lnR w="0"/>
                    <a:solidFill>
                      <a:prstClr val="black">
                        <a:lumOff val="100000"/>
                        <a:lumOff val="100000"/>
                      </a:prstClr>
                    </a:solidFill>
                  </a:tcPr>
                </a:tc>
              </a:tr>
              <a:tr h="0">
                <a:tc>
                  <a:txBody>
                    <a:bodyPr/>
                    <a:lstStyle/>
                    <a:p>
                      <a:pPr>
                        <a:defRPr sz="1000"/>
                      </a:pPr>
                      <a:r>
                        <a:rPr sz="1000"/>
                        <a:t>Øke fagutdanning og status på byggfag som dernest minsker behovet for innleid og importert arbeidskraft.</a:t>
                      </a:r>
                    </a:p>
                  </a:txBody>
                  <a:tcPr>
                    <a:lnL w="0"/>
                    <a:lnR w="0"/>
                    <a:solidFill>
                      <a:prstClr val="black">
                        <a:lumOff val="100000"/>
                        <a:lumOff val="100000"/>
                      </a:prstClr>
                    </a:solidFill>
                  </a:tcPr>
                </a:tc>
              </a:tr>
              <a:tr h="0">
                <a:tc>
                  <a:txBody>
                    <a:bodyPr/>
                    <a:lstStyle/>
                    <a:p>
                      <a:pPr>
                        <a:defRPr sz="1000"/>
                      </a:pPr>
                      <a:r>
                        <a:rPr sz="1000"/>
                        <a:t>Arbeidsgiveravgift</a:t>
                      </a:r>
                    </a:p>
                  </a:txBody>
                  <a:tcPr>
                    <a:lnL w="0"/>
                    <a:lnR w="0"/>
                    <a:solidFill>
                      <a:prstClr val="black">
                        <a:lumOff val="100000"/>
                        <a:lumOff val="100000"/>
                      </a:prstClr>
                    </a:solidFill>
                  </a:tcPr>
                </a:tc>
              </a:tr>
              <a:tr h="0">
                <a:tc>
                  <a:txBody>
                    <a:bodyPr/>
                    <a:lstStyle/>
                    <a:p>
                      <a:pPr>
                        <a:defRPr sz="1000"/>
                      </a:pPr>
                      <a:r>
                        <a:rPr sz="1000"/>
                        <a:t>Forutsigbare rammevilkår for næringslivet</a:t>
                      </a:r>
                    </a:p>
                    <a:p>
                      <a:r>
                        <a:rPr sz="1000"/>
                        <a:t>Offensiv satsing fra myndighetene for å tilrettelegge for innovasjon og næringsutvikling generelt</a:t>
                      </a:r>
                    </a:p>
                    <a:p>
                      <a:r>
                        <a:rPr sz="1000"/>
                        <a:t>Økt satsing på kvalitet og gode læringsmiljø i skolene</a:t>
                      </a:r>
                    </a:p>
                  </a:txBody>
                  <a:tcPr>
                    <a:lnL w="0"/>
                    <a:lnR w="0"/>
                    <a:solidFill>
                      <a:prstClr val="black">
                        <a:lumOff val="100000"/>
                        <a:lumOff val="100000"/>
                      </a:prstClr>
                    </a:solidFill>
                  </a:tcPr>
                </a:tc>
              </a:tr>
            </a:tbl>
          </a:graphicData>
        </a:graphic>
      </p:graphicFrame>
    </p:spTree>
  </p:cSld>
  <p:clrMapOvr>
    <a:masterClrMapping/>
  </p:clrMapOvr>
  <p:timing>
    <p:tnLst>
      <p:par>
        <p:cT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normAutofit fontScale="90000"/>
          </a:bodyPr>
          <a:lstStyle/>
          <a:p>
            <a:r>
              <a:rPr lang="en-US"/>
              <a:t>27. Her ønsker vi at du kommer med en konkret ønskeliste til myndighetene med utgangspunkt i hvilke endringer som best vil hjelpe din bedrift.</a:t>
            </a:r>
          </a:p>
        </p:txBody>
      </p:sp>
      <p:sp>
        <p:nvSpPr>
          <p:cNvPr id="4" name="PCont"/>
          <p:cNvSpPr>
            <a:spLocks noGrp="1"/>
          </p:cNvSpPr>
          <p:nvPr>
            <p:ph sz="quarter" idx="15"/>
          </p:nvPr>
        </p:nvSpPr>
        <p:spPr/>
        <p:txBody>
          <a:bodyPr/>
          <a:lstStyle/>
          <a:p>
            <a:endParaRPr lang="en-US"/>
          </a:p>
        </p:txBody>
      </p:sp>
      <p:sp>
        <p:nvSpPr>
          <p:cNvPr id="6" name="RepTitle"/>
          <p:cNvSpPr>
            <a:spLocks noGrp="1"/>
          </p:cNvSpPr>
          <p:nvPr>
            <p:ph sz="quarter" idx="16" hasCustomPrompt="1"/>
          </p:nvPr>
        </p:nvSpPr>
        <p:spPr/>
        <p:txBody>
          <a:bodyPr/>
          <a:lstStyle/>
          <a:p>
            <a:r>
              <a:rPr lang="en-US"/>
              <a:t>Undersøkelse Vestlandet 2015(3)</a:t>
            </a:r>
          </a:p>
        </p:txBody>
      </p:sp>
      <p:sp>
        <p:nvSpPr>
          <p:cNvPr id="7" name="MetaFoot"/>
          <p:cNvSpPr>
            <a:spLocks noGrp="1"/>
          </p:cNvSpPr>
          <p:nvPr>
            <p:ph sz="quarter" idx="17"/>
          </p:nvPr>
        </p:nvSpPr>
        <p:spPr/>
        <p:txBody>
          <a:bodyPr/>
          <a:lstStyle/>
          <a:p>
            <a:endParaRPr lang="en-US"/>
          </a:p>
        </p:txBody>
      </p:sp>
      <p:graphicFrame>
        <p:nvGraphicFramePr>
          <p:cNvPr id="8" name="New Table"/>
          <p:cNvGraphicFramePr>
            <a:graphicFrameLocks noGrp="1"/>
          </p:cNvGraphicFramePr>
          <p:nvPr>
            <p:ph sz="quarter" idx="14"/>
          </p:nvPr>
        </p:nvGraphicFramePr>
        <p:xfrm>
          <a:off x="467544" y="836712"/>
          <a:ext cx="8207375" cy="6004560"/>
        </p:xfrm>
        <a:graphic>
          <a:graphicData uri="http://schemas.openxmlformats.org/drawingml/2006/table">
            <a:tbl>
              <a:tblPr>
                <a:tableStyleId>{5C22544A-7EE6-4342-B048-85BDC9FD1C3A}</a:tableStyleId>
              </a:tblPr>
              <a:tblGrid>
                <a:gridCol w="8207375"/>
              </a:tblGrid>
              <a:tr h="0">
                <a:tc>
                  <a:txBody>
                    <a:bodyPr/>
                    <a:lstStyle/>
                    <a:p>
                      <a:pPr>
                        <a:defRPr sz="1000"/>
                      </a:pPr>
                      <a:r>
                        <a:rPr sz="1000"/>
                        <a:t>Et skatte og avgiftsnivå harmonisert med våre konkurrenter i Europa.</a:t>
                      </a:r>
                    </a:p>
                    <a:p>
                      <a:r>
                        <a:rPr sz="1000"/>
                        <a:t>Stabil NOK kurs.</a:t>
                      </a:r>
                    </a:p>
                    <a:p>
                      <a:r>
                        <a:rPr sz="1000"/>
                        <a:t>Utbygging av infrastruktur</a:t>
                      </a:r>
                    </a:p>
                    <a:p>
                      <a:r>
                        <a:rPr sz="1000"/>
                        <a:t>Fylkesmannen er en hemsko for positiv næringsutvikling. Burde vært skiftet ut ifbm regjerings skifte, slik at embetet ikke utøver tilnærmet partipolitikk som ikke samvarer med H/FRP.</a:t>
                      </a:r>
                    </a:p>
                  </a:txBody>
                  <a:tcPr>
                    <a:lnL w="0"/>
                    <a:lnR w="0"/>
                    <a:solidFill>
                      <a:prstClr val="black">
                        <a:lumOff val="100000"/>
                        <a:lumOff val="100000"/>
                      </a:prstClr>
                    </a:solidFill>
                  </a:tcPr>
                </a:tc>
              </a:tr>
              <a:tr h="0">
                <a:tc>
                  <a:txBody>
                    <a:bodyPr/>
                    <a:lstStyle/>
                    <a:p>
                      <a:pPr>
                        <a:defRPr sz="1000"/>
                      </a:pPr>
                      <a:r>
                        <a:rPr sz="1000"/>
                        <a:t>Temaer som Informasjonssikkerhet og kvalitet må styrkes i utdanningen av både fagfolk og ledere.</a:t>
                      </a:r>
                    </a:p>
                  </a:txBody>
                  <a:tcPr>
                    <a:lnL w="0"/>
                    <a:lnR w="0"/>
                    <a:solidFill>
                      <a:prstClr val="black">
                        <a:lumOff val="100000"/>
                        <a:lumOff val="100000"/>
                      </a:prstClr>
                    </a:solidFill>
                  </a:tcPr>
                </a:tc>
              </a:tr>
              <a:tr h="0">
                <a:tc>
                  <a:txBody>
                    <a:bodyPr/>
                    <a:lstStyle/>
                    <a:p>
                      <a:pPr>
                        <a:defRPr sz="1000"/>
                      </a:pPr>
                      <a:r>
                        <a:rPr sz="1000"/>
                        <a:t>Incentivordninger for omstilling og effektivisering.</a:t>
                      </a:r>
                    </a:p>
                    <a:p>
                      <a:r>
                        <a:rPr sz="1000"/>
                        <a:t>Legge til rette for næringsutvikling.</a:t>
                      </a:r>
                    </a:p>
                    <a:p>
                      <a:r>
                        <a:rPr sz="1000"/>
                        <a:t>Fjerne  formueskatten.</a:t>
                      </a:r>
                    </a:p>
                  </a:txBody>
                  <a:tcPr>
                    <a:lnL w="0"/>
                    <a:lnR w="0"/>
                    <a:solidFill>
                      <a:prstClr val="black">
                        <a:lumOff val="100000"/>
                        <a:lumOff val="100000"/>
                      </a:prstClr>
                    </a:solidFill>
                  </a:tcPr>
                </a:tc>
              </a:tr>
              <a:tr h="0">
                <a:tc>
                  <a:txBody>
                    <a:bodyPr/>
                    <a:lstStyle/>
                    <a:p>
                      <a:pPr>
                        <a:defRPr sz="1000"/>
                      </a:pPr>
                      <a:r>
                        <a:rPr sz="1000"/>
                        <a:t>Forutsigbare rammebetinger og forenklet rapportering for finansinstistusjoner. Ikke innføre en hel haug av nye EU krav og direktiver. Ikke pålegge finansinstitusjoner mer rapportering rundt hvitevasking/mistenkelige transaksjoner før de saker som blir rapportet blir aktivt fulgt opp av Økokrim. I dag blir 97% av allesaker som rapporteres henlagt. Også for mye byråkrati og rapportering rundt personopplysningsloven i dag. Harmonisere kapitalkrav til norske finansinstitusjoner medadre nordiske land.</a:t>
                      </a:r>
                    </a:p>
                  </a:txBody>
                  <a:tcPr>
                    <a:lnL w="0"/>
                    <a:lnR w="0"/>
                    <a:solidFill>
                      <a:prstClr val="black">
                        <a:lumOff val="100000"/>
                        <a:lumOff val="100000"/>
                      </a:prstClr>
                    </a:solidFill>
                  </a:tcPr>
                </a:tc>
              </a:tr>
              <a:tr h="0">
                <a:tc>
                  <a:txBody>
                    <a:bodyPr/>
                    <a:lstStyle/>
                    <a:p>
                      <a:pPr>
                        <a:defRPr sz="1000"/>
                      </a:pPr>
                      <a:r>
                        <a:rPr sz="1000"/>
                        <a:t>At eiendomsskatten kuttes eller reduseres kraftig, at arbeidsgiveravgiften reduseres og at mva reduseres på salg av mat og tjenester</a:t>
                      </a:r>
                    </a:p>
                  </a:txBody>
                  <a:tcPr>
                    <a:lnL w="0"/>
                    <a:lnR w="0"/>
                    <a:solidFill>
                      <a:prstClr val="black">
                        <a:lumOff val="100000"/>
                        <a:lumOff val="100000"/>
                      </a:prstClr>
                    </a:solidFill>
                  </a:tcPr>
                </a:tc>
              </a:tr>
              <a:tr h="0">
                <a:tc>
                  <a:txBody>
                    <a:bodyPr/>
                    <a:lstStyle/>
                    <a:p>
                      <a:pPr>
                        <a:defRPr sz="1000"/>
                      </a:pPr>
                      <a:r>
                        <a:rPr sz="1000"/>
                        <a:t>Enda bedre tilgang til offentlige lån / støtteordninger fra Innovasjon Norge for å overleve på veien fra innovasjon til endelig markedsgjennombrudd.</a:t>
                      </a:r>
                    </a:p>
                  </a:txBody>
                  <a:tcPr>
                    <a:lnL w="0"/>
                    <a:lnR w="0"/>
                    <a:solidFill>
                      <a:prstClr val="black">
                        <a:lumOff val="100000"/>
                        <a:lumOff val="100000"/>
                      </a:prstClr>
                    </a:solidFill>
                  </a:tcPr>
                </a:tc>
              </a:tr>
              <a:tr h="0">
                <a:tc>
                  <a:txBody>
                    <a:bodyPr/>
                    <a:lstStyle/>
                    <a:p>
                      <a:pPr>
                        <a:defRPr sz="1000"/>
                      </a:pPr>
                      <a:r>
                        <a:rPr sz="1000"/>
                        <a:t>momsredusjon på restaurantmat.</a:t>
                      </a:r>
                    </a:p>
                    <a:p>
                      <a:r>
                        <a:rPr sz="1000"/>
                        <a:t>Bedre markedsføring av turist norge.</a:t>
                      </a:r>
                    </a:p>
                  </a:txBody>
                  <a:tcPr>
                    <a:lnL w="0"/>
                    <a:lnR w="0"/>
                    <a:solidFill>
                      <a:prstClr val="black">
                        <a:lumOff val="100000"/>
                        <a:lumOff val="100000"/>
                      </a:prstClr>
                    </a:solidFill>
                  </a:tcPr>
                </a:tc>
              </a:tr>
              <a:tr h="0">
                <a:tc>
                  <a:txBody>
                    <a:bodyPr/>
                    <a:lstStyle/>
                    <a:p>
                      <a:pPr>
                        <a:defRPr sz="1000"/>
                      </a:pPr>
                      <a:r>
                        <a:rPr sz="1000"/>
                        <a:t>Motivere til økt boreaktivitet i nordsjøen</a:t>
                      </a:r>
                    </a:p>
                  </a:txBody>
                  <a:tcPr>
                    <a:lnL w="0"/>
                    <a:lnR w="0"/>
                    <a:solidFill>
                      <a:prstClr val="black">
                        <a:lumOff val="100000"/>
                        <a:lumOff val="100000"/>
                      </a:prstClr>
                    </a:solidFill>
                  </a:tcPr>
                </a:tc>
              </a:tr>
              <a:tr h="0">
                <a:tc>
                  <a:txBody>
                    <a:bodyPr/>
                    <a:lstStyle/>
                    <a:p>
                      <a:pPr>
                        <a:defRPr sz="1000"/>
                      </a:pPr>
                      <a:r>
                        <a:rPr sz="1000"/>
                        <a:t>Rask utbedring av den dårlige vegstandarden på Vestlandet.</a:t>
                      </a:r>
                    </a:p>
                    <a:p>
                      <a:r>
                        <a:rPr sz="1000"/>
                        <a:t>4 felts hovedvegtrase Vest - Øst</a:t>
                      </a:r>
                    </a:p>
                  </a:txBody>
                  <a:tcPr>
                    <a:lnL w="0"/>
                    <a:lnR w="0"/>
                    <a:solidFill>
                      <a:prstClr val="black">
                        <a:lumOff val="100000"/>
                        <a:lumOff val="100000"/>
                      </a:prstClr>
                    </a:solidFill>
                  </a:tcPr>
                </a:tc>
              </a:tr>
              <a:tr h="0">
                <a:tc>
                  <a:txBody>
                    <a:bodyPr/>
                    <a:lstStyle/>
                    <a:p>
                      <a:pPr>
                        <a:defRPr sz="1000"/>
                      </a:pPr>
                      <a:r>
                        <a:rPr sz="1000"/>
                        <a:t>Regionale myndigheter må samordne satsingen i forhold til reiseliv og MICE - markedet spesielt.</a:t>
                      </a:r>
                    </a:p>
                  </a:txBody>
                  <a:tcPr>
                    <a:lnL w="0"/>
                    <a:lnR w="0"/>
                    <a:solidFill>
                      <a:prstClr val="black">
                        <a:lumOff val="100000"/>
                        <a:lumOff val="100000"/>
                      </a:prstClr>
                    </a:solidFill>
                  </a:tcPr>
                </a:tc>
              </a:tr>
              <a:tr h="0">
                <a:tc>
                  <a:txBody>
                    <a:bodyPr/>
                    <a:lstStyle/>
                    <a:p>
                      <a:pPr>
                        <a:defRPr sz="1000"/>
                      </a:pPr>
                      <a:r>
                        <a:rPr sz="1000"/>
                        <a:t>Bygg ut E-134 som en hovedferdselsåre mellom øst og vest!!</a:t>
                      </a:r>
                    </a:p>
                    <a:p>
                      <a:r>
                        <a:rPr sz="1000"/>
                        <a:t>Fjern formueskatten!</a:t>
                      </a:r>
                    </a:p>
                    <a:p>
                      <a:r>
                        <a:rPr sz="1000"/>
                        <a:t>Bedre mulighet for midlertidige ansettelser.</a:t>
                      </a:r>
                    </a:p>
                    <a:p>
                      <a:r>
                        <a:rPr sz="1000"/>
                        <a:t>Mer fleksibilitet i arbeidstidsordningene.</a:t>
                      </a:r>
                    </a:p>
                  </a:txBody>
                  <a:tcPr>
                    <a:lnL w="0"/>
                    <a:lnR w="0"/>
                    <a:solidFill>
                      <a:prstClr val="black">
                        <a:lumOff val="100000"/>
                        <a:lumOff val="100000"/>
                      </a:prstClr>
                    </a:solidFill>
                  </a:tcPr>
                </a:tc>
              </a:tr>
              <a:tr h="0">
                <a:tc>
                  <a:txBody>
                    <a:bodyPr/>
                    <a:lstStyle/>
                    <a:p>
                      <a:pPr>
                        <a:defRPr sz="1000"/>
                      </a:pPr>
                      <a:r>
                        <a:rPr sz="1000"/>
                        <a:t>Få bedre IT-kunnskaper inn i grunnskole og videregående skole, f.eks. programmering. Både gjennom å få det som eget fag og støtte initiativer som Kidsa koder</a:t>
                      </a:r>
                    </a:p>
                  </a:txBody>
                  <a:tcPr>
                    <a:lnL w="0"/>
                    <a:lnR w="0"/>
                    <a:solidFill>
                      <a:prstClr val="black">
                        <a:lumOff val="100000"/>
                        <a:lumOff val="100000"/>
                      </a:prstClr>
                    </a:solidFill>
                  </a:tcPr>
                </a:tc>
              </a:tr>
              <a:tr h="0">
                <a:tc>
                  <a:txBody>
                    <a:bodyPr/>
                    <a:lstStyle/>
                    <a:p>
                      <a:pPr>
                        <a:defRPr sz="1000"/>
                      </a:pPr>
                      <a:r>
                        <a:rPr sz="1000"/>
                        <a:t>Sørge for tilgjengelige arealer for boligutbyggning.</a:t>
                      </a:r>
                    </a:p>
                  </a:txBody>
                  <a:tcPr>
                    <a:lnL w="0"/>
                    <a:lnR w="0"/>
                    <a:solidFill>
                      <a:prstClr val="black">
                        <a:lumOff val="100000"/>
                        <a:lumOff val="100000"/>
                      </a:prstClr>
                    </a:solidFill>
                  </a:tcPr>
                </a:tc>
              </a:tr>
            </a:tbl>
          </a:graphicData>
        </a:graphic>
      </p:graphicFrame>
    </p:spTree>
  </p:cSld>
  <p:clrMapOvr>
    <a:masterClrMapping/>
  </p:clrMapOvr>
  <p:timing>
    <p:tnLst>
      <p:par>
        <p:cT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normAutofit fontScale="90000"/>
          </a:bodyPr>
          <a:lstStyle/>
          <a:p>
            <a:r>
              <a:rPr lang="en-US"/>
              <a:t>27. Her ønsker vi at du kommer med en konkret ønskeliste til myndighetene med utgangspunkt i hvilke endringer som best vil hjelpe din bedrift.</a:t>
            </a:r>
          </a:p>
        </p:txBody>
      </p:sp>
      <p:sp>
        <p:nvSpPr>
          <p:cNvPr id="4" name="PCont"/>
          <p:cNvSpPr>
            <a:spLocks noGrp="1"/>
          </p:cNvSpPr>
          <p:nvPr>
            <p:ph sz="quarter" idx="15"/>
          </p:nvPr>
        </p:nvSpPr>
        <p:spPr/>
        <p:txBody>
          <a:bodyPr/>
          <a:lstStyle/>
          <a:p>
            <a:endParaRPr lang="en-US"/>
          </a:p>
        </p:txBody>
      </p:sp>
      <p:sp>
        <p:nvSpPr>
          <p:cNvPr id="6" name="RepTitle"/>
          <p:cNvSpPr>
            <a:spLocks noGrp="1"/>
          </p:cNvSpPr>
          <p:nvPr>
            <p:ph sz="quarter" idx="16" hasCustomPrompt="1"/>
          </p:nvPr>
        </p:nvSpPr>
        <p:spPr/>
        <p:txBody>
          <a:bodyPr/>
          <a:lstStyle/>
          <a:p>
            <a:r>
              <a:rPr lang="en-US"/>
              <a:t>Undersøkelse Vestlandet 2015(3)</a:t>
            </a:r>
          </a:p>
        </p:txBody>
      </p:sp>
      <p:sp>
        <p:nvSpPr>
          <p:cNvPr id="7" name="MetaFoot"/>
          <p:cNvSpPr>
            <a:spLocks noGrp="1"/>
          </p:cNvSpPr>
          <p:nvPr>
            <p:ph sz="quarter" idx="17"/>
          </p:nvPr>
        </p:nvSpPr>
        <p:spPr/>
        <p:txBody>
          <a:bodyPr/>
          <a:lstStyle/>
          <a:p>
            <a:endParaRPr lang="en-US"/>
          </a:p>
        </p:txBody>
      </p:sp>
      <p:graphicFrame>
        <p:nvGraphicFramePr>
          <p:cNvPr id="8" name="New Table"/>
          <p:cNvGraphicFramePr>
            <a:graphicFrameLocks noGrp="1"/>
          </p:cNvGraphicFramePr>
          <p:nvPr>
            <p:ph sz="quarter" idx="14"/>
          </p:nvPr>
        </p:nvGraphicFramePr>
        <p:xfrm>
          <a:off x="467544" y="836712"/>
          <a:ext cx="8207375" cy="6248400"/>
        </p:xfrm>
        <a:graphic>
          <a:graphicData uri="http://schemas.openxmlformats.org/drawingml/2006/table">
            <a:tbl>
              <a:tblPr>
                <a:tableStyleId>{5C22544A-7EE6-4342-B048-85BDC9FD1C3A}</a:tableStyleId>
              </a:tblPr>
              <a:tblGrid>
                <a:gridCol w="8207375"/>
              </a:tblGrid>
              <a:tr h="0">
                <a:tc>
                  <a:txBody>
                    <a:bodyPr/>
                    <a:lstStyle/>
                    <a:p>
                      <a:pPr>
                        <a:defRPr sz="1000"/>
                      </a:pPr>
                      <a:r>
                        <a:rPr sz="1000"/>
                        <a:t>Fortsett offentlige byggeprogram, og ikke bare veier, men bygg skoler og tilrettelegg for omregulering til bolig i byene (fra Næring til Bolig).</a:t>
                      </a:r>
                    </a:p>
                    <a:p>
                      <a:endParaRPr sz="1000"/>
                    </a:p>
                    <a:p>
                      <a:r>
                        <a:rPr sz="1000"/>
                        <a:t>Innfør ROT fradrag på privatpersoner.. Reduser svart arbeid og få befolkning til å bruke pengene innenlands....</a:t>
                      </a:r>
                    </a:p>
                  </a:txBody>
                  <a:tcPr>
                    <a:lnL w="0"/>
                    <a:lnR w="0"/>
                    <a:solidFill>
                      <a:prstClr val="black">
                        <a:lumOff val="100000"/>
                        <a:lumOff val="100000"/>
                      </a:prstClr>
                    </a:solidFill>
                  </a:tcPr>
                </a:tc>
              </a:tr>
              <a:tr h="0">
                <a:tc>
                  <a:txBody>
                    <a:bodyPr/>
                    <a:lstStyle/>
                    <a:p>
                      <a:pPr>
                        <a:defRPr sz="1000"/>
                      </a:pPr>
                      <a:r>
                        <a:rPr sz="1000"/>
                        <a:t>?</a:t>
                      </a:r>
                    </a:p>
                  </a:txBody>
                  <a:tcPr>
                    <a:lnL w="0"/>
                    <a:lnR w="0"/>
                    <a:solidFill>
                      <a:prstClr val="black">
                        <a:lumOff val="100000"/>
                        <a:lumOff val="100000"/>
                      </a:prstClr>
                    </a:solidFill>
                  </a:tcPr>
                </a:tc>
              </a:tr>
              <a:tr h="0">
                <a:tc>
                  <a:txBody>
                    <a:bodyPr/>
                    <a:lstStyle/>
                    <a:p>
                      <a:pPr>
                        <a:defRPr sz="1000"/>
                      </a:pPr>
                      <a:r>
                        <a:rPr sz="1000"/>
                        <a:t>Infrastruktur/transport forbedringer E39 nordover.</a:t>
                      </a:r>
                    </a:p>
                  </a:txBody>
                  <a:tcPr>
                    <a:lnL w="0"/>
                    <a:lnR w="0"/>
                    <a:solidFill>
                      <a:prstClr val="black">
                        <a:lumOff val="100000"/>
                        <a:lumOff val="100000"/>
                      </a:prstClr>
                    </a:solidFill>
                  </a:tcPr>
                </a:tc>
              </a:tr>
              <a:tr h="0">
                <a:tc>
                  <a:txBody>
                    <a:bodyPr/>
                    <a:lstStyle/>
                    <a:p>
                      <a:pPr>
                        <a:defRPr sz="1000"/>
                      </a:pPr>
                      <a:r>
                        <a:rPr sz="1000"/>
                        <a:t>Slippe arbeidsgiveravgift på sykepenger</a:t>
                      </a:r>
                    </a:p>
                  </a:txBody>
                  <a:tcPr>
                    <a:lnL w="0"/>
                    <a:lnR w="0"/>
                    <a:solidFill>
                      <a:prstClr val="black">
                        <a:lumOff val="100000"/>
                        <a:lumOff val="100000"/>
                      </a:prstClr>
                    </a:solidFill>
                  </a:tcPr>
                </a:tc>
              </a:tr>
              <a:tr h="0">
                <a:tc>
                  <a:txBody>
                    <a:bodyPr/>
                    <a:lstStyle/>
                    <a:p>
                      <a:pPr>
                        <a:defRPr sz="1000"/>
                      </a:pPr>
                      <a:r>
                        <a:rPr sz="1000"/>
                        <a:t>Næringsvennlig byråkrati</a:t>
                      </a:r>
                    </a:p>
                  </a:txBody>
                  <a:tcPr>
                    <a:lnL w="0"/>
                    <a:lnR w="0"/>
                    <a:solidFill>
                      <a:prstClr val="black">
                        <a:lumOff val="100000"/>
                        <a:lumOff val="100000"/>
                      </a:prstClr>
                    </a:solidFill>
                  </a:tcPr>
                </a:tc>
              </a:tr>
              <a:tr h="0">
                <a:tc>
                  <a:txBody>
                    <a:bodyPr/>
                    <a:lstStyle/>
                    <a:p>
                      <a:pPr>
                        <a:defRPr sz="1000"/>
                      </a:pPr>
                      <a:r>
                        <a:rPr sz="1000"/>
                        <a:t>Økt tilrettelegging for boligbygging.</a:t>
                      </a:r>
                    </a:p>
                  </a:txBody>
                  <a:tcPr>
                    <a:lnL w="0"/>
                    <a:lnR w="0"/>
                    <a:solidFill>
                      <a:prstClr val="black">
                        <a:lumOff val="100000"/>
                        <a:lumOff val="100000"/>
                      </a:prstClr>
                    </a:solidFill>
                  </a:tcPr>
                </a:tc>
              </a:tr>
              <a:tr h="0">
                <a:tc>
                  <a:txBody>
                    <a:bodyPr/>
                    <a:lstStyle/>
                    <a:p>
                      <a:pPr>
                        <a:defRPr sz="1000"/>
                      </a:pPr>
                      <a:r>
                        <a:rPr sz="1000"/>
                        <a:t>Innføre minstelønn for arbeid utført i Norge (like rammebetingelser) og bedre vegnett som sikrer norske bedrifter bedre konkurransekraft.</a:t>
                      </a:r>
                    </a:p>
                  </a:txBody>
                  <a:tcPr>
                    <a:lnL w="0"/>
                    <a:lnR w="0"/>
                    <a:solidFill>
                      <a:prstClr val="black">
                        <a:lumOff val="100000"/>
                        <a:lumOff val="100000"/>
                      </a:prstClr>
                    </a:solidFill>
                  </a:tcPr>
                </a:tc>
              </a:tr>
              <a:tr h="0">
                <a:tc>
                  <a:txBody>
                    <a:bodyPr/>
                    <a:lstStyle/>
                    <a:p>
                      <a:pPr>
                        <a:defRPr sz="1000"/>
                      </a:pPr>
                      <a:r>
                        <a:rPr sz="1000"/>
                        <a:t>Tilrettelegging av at vår bransje får økt status. Fagbrev i Handel burde vært vanskeligere å få enn i dag.</a:t>
                      </a:r>
                    </a:p>
                  </a:txBody>
                  <a:tcPr>
                    <a:lnL w="0"/>
                    <a:lnR w="0"/>
                    <a:solidFill>
                      <a:prstClr val="black">
                        <a:lumOff val="100000"/>
                        <a:lumOff val="100000"/>
                      </a:prstClr>
                    </a:solidFill>
                  </a:tcPr>
                </a:tc>
              </a:tr>
              <a:tr h="0">
                <a:tc>
                  <a:txBody>
                    <a:bodyPr/>
                    <a:lstStyle/>
                    <a:p>
                      <a:pPr>
                        <a:defRPr sz="1000"/>
                      </a:pPr>
                      <a:r>
                        <a:rPr sz="1000"/>
                        <a:t>Ta vekk arbeidsgiveravgiften.</a:t>
                      </a:r>
                    </a:p>
                    <a:p>
                      <a:r>
                        <a:rPr sz="1000"/>
                        <a:t>Gjøre det enklere for smb å få lån/kreditt</a:t>
                      </a:r>
                    </a:p>
                    <a:p>
                      <a:r>
                        <a:rPr sz="1000"/>
                        <a:t>Kutte avgifter for de små bedrifter med knappe marginer.</a:t>
                      </a:r>
                    </a:p>
                  </a:txBody>
                  <a:tcPr>
                    <a:lnL w="0"/>
                    <a:lnR w="0"/>
                    <a:solidFill>
                      <a:prstClr val="black">
                        <a:lumOff val="100000"/>
                        <a:lumOff val="100000"/>
                      </a:prstClr>
                    </a:solidFill>
                  </a:tcPr>
                </a:tc>
              </a:tr>
              <a:tr h="0">
                <a:tc>
                  <a:txBody>
                    <a:bodyPr/>
                    <a:lstStyle/>
                    <a:p>
                      <a:pPr>
                        <a:defRPr sz="1000"/>
                      </a:pPr>
                      <a:r>
                        <a:rPr sz="1000"/>
                        <a:t>Økt bruk av handlingsregelen til å løse større infrastrukturtiltak med positiv nasjonal effekt.</a:t>
                      </a:r>
                    </a:p>
                    <a:p>
                      <a:r>
                        <a:rPr sz="1000"/>
                        <a:t>Systematisk satsning på de næringene hvor Norge har etablerte konkurransefortrinn.</a:t>
                      </a:r>
                    </a:p>
                    <a:p>
                      <a:r>
                        <a:rPr sz="1000"/>
                        <a:t>Forenkling i regler og skjemavelde, bl.a. vedr. reguleringsplaner for boligutvikling i byene.</a:t>
                      </a:r>
                    </a:p>
                    <a:p>
                      <a:r>
                        <a:rPr sz="1000"/>
                        <a:t>Benytte eierposisjon til å påvirke Statoils prioriteringer. Det er forkastelig at Statoil må låne penger for å betale store utbytter hvor staten mottar 2/3 - indirekte på bekostning av norsk leverandøindustri.</a:t>
                      </a:r>
                    </a:p>
                  </a:txBody>
                  <a:tcPr>
                    <a:lnL w="0"/>
                    <a:lnR w="0"/>
                    <a:solidFill>
                      <a:prstClr val="black">
                        <a:lumOff val="100000"/>
                        <a:lumOff val="100000"/>
                      </a:prstClr>
                    </a:solidFill>
                  </a:tcPr>
                </a:tc>
              </a:tr>
              <a:tr h="0">
                <a:tc>
                  <a:txBody>
                    <a:bodyPr/>
                    <a:lstStyle/>
                    <a:p>
                      <a:pPr>
                        <a:defRPr sz="1000"/>
                      </a:pPr>
                      <a:r>
                        <a:rPr sz="1000"/>
                        <a:t>Få mer vei for pengene. </a:t>
                      </a:r>
                    </a:p>
                    <a:p>
                      <a:r>
                        <a:rPr sz="1000"/>
                        <a:t>Skattenivå</a:t>
                      </a:r>
                    </a:p>
                  </a:txBody>
                  <a:tcPr>
                    <a:lnL w="0"/>
                    <a:lnR w="0"/>
                    <a:solidFill>
                      <a:prstClr val="black">
                        <a:lumOff val="100000"/>
                        <a:lumOff val="100000"/>
                      </a:prstClr>
                    </a:solidFill>
                  </a:tcPr>
                </a:tc>
              </a:tr>
              <a:tr h="0">
                <a:tc>
                  <a:txBody>
                    <a:bodyPr/>
                    <a:lstStyle/>
                    <a:p>
                      <a:pPr>
                        <a:defRPr sz="1000"/>
                      </a:pPr>
                      <a:r>
                        <a:rPr sz="1000"/>
                        <a:t>Fjern LOs makt når det gjelder arbeidstid.</a:t>
                      </a:r>
                    </a:p>
                    <a:p>
                      <a:r>
                        <a:rPr sz="1000"/>
                        <a:t>Juster selskapsskart og formueskatten (fjern)</a:t>
                      </a:r>
                    </a:p>
                    <a:p>
                      <a:r>
                        <a:rPr sz="1000"/>
                        <a:t>Mer privatisering av offentlige oppgaver</a:t>
                      </a:r>
                    </a:p>
                  </a:txBody>
                  <a:tcPr>
                    <a:lnL w="0"/>
                    <a:lnR w="0"/>
                    <a:solidFill>
                      <a:prstClr val="black">
                        <a:lumOff val="100000"/>
                        <a:lumOff val="100000"/>
                      </a:prstClr>
                    </a:solidFill>
                  </a:tcPr>
                </a:tc>
              </a:tr>
              <a:tr h="0">
                <a:tc>
                  <a:txBody>
                    <a:bodyPr/>
                    <a:lstStyle/>
                    <a:p>
                      <a:pPr>
                        <a:defRPr sz="1000"/>
                      </a:pPr>
                      <a:r>
                        <a:rPr sz="1000"/>
                        <a:t>Ikke relevant</a:t>
                      </a:r>
                    </a:p>
                  </a:txBody>
                  <a:tcPr>
                    <a:lnL w="0"/>
                    <a:lnR w="0"/>
                    <a:solidFill>
                      <a:prstClr val="black">
                        <a:lumOff val="100000"/>
                        <a:lumOff val="100000"/>
                      </a:prstClr>
                    </a:solidFill>
                  </a:tcPr>
                </a:tc>
              </a:tr>
              <a:tr h="0">
                <a:tc>
                  <a:txBody>
                    <a:bodyPr/>
                    <a:lstStyle/>
                    <a:p>
                      <a:pPr>
                        <a:defRPr sz="1000"/>
                      </a:pPr>
                      <a:r>
                        <a:rPr sz="1000"/>
                        <a:t>Myndighetene lar Statoil få for mye makt, slik at oljevirksomheten blir unødvendig uforutsigbar.</a:t>
                      </a:r>
                    </a:p>
                    <a:p>
                      <a:r>
                        <a:rPr sz="1000"/>
                        <a:t>Myndighetene må styre mot en jevnere aktivitet i Oljevirksomheten.</a:t>
                      </a:r>
                    </a:p>
                  </a:txBody>
                  <a:tcPr>
                    <a:lnL w="0"/>
                    <a:lnR w="0"/>
                    <a:solidFill>
                      <a:prstClr val="black">
                        <a:lumOff val="100000"/>
                        <a:lumOff val="100000"/>
                      </a:prstClr>
                    </a:solidFill>
                  </a:tcPr>
                </a:tc>
              </a:tr>
            </a:tbl>
          </a:graphicData>
        </a:graphic>
      </p:graphicFrame>
    </p:spTree>
  </p:cSld>
  <p:clrMapOvr>
    <a:masterClrMapping/>
  </p:clrMapOvr>
  <p:timing>
    <p:tnLst>
      <p:par>
        <p:cTn id="1" dur="indefinite" restart="never" nodeType="tmRoot"/>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normAutofit fontScale="90000"/>
          </a:bodyPr>
          <a:lstStyle/>
          <a:p>
            <a:r>
              <a:rPr lang="en-US"/>
              <a:t>27. Her ønsker vi at du kommer med en konkret ønskeliste til myndighetene med utgangspunkt i hvilke endringer som best vil hjelpe din bedrift.</a:t>
            </a:r>
          </a:p>
        </p:txBody>
      </p:sp>
      <p:sp>
        <p:nvSpPr>
          <p:cNvPr id="4" name="PCont"/>
          <p:cNvSpPr>
            <a:spLocks noGrp="1"/>
          </p:cNvSpPr>
          <p:nvPr>
            <p:ph sz="quarter" idx="15"/>
          </p:nvPr>
        </p:nvSpPr>
        <p:spPr/>
        <p:txBody>
          <a:bodyPr/>
          <a:lstStyle/>
          <a:p>
            <a:endParaRPr lang="en-US"/>
          </a:p>
        </p:txBody>
      </p:sp>
      <p:sp>
        <p:nvSpPr>
          <p:cNvPr id="6" name="RepTitle"/>
          <p:cNvSpPr>
            <a:spLocks noGrp="1"/>
          </p:cNvSpPr>
          <p:nvPr>
            <p:ph sz="quarter" idx="16" hasCustomPrompt="1"/>
          </p:nvPr>
        </p:nvSpPr>
        <p:spPr/>
        <p:txBody>
          <a:bodyPr/>
          <a:lstStyle/>
          <a:p>
            <a:r>
              <a:rPr lang="en-US"/>
              <a:t>Undersøkelse Vestlandet 2015(3)</a:t>
            </a:r>
          </a:p>
        </p:txBody>
      </p:sp>
      <p:sp>
        <p:nvSpPr>
          <p:cNvPr id="7" name="MetaFoot"/>
          <p:cNvSpPr>
            <a:spLocks noGrp="1"/>
          </p:cNvSpPr>
          <p:nvPr>
            <p:ph sz="quarter" idx="17"/>
          </p:nvPr>
        </p:nvSpPr>
        <p:spPr/>
        <p:txBody>
          <a:bodyPr/>
          <a:lstStyle/>
          <a:p>
            <a:endParaRPr lang="en-US"/>
          </a:p>
        </p:txBody>
      </p:sp>
      <p:graphicFrame>
        <p:nvGraphicFramePr>
          <p:cNvPr id="8" name="New Table"/>
          <p:cNvGraphicFramePr>
            <a:graphicFrameLocks noGrp="1"/>
          </p:cNvGraphicFramePr>
          <p:nvPr>
            <p:ph sz="quarter" idx="14"/>
          </p:nvPr>
        </p:nvGraphicFramePr>
        <p:xfrm>
          <a:off x="467544" y="836712"/>
          <a:ext cx="8207375" cy="5821680"/>
        </p:xfrm>
        <a:graphic>
          <a:graphicData uri="http://schemas.openxmlformats.org/drawingml/2006/table">
            <a:tbl>
              <a:tblPr>
                <a:tableStyleId>{5C22544A-7EE6-4342-B048-85BDC9FD1C3A}</a:tableStyleId>
              </a:tblPr>
              <a:tblGrid>
                <a:gridCol w="8207375"/>
              </a:tblGrid>
              <a:tr h="0">
                <a:tc>
                  <a:txBody>
                    <a:bodyPr/>
                    <a:lstStyle/>
                    <a:p>
                      <a:pPr>
                        <a:defRPr sz="1000"/>
                      </a:pPr>
                      <a:r>
                        <a:rPr sz="1000"/>
                        <a:t>Stimulere til en bredere næringsmix</a:t>
                      </a:r>
                    </a:p>
                    <a:p>
                      <a:r>
                        <a:rPr sz="1000"/>
                        <a:t>Bekjempe korrupsjon i det offentlige og det private.</a:t>
                      </a:r>
                    </a:p>
                    <a:p>
                      <a:r>
                        <a:rPr sz="1000"/>
                        <a:t>Bedre arealplanlegging.</a:t>
                      </a:r>
                    </a:p>
                    <a:p>
                      <a:r>
                        <a:rPr sz="1000"/>
                        <a:t>Mer innovative anskaffelser.</a:t>
                      </a:r>
                    </a:p>
                    <a:p>
                      <a:r>
                        <a:rPr sz="1000"/>
                        <a:t>Et statlig selskap som går i bresjen for fornybarsatsing.</a:t>
                      </a:r>
                    </a:p>
                    <a:p>
                      <a:r>
                        <a:rPr sz="1000"/>
                        <a:t>Høyere eiendomsskatt. Lavere skatt på arbeid og inntekt for å få mer dynamikk.</a:t>
                      </a:r>
                    </a:p>
                  </a:txBody>
                  <a:tcPr>
                    <a:lnL w="0"/>
                    <a:lnR w="0"/>
                    <a:solidFill>
                      <a:prstClr val="black">
                        <a:lumOff val="100000"/>
                        <a:lumOff val="100000"/>
                      </a:prstClr>
                    </a:solidFill>
                  </a:tcPr>
                </a:tc>
              </a:tr>
              <a:tr h="0">
                <a:tc>
                  <a:txBody>
                    <a:bodyPr/>
                    <a:lstStyle/>
                    <a:p>
                      <a:pPr>
                        <a:defRPr sz="1000"/>
                      </a:pPr>
                      <a:r>
                        <a:rPr sz="1000"/>
                        <a:t>Bedre image for yrkesfag og bedre lærling ordning.</a:t>
                      </a:r>
                    </a:p>
                  </a:txBody>
                  <a:tcPr>
                    <a:lnL w="0"/>
                    <a:lnR w="0"/>
                    <a:solidFill>
                      <a:prstClr val="black">
                        <a:lumOff val="100000"/>
                        <a:lumOff val="100000"/>
                      </a:prstClr>
                    </a:solidFill>
                  </a:tcPr>
                </a:tc>
              </a:tr>
              <a:tr h="0">
                <a:tc>
                  <a:txBody>
                    <a:bodyPr/>
                    <a:lstStyle/>
                    <a:p>
                      <a:pPr>
                        <a:defRPr sz="1000"/>
                      </a:pPr>
                      <a:r>
                        <a:rPr sz="1000"/>
                        <a:t>E136 haster</a:t>
                      </a:r>
                    </a:p>
                  </a:txBody>
                  <a:tcPr>
                    <a:lnL w="0"/>
                    <a:lnR w="0"/>
                    <a:solidFill>
                      <a:prstClr val="black">
                        <a:lumOff val="100000"/>
                        <a:lumOff val="100000"/>
                      </a:prstClr>
                    </a:solidFill>
                  </a:tcPr>
                </a:tc>
              </a:tr>
              <a:tr h="0">
                <a:tc>
                  <a:txBody>
                    <a:bodyPr/>
                    <a:lstStyle/>
                    <a:p>
                      <a:pPr>
                        <a:defRPr sz="1000"/>
                      </a:pPr>
                      <a:r>
                        <a:rPr sz="1000"/>
                        <a:t>Igangsette utsatte prosjekter.</a:t>
                      </a:r>
                    </a:p>
                  </a:txBody>
                  <a:tcPr>
                    <a:lnL w="0"/>
                    <a:lnR w="0"/>
                    <a:solidFill>
                      <a:prstClr val="black">
                        <a:lumOff val="100000"/>
                        <a:lumOff val="100000"/>
                      </a:prstClr>
                    </a:solidFill>
                  </a:tcPr>
                </a:tc>
              </a:tr>
              <a:tr h="0">
                <a:tc>
                  <a:txBody>
                    <a:bodyPr/>
                    <a:lstStyle/>
                    <a:p>
                      <a:pPr>
                        <a:defRPr sz="1000"/>
                      </a:pPr>
                      <a:r>
                        <a:rPr sz="1000"/>
                        <a:t>Kutte ut økning i bompengeavgiften som kom i juni 2013 og den nye rushtidsavgift som kommer fra 01.01 2016</a:t>
                      </a:r>
                    </a:p>
                  </a:txBody>
                  <a:tcPr>
                    <a:lnL w="0"/>
                    <a:lnR w="0"/>
                    <a:solidFill>
                      <a:prstClr val="black">
                        <a:lumOff val="100000"/>
                        <a:lumOff val="100000"/>
                      </a:prstClr>
                    </a:solidFill>
                  </a:tcPr>
                </a:tc>
              </a:tr>
              <a:tr h="0">
                <a:tc>
                  <a:txBody>
                    <a:bodyPr/>
                    <a:lstStyle/>
                    <a:p>
                      <a:pPr>
                        <a:defRPr sz="1000"/>
                      </a:pPr>
                      <a:r>
                        <a:rPr sz="1000"/>
                        <a:t>Førerkort klasse 2 er for dyrt og omfattende</a:t>
                      </a:r>
                    </a:p>
                  </a:txBody>
                  <a:tcPr>
                    <a:lnL w="0"/>
                    <a:lnR w="0"/>
                    <a:solidFill>
                      <a:prstClr val="black">
                        <a:lumOff val="100000"/>
                        <a:lumOff val="100000"/>
                      </a:prstClr>
                    </a:solidFill>
                  </a:tcPr>
                </a:tc>
              </a:tr>
              <a:tr h="0">
                <a:tc>
                  <a:txBody>
                    <a:bodyPr/>
                    <a:lstStyle/>
                    <a:p>
                      <a:pPr>
                        <a:defRPr sz="1000"/>
                      </a:pPr>
                      <a:r>
                        <a:rPr sz="1000"/>
                        <a:t>Ole og gass næringen har allerede gode betingelser, men myndighetene må ha løpende dialog for å eventuelt stimulere til økte investeringer, slik at marginale felt blir bygget ut.</a:t>
                      </a:r>
                    </a:p>
                  </a:txBody>
                  <a:tcPr>
                    <a:lnL w="0"/>
                    <a:lnR w="0"/>
                    <a:solidFill>
                      <a:prstClr val="black">
                        <a:lumOff val="100000"/>
                        <a:lumOff val="100000"/>
                      </a:prstClr>
                    </a:solidFill>
                  </a:tcPr>
                </a:tc>
              </a:tr>
              <a:tr h="0">
                <a:tc>
                  <a:txBody>
                    <a:bodyPr/>
                    <a:lstStyle/>
                    <a:p>
                      <a:pPr>
                        <a:defRPr sz="1000"/>
                      </a:pPr>
                      <a:r>
                        <a:rPr sz="1000"/>
                        <a:t>Det må være lov og ønsket politisk politisk hold å drive R&amp;D innen vår bransje. Ser fra tid til annen at det framstilles til å være på grensen til uetisk. </a:t>
                      </a:r>
                    </a:p>
                    <a:p>
                      <a:r>
                        <a:rPr sz="1000"/>
                        <a:t>Vi skal være stolte av bransjen vår. Den har et hyggelig bidrag til statskassen. (Svarer på dette på ferie i Sri Lanka.)</a:t>
                      </a:r>
                    </a:p>
                  </a:txBody>
                  <a:tcPr>
                    <a:lnL w="0"/>
                    <a:lnR w="0"/>
                    <a:solidFill>
                      <a:prstClr val="black">
                        <a:lumOff val="100000"/>
                        <a:lumOff val="100000"/>
                      </a:prstClr>
                    </a:solidFill>
                  </a:tcPr>
                </a:tc>
              </a:tr>
              <a:tr h="0">
                <a:tc>
                  <a:txBody>
                    <a:bodyPr/>
                    <a:lstStyle/>
                    <a:p>
                      <a:pPr>
                        <a:defRPr sz="1000"/>
                      </a:pPr>
                      <a:r>
                        <a:rPr sz="1000"/>
                        <a:t>.</a:t>
                      </a:r>
                    </a:p>
                  </a:txBody>
                  <a:tcPr>
                    <a:lnL w="0"/>
                    <a:lnR w="0"/>
                    <a:solidFill>
                      <a:prstClr val="black">
                        <a:lumOff val="100000"/>
                        <a:lumOff val="100000"/>
                      </a:prstClr>
                    </a:solidFill>
                  </a:tcPr>
                </a:tc>
              </a:tr>
              <a:tr h="0">
                <a:tc>
                  <a:txBody>
                    <a:bodyPr/>
                    <a:lstStyle/>
                    <a:p>
                      <a:pPr>
                        <a:defRPr sz="1000"/>
                      </a:pPr>
                      <a:r>
                        <a:rPr sz="1000"/>
                        <a:t>Oppmuntre til omstilling inn i nye markeder</a:t>
                      </a:r>
                    </a:p>
                  </a:txBody>
                  <a:tcPr>
                    <a:lnL w="0"/>
                    <a:lnR w="0"/>
                    <a:solidFill>
                      <a:prstClr val="black">
                        <a:lumOff val="100000"/>
                        <a:lumOff val="100000"/>
                      </a:prstClr>
                    </a:solidFill>
                  </a:tcPr>
                </a:tc>
              </a:tr>
              <a:tr h="0">
                <a:tc>
                  <a:txBody>
                    <a:bodyPr/>
                    <a:lstStyle/>
                    <a:p>
                      <a:pPr>
                        <a:defRPr sz="1000"/>
                      </a:pPr>
                      <a:r>
                        <a:rPr sz="1000"/>
                        <a:t>Tilrettelegge for mer boligbygging, spesielt i pressområder som Oslo, Bergen, Tromsø, Stavanger.</a:t>
                      </a:r>
                    </a:p>
                  </a:txBody>
                  <a:tcPr>
                    <a:lnL w="0"/>
                    <a:lnR w="0"/>
                    <a:solidFill>
                      <a:prstClr val="black">
                        <a:lumOff val="100000"/>
                        <a:lumOff val="100000"/>
                      </a:prstClr>
                    </a:solidFill>
                  </a:tcPr>
                </a:tc>
              </a:tr>
              <a:tr h="0">
                <a:tc>
                  <a:txBody>
                    <a:bodyPr/>
                    <a:lstStyle/>
                    <a:p>
                      <a:pPr>
                        <a:defRPr sz="1000"/>
                      </a:pPr>
                      <a:r>
                        <a:rPr sz="1000"/>
                        <a:t>Hjelp til å få byggetrinn 2 på HiB Kronstad prioritert snarest mulig</a:t>
                      </a:r>
                    </a:p>
                  </a:txBody>
                  <a:tcPr>
                    <a:lnL w="0"/>
                    <a:lnR w="0"/>
                    <a:solidFill>
                      <a:prstClr val="black">
                        <a:lumOff val="100000"/>
                        <a:lumOff val="100000"/>
                      </a:prstClr>
                    </a:solidFill>
                  </a:tcPr>
                </a:tc>
              </a:tr>
              <a:tr h="0">
                <a:tc>
                  <a:txBody>
                    <a:bodyPr/>
                    <a:lstStyle/>
                    <a:p>
                      <a:pPr>
                        <a:defRPr sz="1000"/>
                      </a:pPr>
                      <a:r>
                        <a:rPr sz="1000"/>
                        <a:t>Like konkurransevilkår</a:t>
                      </a:r>
                    </a:p>
                  </a:txBody>
                  <a:tcPr>
                    <a:lnL w="0"/>
                    <a:lnR w="0"/>
                    <a:solidFill>
                      <a:prstClr val="black">
                        <a:lumOff val="100000"/>
                        <a:lumOff val="100000"/>
                      </a:prstClr>
                    </a:solidFill>
                  </a:tcPr>
                </a:tc>
              </a:tr>
              <a:tr h="0">
                <a:tc>
                  <a:txBody>
                    <a:bodyPr/>
                    <a:lstStyle/>
                    <a:p>
                      <a:pPr>
                        <a:defRPr sz="1000"/>
                      </a:pPr>
                      <a:r>
                        <a:rPr sz="1000"/>
                        <a:t>- Få en storkommune for Nordjæren.</a:t>
                      </a:r>
                    </a:p>
                    <a:p>
                      <a:r>
                        <a:rPr sz="1000"/>
                        <a:t>- Få vekk Fylkeskommunen som er et unødvendig selvoppholdende og stadig voksende byråkratisk ledd.</a:t>
                      </a:r>
                    </a:p>
                    <a:p>
                      <a:r>
                        <a:rPr sz="1000"/>
                        <a:t>- La Fylkesmannen (- og andre) være et overvåkingsledd, men med mer begrenset innsigelsesrett i forhold til klare kommunale og lokale beslutninger, mao styrke lokaldemokratiet.</a:t>
                      </a:r>
                    </a:p>
                  </a:txBody>
                  <a:tcPr>
                    <a:lnL w="0"/>
                    <a:lnR w="0"/>
                    <a:solidFill>
                      <a:prstClr val="black">
                        <a:lumOff val="100000"/>
                        <a:lumOff val="100000"/>
                      </a:prstClr>
                    </a:solidFill>
                  </a:tcPr>
                </a:tc>
              </a:tr>
              <a:tr h="0">
                <a:tc>
                  <a:txBody>
                    <a:bodyPr/>
                    <a:lstStyle/>
                    <a:p>
                      <a:pPr>
                        <a:defRPr sz="1000"/>
                      </a:pPr>
                      <a:r>
                        <a:rPr sz="1000"/>
                        <a:t>Lavere selskapsskatt, og lavere arbeidsgiveravgift. Drsom det må gå på bekostning av noe, får det være formueskatt.</a:t>
                      </a:r>
                    </a:p>
                  </a:txBody>
                  <a:tcPr>
                    <a:lnL w="0"/>
                    <a:lnR w="0"/>
                    <a:solidFill>
                      <a:prstClr val="black">
                        <a:lumOff val="100000"/>
                        <a:lumOff val="100000"/>
                      </a:prstClr>
                    </a:solidFill>
                  </a:tcPr>
                </a:tc>
              </a:tr>
              <a:tr h="0">
                <a:tc>
                  <a:txBody>
                    <a:bodyPr/>
                    <a:lstStyle/>
                    <a:p>
                      <a:pPr>
                        <a:defRPr sz="1000"/>
                      </a:pPr>
                      <a:r>
                        <a:rPr sz="1000"/>
                        <a:t>Støtte til innovasjon</a:t>
                      </a:r>
                    </a:p>
                  </a:txBody>
                  <a:tcPr>
                    <a:lnL w="0"/>
                    <a:lnR w="0"/>
                    <a:solidFill>
                      <a:prstClr val="black">
                        <a:lumOff val="100000"/>
                        <a:lumOff val="100000"/>
                      </a:prstClr>
                    </a:solidFill>
                  </a:tcPr>
                </a:tc>
              </a:tr>
            </a:tbl>
          </a:graphicData>
        </a:graphic>
      </p:graphicFrame>
    </p:spTree>
  </p:cSld>
  <p:clrMapOvr>
    <a:masterClrMapping/>
  </p:clrMapOvr>
  <p:timing>
    <p:tnLst>
      <p:par>
        <p:cTn id="1" dur="indefinite" restart="never" nodeType="tmRoot"/>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normAutofit fontScale="90000"/>
          </a:bodyPr>
          <a:lstStyle/>
          <a:p>
            <a:r>
              <a:rPr lang="en-US"/>
              <a:t>27. Her ønsker vi at du kommer med en konkret ønskeliste til myndighetene med utgangspunkt i hvilke endringer som best vil hjelpe din bedrift.</a:t>
            </a:r>
          </a:p>
        </p:txBody>
      </p:sp>
      <p:sp>
        <p:nvSpPr>
          <p:cNvPr id="4" name="PCont"/>
          <p:cNvSpPr>
            <a:spLocks noGrp="1"/>
          </p:cNvSpPr>
          <p:nvPr>
            <p:ph sz="quarter" idx="15"/>
          </p:nvPr>
        </p:nvSpPr>
        <p:spPr/>
        <p:txBody>
          <a:bodyPr/>
          <a:lstStyle/>
          <a:p>
            <a:endParaRPr lang="en-US"/>
          </a:p>
        </p:txBody>
      </p:sp>
      <p:sp>
        <p:nvSpPr>
          <p:cNvPr id="6" name="RepTitle"/>
          <p:cNvSpPr>
            <a:spLocks noGrp="1"/>
          </p:cNvSpPr>
          <p:nvPr>
            <p:ph sz="quarter" idx="16" hasCustomPrompt="1"/>
          </p:nvPr>
        </p:nvSpPr>
        <p:spPr/>
        <p:txBody>
          <a:bodyPr/>
          <a:lstStyle/>
          <a:p>
            <a:r>
              <a:rPr lang="en-US"/>
              <a:t>Undersøkelse Vestlandet 2015(3)</a:t>
            </a:r>
          </a:p>
        </p:txBody>
      </p:sp>
      <p:sp>
        <p:nvSpPr>
          <p:cNvPr id="7" name="MetaFoot"/>
          <p:cNvSpPr>
            <a:spLocks noGrp="1"/>
          </p:cNvSpPr>
          <p:nvPr>
            <p:ph sz="quarter" idx="17"/>
          </p:nvPr>
        </p:nvSpPr>
        <p:spPr/>
        <p:txBody>
          <a:bodyPr/>
          <a:lstStyle/>
          <a:p>
            <a:endParaRPr lang="en-US"/>
          </a:p>
        </p:txBody>
      </p:sp>
      <p:graphicFrame>
        <p:nvGraphicFramePr>
          <p:cNvPr id="8" name="New Table"/>
          <p:cNvGraphicFramePr>
            <a:graphicFrameLocks noGrp="1"/>
          </p:cNvGraphicFramePr>
          <p:nvPr>
            <p:ph sz="quarter" idx="14"/>
          </p:nvPr>
        </p:nvGraphicFramePr>
        <p:xfrm>
          <a:off x="467544" y="836712"/>
          <a:ext cx="8207375" cy="5943600"/>
        </p:xfrm>
        <a:graphic>
          <a:graphicData uri="http://schemas.openxmlformats.org/drawingml/2006/table">
            <a:tbl>
              <a:tblPr>
                <a:tableStyleId>{5C22544A-7EE6-4342-B048-85BDC9FD1C3A}</a:tableStyleId>
              </a:tblPr>
              <a:tblGrid>
                <a:gridCol w="8207375"/>
              </a:tblGrid>
              <a:tr h="0">
                <a:tc>
                  <a:txBody>
                    <a:bodyPr/>
                    <a:lstStyle/>
                    <a:p>
                      <a:pPr>
                        <a:defRPr sz="1000"/>
                      </a:pPr>
                      <a:r>
                        <a:rPr sz="1000"/>
                        <a:t>Stimulere til realisering av en jevnere prosjektportefølje innen bransjen. Kompetansen renner ut samtidig som kunden har bekymringer i fht arbeidsmengde 1,5 år frem i tid. Med nåværende utvikling vil mye kompetanse være borte.</a:t>
                      </a:r>
                    </a:p>
                  </a:txBody>
                  <a:tcPr>
                    <a:lnL w="0"/>
                    <a:lnR w="0"/>
                    <a:solidFill>
                      <a:prstClr val="black">
                        <a:lumOff val="100000"/>
                        <a:lumOff val="100000"/>
                      </a:prstClr>
                    </a:solidFill>
                  </a:tcPr>
                </a:tc>
              </a:tr>
              <a:tr h="0">
                <a:tc>
                  <a:txBody>
                    <a:bodyPr/>
                    <a:lstStyle/>
                    <a:p>
                      <a:pPr>
                        <a:defRPr sz="1000"/>
                      </a:pPr>
                      <a:r>
                        <a:rPr sz="1000"/>
                        <a:t>Styrke fagopplæring for bygg og annlegsfagene og øke satsningen på utbygging av infrastruktur i Norge</a:t>
                      </a:r>
                    </a:p>
                  </a:txBody>
                  <a:tcPr>
                    <a:lnL w="0"/>
                    <a:lnR w="0"/>
                    <a:solidFill>
                      <a:prstClr val="black">
                        <a:lumOff val="100000"/>
                        <a:lumOff val="100000"/>
                      </a:prstClr>
                    </a:solidFill>
                  </a:tcPr>
                </a:tc>
              </a:tr>
              <a:tr h="0">
                <a:tc>
                  <a:txBody>
                    <a:bodyPr/>
                    <a:lstStyle/>
                    <a:p>
                      <a:pPr>
                        <a:defRPr sz="1000"/>
                      </a:pPr>
                      <a:r>
                        <a:rPr sz="1000"/>
                        <a:t>Svart arbeid og fokus på dette, samt se på arbeideravgiften, den er  alt for høy</a:t>
                      </a:r>
                    </a:p>
                  </a:txBody>
                  <a:tcPr>
                    <a:lnL w="0"/>
                    <a:lnR w="0"/>
                    <a:solidFill>
                      <a:prstClr val="black">
                        <a:lumOff val="100000"/>
                        <a:lumOff val="100000"/>
                      </a:prstClr>
                    </a:solidFill>
                  </a:tcPr>
                </a:tc>
              </a:tr>
              <a:tr h="0">
                <a:tc>
                  <a:txBody>
                    <a:bodyPr/>
                    <a:lstStyle/>
                    <a:p>
                      <a:pPr>
                        <a:defRPr sz="1000"/>
                      </a:pPr>
                      <a:r>
                        <a:rPr sz="1000"/>
                        <a:t>Økte støtteordninger for omstilling/innovasjon. Forutsigbarhet ift. rentenivå. Lavere selskapsskatt/arbeidsgiveravgift. Lage systemer der bedriftene har insentivordninger for å skape nye arbeidsplasser. Framskynde Rogfast og Hordfast.</a:t>
                      </a:r>
                    </a:p>
                  </a:txBody>
                  <a:tcPr>
                    <a:lnL w="0"/>
                    <a:lnR w="0"/>
                    <a:solidFill>
                      <a:prstClr val="black">
                        <a:lumOff val="100000"/>
                        <a:lumOff val="100000"/>
                      </a:prstClr>
                    </a:solidFill>
                  </a:tcPr>
                </a:tc>
              </a:tr>
              <a:tr h="0">
                <a:tc>
                  <a:txBody>
                    <a:bodyPr/>
                    <a:lstStyle/>
                    <a:p>
                      <a:pPr>
                        <a:defRPr sz="1000"/>
                      </a:pPr>
                      <a:r>
                        <a:rPr sz="1000"/>
                        <a:t>Stabilie og like rammevilkår med Europa, eksempelvis skatt (formuesskatt), kapitaldekningslrav mm.</a:t>
                      </a:r>
                    </a:p>
                  </a:txBody>
                  <a:tcPr>
                    <a:lnL w="0"/>
                    <a:lnR w="0"/>
                    <a:solidFill>
                      <a:prstClr val="black">
                        <a:lumOff val="100000"/>
                        <a:lumOff val="100000"/>
                      </a:prstClr>
                    </a:solidFill>
                  </a:tcPr>
                </a:tc>
              </a:tr>
              <a:tr h="0">
                <a:tc>
                  <a:txBody>
                    <a:bodyPr/>
                    <a:lstStyle/>
                    <a:p>
                      <a:pPr>
                        <a:defRPr sz="1000"/>
                      </a:pPr>
                      <a:r>
                        <a:rPr sz="1000"/>
                        <a:t>Tilskudd gis direkte til kommunen og ikke til fylkeskommunen.</a:t>
                      </a:r>
                    </a:p>
                    <a:p>
                      <a:r>
                        <a:rPr sz="1000"/>
                        <a:t>At det settes fortgang i utbedring av jernbane.</a:t>
                      </a:r>
                    </a:p>
                    <a:p>
                      <a:r>
                        <a:rPr sz="1000"/>
                        <a:t>At en tar hensyn til antall tungtransport som går ut fra kommunen når det gjelder valg av ny E-39 trasse. </a:t>
                      </a:r>
                    </a:p>
                    <a:p>
                      <a:r>
                        <a:rPr sz="1000"/>
                        <a:t>At en kontrollerer handel på nett fra utlandet ved å sette ned summen før vi må fortolle varen. Dette for å hindre at butikker må legge ned.</a:t>
                      </a:r>
                    </a:p>
                  </a:txBody>
                  <a:tcPr>
                    <a:lnL w="0"/>
                    <a:lnR w="0"/>
                    <a:solidFill>
                      <a:prstClr val="black">
                        <a:lumOff val="100000"/>
                        <a:lumOff val="100000"/>
                      </a:prstClr>
                    </a:solidFill>
                  </a:tcPr>
                </a:tc>
              </a:tr>
              <a:tr h="0">
                <a:tc>
                  <a:txBody>
                    <a:bodyPr/>
                    <a:lstStyle/>
                    <a:p>
                      <a:pPr>
                        <a:defRPr sz="1000"/>
                      </a:pPr>
                      <a:r>
                        <a:rPr sz="1000"/>
                        <a:t>Legg ned Fylkeskommunen.</a:t>
                      </a:r>
                    </a:p>
                  </a:txBody>
                  <a:tcPr>
                    <a:lnL w="0"/>
                    <a:lnR w="0"/>
                    <a:solidFill>
                      <a:prstClr val="black">
                        <a:lumOff val="100000"/>
                        <a:lumOff val="100000"/>
                      </a:prstClr>
                    </a:solidFill>
                  </a:tcPr>
                </a:tc>
              </a:tr>
              <a:tr h="0">
                <a:tc>
                  <a:txBody>
                    <a:bodyPr/>
                    <a:lstStyle/>
                    <a:p>
                      <a:pPr>
                        <a:defRPr sz="1000"/>
                      </a:pPr>
                      <a:r>
                        <a:rPr sz="1000"/>
                        <a:t>Dempe lønnsveksten.</a:t>
                      </a:r>
                    </a:p>
                  </a:txBody>
                  <a:tcPr>
                    <a:lnL w="0"/>
                    <a:lnR w="0"/>
                    <a:solidFill>
                      <a:prstClr val="black">
                        <a:lumOff val="100000"/>
                        <a:lumOff val="100000"/>
                      </a:prstClr>
                    </a:solidFill>
                  </a:tcPr>
                </a:tc>
              </a:tr>
              <a:tr h="0">
                <a:tc>
                  <a:txBody>
                    <a:bodyPr/>
                    <a:lstStyle/>
                    <a:p>
                      <a:pPr>
                        <a:defRPr sz="1000"/>
                      </a:pPr>
                      <a:r>
                        <a:rPr sz="1000"/>
                        <a:t>Ingen</a:t>
                      </a:r>
                    </a:p>
                  </a:txBody>
                  <a:tcPr>
                    <a:lnL w="0"/>
                    <a:lnR w="0"/>
                    <a:solidFill>
                      <a:prstClr val="black">
                        <a:lumOff val="100000"/>
                        <a:lumOff val="100000"/>
                      </a:prstClr>
                    </a:solidFill>
                  </a:tcPr>
                </a:tc>
              </a:tr>
              <a:tr h="0">
                <a:tc>
                  <a:txBody>
                    <a:bodyPr/>
                    <a:lstStyle/>
                    <a:p>
                      <a:pPr>
                        <a:defRPr sz="1000"/>
                      </a:pPr>
                      <a:r>
                        <a:rPr sz="1000"/>
                        <a:t>Bra kollektiv tilbud. Parkerings avgift i sentrum.</a:t>
                      </a:r>
                    </a:p>
                  </a:txBody>
                  <a:tcPr>
                    <a:lnL w="0"/>
                    <a:lnR w="0"/>
                    <a:solidFill>
                      <a:prstClr val="black">
                        <a:lumOff val="100000"/>
                        <a:lumOff val="100000"/>
                      </a:prstClr>
                    </a:solidFill>
                  </a:tcPr>
                </a:tc>
              </a:tr>
              <a:tr h="0">
                <a:tc>
                  <a:txBody>
                    <a:bodyPr/>
                    <a:lstStyle/>
                    <a:p>
                      <a:pPr>
                        <a:defRPr sz="1000"/>
                      </a:pPr>
                      <a:r>
                        <a:rPr sz="1000"/>
                        <a:t>Jevnere investeringsnivå innen olje &amp; gass sektoren</a:t>
                      </a:r>
                    </a:p>
                    <a:p>
                      <a:r>
                        <a:rPr sz="1000"/>
                        <a:t>Lavere selskapsskatt</a:t>
                      </a:r>
                    </a:p>
                    <a:p>
                      <a:r>
                        <a:rPr sz="1000"/>
                        <a:t>Fjerne arbeidsgiveravgiften</a:t>
                      </a:r>
                    </a:p>
                    <a:p>
                      <a:r>
                        <a:rPr sz="1000"/>
                        <a:t>Bedre veinettet</a:t>
                      </a:r>
                    </a:p>
                  </a:txBody>
                  <a:tcPr>
                    <a:lnL w="0"/>
                    <a:lnR w="0"/>
                    <a:solidFill>
                      <a:prstClr val="black">
                        <a:lumOff val="100000"/>
                        <a:lumOff val="100000"/>
                      </a:prstClr>
                    </a:solidFill>
                  </a:tcPr>
                </a:tc>
              </a:tr>
              <a:tr h="0">
                <a:tc>
                  <a:txBody>
                    <a:bodyPr/>
                    <a:lstStyle/>
                    <a:p>
                      <a:pPr>
                        <a:defRPr sz="1000"/>
                      </a:pPr>
                      <a:r>
                        <a:rPr sz="1000"/>
                        <a:t>Staten eier 65% av Statoil og må nå benytte anledningen til å påvirke selskapet til å sette ut oppdrag også i Norge i 2015. Dette for å sikre at bedriftne er intakte i 2016 når markedet antas å ta seg opp igjen. Utbygging av Johan Sverdrup gir ikke arbeid av betydning til Norske bedrifter før i 2016.</a:t>
                      </a:r>
                    </a:p>
                  </a:txBody>
                  <a:tcPr>
                    <a:lnL w="0"/>
                    <a:lnR w="0"/>
                    <a:solidFill>
                      <a:prstClr val="black">
                        <a:lumOff val="100000"/>
                        <a:lumOff val="100000"/>
                      </a:prstClr>
                    </a:solidFill>
                  </a:tcPr>
                </a:tc>
              </a:tr>
              <a:tr h="0">
                <a:tc>
                  <a:txBody>
                    <a:bodyPr/>
                    <a:lstStyle/>
                    <a:p>
                      <a:pPr>
                        <a:defRPr sz="1000"/>
                      </a:pPr>
                      <a:r>
                        <a:rPr sz="1000"/>
                        <a:t>Få i gan tiltak som rehabilitering oppgradering av offentlige bygg, byggingt av nye offentlige bygg som skoler, sykeheim mm. Få i gang infrastrukturtiltak</a:t>
                      </a:r>
                    </a:p>
                  </a:txBody>
                  <a:tcPr>
                    <a:lnL w="0"/>
                    <a:lnR w="0"/>
                    <a:solidFill>
                      <a:prstClr val="black">
                        <a:lumOff val="100000"/>
                        <a:lumOff val="100000"/>
                      </a:prstClr>
                    </a:solidFill>
                  </a:tcPr>
                </a:tc>
              </a:tr>
              <a:tr h="0">
                <a:tc>
                  <a:txBody>
                    <a:bodyPr/>
                    <a:lstStyle/>
                    <a:p>
                      <a:pPr>
                        <a:defRPr sz="1000"/>
                      </a:pPr>
                      <a:r>
                        <a:rPr sz="1000"/>
                        <a:t>Forsatt høy aktivitet på utbygging og vedlikehold av infrastruktur.</a:t>
                      </a:r>
                    </a:p>
                  </a:txBody>
                  <a:tcPr>
                    <a:lnL w="0"/>
                    <a:lnR w="0"/>
                    <a:solidFill>
                      <a:prstClr val="black">
                        <a:lumOff val="100000"/>
                        <a:lumOff val="100000"/>
                      </a:prstClr>
                    </a:solidFill>
                  </a:tcPr>
                </a:tc>
              </a:tr>
            </a:tbl>
          </a:graphicData>
        </a:graphic>
      </p:graphicFrame>
    </p:spTree>
  </p:cSld>
  <p:clrMapOvr>
    <a:masterClrMapping/>
  </p:clrMapOvr>
  <p:timing>
    <p:tnLst>
      <p:par>
        <p:cTn id="1" dur="indefinite" restart="never" nodeType="tmRoot"/>
      </p:par>
    </p:tn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normAutofit fontScale="90000"/>
          </a:bodyPr>
          <a:lstStyle/>
          <a:p>
            <a:r>
              <a:rPr lang="en-US"/>
              <a:t>27. Her ønsker vi at du kommer med en konkret ønskeliste til myndighetene med utgangspunkt i hvilke endringer som best vil hjelpe din bedrift.</a:t>
            </a:r>
          </a:p>
        </p:txBody>
      </p:sp>
      <p:sp>
        <p:nvSpPr>
          <p:cNvPr id="4" name="PCont"/>
          <p:cNvSpPr>
            <a:spLocks noGrp="1"/>
          </p:cNvSpPr>
          <p:nvPr>
            <p:ph sz="quarter" idx="15"/>
          </p:nvPr>
        </p:nvSpPr>
        <p:spPr/>
        <p:txBody>
          <a:bodyPr/>
          <a:lstStyle/>
          <a:p>
            <a:endParaRPr lang="en-US"/>
          </a:p>
        </p:txBody>
      </p:sp>
      <p:sp>
        <p:nvSpPr>
          <p:cNvPr id="6" name="RepTitle"/>
          <p:cNvSpPr>
            <a:spLocks noGrp="1"/>
          </p:cNvSpPr>
          <p:nvPr>
            <p:ph sz="quarter" idx="16" hasCustomPrompt="1"/>
          </p:nvPr>
        </p:nvSpPr>
        <p:spPr/>
        <p:txBody>
          <a:bodyPr/>
          <a:lstStyle/>
          <a:p>
            <a:r>
              <a:rPr lang="en-US"/>
              <a:t>Undersøkelse Vestlandet 2015(3)</a:t>
            </a:r>
          </a:p>
        </p:txBody>
      </p:sp>
      <p:sp>
        <p:nvSpPr>
          <p:cNvPr id="7" name="MetaFoot"/>
          <p:cNvSpPr>
            <a:spLocks noGrp="1"/>
          </p:cNvSpPr>
          <p:nvPr>
            <p:ph sz="quarter" idx="17"/>
          </p:nvPr>
        </p:nvSpPr>
        <p:spPr/>
        <p:txBody>
          <a:bodyPr/>
          <a:lstStyle/>
          <a:p>
            <a:endParaRPr lang="en-US"/>
          </a:p>
        </p:txBody>
      </p:sp>
      <p:graphicFrame>
        <p:nvGraphicFramePr>
          <p:cNvPr id="8" name="New Table"/>
          <p:cNvGraphicFramePr>
            <a:graphicFrameLocks noGrp="1"/>
          </p:cNvGraphicFramePr>
          <p:nvPr>
            <p:ph sz="quarter" idx="14"/>
          </p:nvPr>
        </p:nvGraphicFramePr>
        <p:xfrm>
          <a:off x="467544" y="836712"/>
          <a:ext cx="8207375" cy="5913120"/>
        </p:xfrm>
        <a:graphic>
          <a:graphicData uri="http://schemas.openxmlformats.org/drawingml/2006/table">
            <a:tbl>
              <a:tblPr>
                <a:tableStyleId>{5C22544A-7EE6-4342-B048-85BDC9FD1C3A}</a:tableStyleId>
              </a:tblPr>
              <a:tblGrid>
                <a:gridCol w="8207375"/>
              </a:tblGrid>
              <a:tr h="0">
                <a:tc>
                  <a:txBody>
                    <a:bodyPr/>
                    <a:lstStyle/>
                    <a:p>
                      <a:pPr>
                        <a:defRPr sz="1000"/>
                      </a:pPr>
                      <a:r>
                        <a:rPr sz="1000"/>
                        <a:t>1. Når det gjelder veistandard så er det helt nødvendig å gripe inn. Vi ønsker oss at veier skal ha en minimumsgrense fra hvit kantstripe til "grøft" på 1 meter der veien har 60 - 80 km fartsgrense. Og 50 cm der veien har under 60 km.</a:t>
                      </a:r>
                    </a:p>
                    <a:p>
                      <a:r>
                        <a:rPr sz="1000"/>
                        <a:t>2. Ingen kumlokk i veibanen (hjulplassering). Dette forårsaker store påkjenninger både på sjåfør og utstyr.</a:t>
                      </a:r>
                    </a:p>
                    <a:p>
                      <a:r>
                        <a:rPr sz="1000"/>
                        <a:t>3. Bompenger i sentrumsnære strøk må reduseres for nyttetransport. Vi har ingen valg når kunder skal ha sine varer frem. Rushtidsavgift for denne (vår) gruppe er en helbom. Vi kan ikke levere varer når mottaker har stengt!!!!!</a:t>
                      </a:r>
                    </a:p>
                    <a:p>
                      <a:r>
                        <a:rPr sz="1000"/>
                        <a:t>4. Ønsker at det samles bomselskap i større enheter f.eks hele Hordaland "Hordapass"  og videre- "Sognepass" - "Rogapass" o.s.v.</a:t>
                      </a:r>
                    </a:p>
                    <a:p>
                      <a:r>
                        <a:rPr sz="1000"/>
                        <a:t>5. Ønsker at veitrase i hovedsak mellom Bergen og Oslo går i en sikker vinteråpen RV 7 (Hardangervidda).</a:t>
                      </a:r>
                    </a:p>
                  </a:txBody>
                  <a:tcPr>
                    <a:lnL w="0"/>
                    <a:lnR w="0"/>
                    <a:solidFill>
                      <a:prstClr val="black">
                        <a:lumOff val="100000"/>
                        <a:lumOff val="100000"/>
                      </a:prstClr>
                    </a:solidFill>
                  </a:tcPr>
                </a:tc>
              </a:tr>
              <a:tr h="0">
                <a:tc>
                  <a:txBody>
                    <a:bodyPr/>
                    <a:lstStyle/>
                    <a:p>
                      <a:pPr>
                        <a:defRPr sz="1000"/>
                      </a:pPr>
                      <a:r>
                        <a:rPr sz="1000"/>
                        <a:t>Utfordringen med med å få opparbeidedet god og tidsmessig infrastruktur i området vårt.</a:t>
                      </a:r>
                    </a:p>
                  </a:txBody>
                  <a:tcPr>
                    <a:lnL w="0"/>
                    <a:lnR w="0"/>
                    <a:solidFill>
                      <a:prstClr val="black">
                        <a:lumOff val="100000"/>
                        <a:lumOff val="100000"/>
                      </a:prstClr>
                    </a:solidFill>
                  </a:tcPr>
                </a:tc>
              </a:tr>
              <a:tr h="0">
                <a:tc>
                  <a:txBody>
                    <a:bodyPr/>
                    <a:lstStyle/>
                    <a:p>
                      <a:pPr>
                        <a:defRPr sz="1000"/>
                      </a:pPr>
                      <a:r>
                        <a:rPr sz="1000"/>
                        <a:t>Midler til økt aktivitet av alle slag, tiltak mot økende arbeidsledighet og at vi sikrer økning i sysselsetting. Vi lever av jobbskifter og ansettelser.</a:t>
                      </a:r>
                    </a:p>
                  </a:txBody>
                  <a:tcPr>
                    <a:lnL w="0"/>
                    <a:lnR w="0"/>
                    <a:solidFill>
                      <a:prstClr val="black">
                        <a:lumOff val="100000"/>
                        <a:lumOff val="100000"/>
                      </a:prstClr>
                    </a:solidFill>
                  </a:tcPr>
                </a:tc>
              </a:tr>
              <a:tr h="0">
                <a:tc>
                  <a:txBody>
                    <a:bodyPr/>
                    <a:lstStyle/>
                    <a:p>
                      <a:pPr>
                        <a:defRPr sz="1000"/>
                      </a:pPr>
                      <a:r>
                        <a:rPr sz="1000"/>
                        <a:t>Red avgifter ex arbeidsgiveravgift for å sikre konkirransektaft og inntjening.</a:t>
                      </a:r>
                    </a:p>
                  </a:txBody>
                  <a:tcPr>
                    <a:lnL w="0"/>
                    <a:lnR w="0"/>
                    <a:solidFill>
                      <a:prstClr val="black">
                        <a:lumOff val="100000"/>
                        <a:lumOff val="100000"/>
                      </a:prstClr>
                    </a:solidFill>
                  </a:tcPr>
                </a:tc>
              </a:tr>
              <a:tr h="0">
                <a:tc>
                  <a:txBody>
                    <a:bodyPr/>
                    <a:lstStyle/>
                    <a:p>
                      <a:pPr>
                        <a:defRPr sz="1000"/>
                      </a:pPr>
                      <a:r>
                        <a:rPr sz="1000"/>
                        <a:t>- Kutt arbeidsgjevaravgifta</a:t>
                      </a:r>
                    </a:p>
                    <a:p>
                      <a:r>
                        <a:rPr sz="1000"/>
                        <a:t>- reduser selskapsskatten</a:t>
                      </a:r>
                    </a:p>
                    <a:p>
                      <a:r>
                        <a:rPr sz="1000"/>
                        <a:t>- auka satsing på infrastruktur</a:t>
                      </a:r>
                    </a:p>
                    <a:p>
                      <a:r>
                        <a:rPr sz="1000"/>
                        <a:t>-auka status på industri som arbeidsplass</a:t>
                      </a:r>
                    </a:p>
                    <a:p>
                      <a:r>
                        <a:rPr sz="1000"/>
                        <a:t>- Auka satsing på yrkesretta utdanning</a:t>
                      </a:r>
                    </a:p>
                  </a:txBody>
                  <a:tcPr>
                    <a:lnL w="0"/>
                    <a:lnR w="0"/>
                    <a:solidFill>
                      <a:prstClr val="black">
                        <a:lumOff val="100000"/>
                        <a:lumOff val="100000"/>
                      </a:prstClr>
                    </a:solidFill>
                  </a:tcPr>
                </a:tc>
              </a:tr>
              <a:tr h="0">
                <a:tc>
                  <a:txBody>
                    <a:bodyPr/>
                    <a:lstStyle/>
                    <a:p>
                      <a:pPr>
                        <a:defRPr sz="1000"/>
                      </a:pPr>
                      <a:r>
                        <a:rPr sz="1000"/>
                        <a:t>Formueskatt</a:t>
                      </a:r>
                    </a:p>
                    <a:p>
                      <a:r>
                        <a:rPr sz="1000"/>
                        <a:t>Sykefravær, karensdag</a:t>
                      </a:r>
                    </a:p>
                  </a:txBody>
                  <a:tcPr>
                    <a:lnL w="0"/>
                    <a:lnR w="0"/>
                    <a:solidFill>
                      <a:prstClr val="black">
                        <a:lumOff val="100000"/>
                        <a:lumOff val="100000"/>
                      </a:prstClr>
                    </a:solidFill>
                  </a:tcPr>
                </a:tc>
              </a:tr>
              <a:tr h="0">
                <a:tc>
                  <a:txBody>
                    <a:bodyPr/>
                    <a:lstStyle/>
                    <a:p>
                      <a:pPr>
                        <a:defRPr sz="1000"/>
                      </a:pPr>
                      <a:r>
                        <a:rPr sz="1000"/>
                        <a:t>- Endre permitterings reglene tilbake til slik de var, 10 dagers lønnsplikt og 52 uker permitterings tid</a:t>
                      </a:r>
                    </a:p>
                    <a:p>
                      <a:r>
                        <a:rPr sz="1000"/>
                        <a:t>- Vikarbyrå direktivet skulle adri vært innført</a:t>
                      </a:r>
                    </a:p>
                    <a:p>
                      <a:r>
                        <a:rPr sz="1000"/>
                        <a:t>- Støtte til videreutdanning av ansatte</a:t>
                      </a:r>
                    </a:p>
                  </a:txBody>
                  <a:tcPr>
                    <a:lnL w="0"/>
                    <a:lnR w="0"/>
                    <a:solidFill>
                      <a:prstClr val="black">
                        <a:lumOff val="100000"/>
                        <a:lumOff val="100000"/>
                      </a:prstClr>
                    </a:solidFill>
                  </a:tcPr>
                </a:tc>
              </a:tr>
              <a:tr h="0">
                <a:tc>
                  <a:txBody>
                    <a:bodyPr/>
                    <a:lstStyle/>
                    <a:p>
                      <a:pPr>
                        <a:defRPr sz="1000"/>
                      </a:pPr>
                      <a:r>
                        <a:rPr sz="1000"/>
                        <a:t>skattenivå og forenklinger</a:t>
                      </a:r>
                    </a:p>
                  </a:txBody>
                  <a:tcPr>
                    <a:lnL w="0"/>
                    <a:lnR w="0"/>
                    <a:solidFill>
                      <a:prstClr val="black">
                        <a:lumOff val="100000"/>
                        <a:lumOff val="100000"/>
                      </a:prstClr>
                    </a:solidFill>
                  </a:tcPr>
                </a:tc>
              </a:tr>
              <a:tr h="0">
                <a:tc>
                  <a:txBody>
                    <a:bodyPr/>
                    <a:lstStyle/>
                    <a:p>
                      <a:pPr>
                        <a:defRPr sz="1000"/>
                      </a:pPr>
                      <a:r>
                        <a:rPr sz="1000"/>
                        <a:t>Lettere å bruke midlertidig ansatte.</a:t>
                      </a:r>
                    </a:p>
                    <a:p>
                      <a:r>
                        <a:rPr sz="1000"/>
                        <a:t>Insentiver mht e biler og hybrid biler</a:t>
                      </a:r>
                    </a:p>
                    <a:p>
                      <a:r>
                        <a:rPr sz="1000"/>
                        <a:t>Veinettet må dimensjoneresbstørre</a:t>
                      </a:r>
                    </a:p>
                  </a:txBody>
                  <a:tcPr>
                    <a:lnL w="0"/>
                    <a:lnR w="0"/>
                    <a:solidFill>
                      <a:prstClr val="black">
                        <a:lumOff val="100000"/>
                        <a:lumOff val="100000"/>
                      </a:prstClr>
                    </a:solidFill>
                  </a:tcPr>
                </a:tc>
              </a:tr>
              <a:tr h="0">
                <a:tc>
                  <a:txBody>
                    <a:bodyPr/>
                    <a:lstStyle/>
                    <a:p>
                      <a:pPr>
                        <a:defRPr sz="1000"/>
                      </a:pPr>
                      <a:r>
                        <a:rPr sz="1000"/>
                        <a:t>Endre skattesystemet; mer skatt på formuer, mindre skatt på lav og moderat inntekt.</a:t>
                      </a:r>
                    </a:p>
                  </a:txBody>
                  <a:tcPr>
                    <a:lnL w="0"/>
                    <a:lnR w="0"/>
                    <a:solidFill>
                      <a:prstClr val="black">
                        <a:lumOff val="100000"/>
                        <a:lumOff val="100000"/>
                      </a:prstClr>
                    </a:solidFill>
                  </a:tcPr>
                </a:tc>
              </a:tr>
              <a:tr h="0">
                <a:tc>
                  <a:txBody>
                    <a:bodyPr/>
                    <a:lstStyle/>
                    <a:p>
                      <a:pPr>
                        <a:defRPr sz="1000"/>
                      </a:pPr>
                      <a:r>
                        <a:rPr sz="1000"/>
                        <a:t>Forenkle krav til rapportering og skjema</a:t>
                      </a:r>
                    </a:p>
                    <a:p>
                      <a:r>
                        <a:rPr sz="1000"/>
                        <a:t>Redusere arbeidsgiveravgiften og ta den bort  for lærlinger. Ta bort formuesskatt.</a:t>
                      </a:r>
                    </a:p>
                  </a:txBody>
                  <a:tcPr>
                    <a:lnL w="0"/>
                    <a:lnR w="0"/>
                    <a:solidFill>
                      <a:prstClr val="black">
                        <a:lumOff val="100000"/>
                        <a:lumOff val="100000"/>
                      </a:prstClr>
                    </a:solidFill>
                  </a:tcPr>
                </a:tc>
              </a:tr>
              <a:tr h="0">
                <a:tc>
                  <a:txBody>
                    <a:bodyPr/>
                    <a:lstStyle/>
                    <a:p>
                      <a:pPr>
                        <a:defRPr sz="1000"/>
                      </a:pPr>
                      <a:r>
                        <a:rPr sz="1000"/>
                        <a:t>ingen spesielle</a:t>
                      </a:r>
                    </a:p>
                  </a:txBody>
                  <a:tcPr>
                    <a:lnL w="0"/>
                    <a:lnR w="0"/>
                    <a:solidFill>
                      <a:prstClr val="black">
                        <a:lumOff val="100000"/>
                        <a:lumOff val="100000"/>
                      </a:prstClr>
                    </a:solidFill>
                  </a:tcPr>
                </a:tc>
              </a:tr>
            </a:tbl>
          </a:graphicData>
        </a:graphic>
      </p:graphicFrame>
    </p:spTree>
  </p:cSld>
  <p:clrMapOvr>
    <a:masterClrMapping/>
  </p:clrMapOvr>
  <p:timing>
    <p:tnLst>
      <p:par>
        <p:cTn id="1" dur="indefinite" restart="never" nodeType="tmRoot"/>
      </p:par>
    </p:tn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normAutofit fontScale="90000"/>
          </a:bodyPr>
          <a:lstStyle/>
          <a:p>
            <a:r>
              <a:rPr lang="en-US"/>
              <a:t>27. Her ønsker vi at du kommer med en konkret ønskeliste til myndighetene med utgangspunkt i hvilke endringer som best vil hjelpe din bedrift.</a:t>
            </a:r>
          </a:p>
        </p:txBody>
      </p:sp>
      <p:sp>
        <p:nvSpPr>
          <p:cNvPr id="4" name="PCont"/>
          <p:cNvSpPr>
            <a:spLocks noGrp="1"/>
          </p:cNvSpPr>
          <p:nvPr>
            <p:ph sz="quarter" idx="15"/>
          </p:nvPr>
        </p:nvSpPr>
        <p:spPr/>
        <p:txBody>
          <a:bodyPr/>
          <a:lstStyle/>
          <a:p>
            <a:endParaRPr lang="en-US"/>
          </a:p>
        </p:txBody>
      </p:sp>
      <p:sp>
        <p:nvSpPr>
          <p:cNvPr id="6" name="RepTitle"/>
          <p:cNvSpPr>
            <a:spLocks noGrp="1"/>
          </p:cNvSpPr>
          <p:nvPr>
            <p:ph sz="quarter" idx="16" hasCustomPrompt="1"/>
          </p:nvPr>
        </p:nvSpPr>
        <p:spPr/>
        <p:txBody>
          <a:bodyPr/>
          <a:lstStyle/>
          <a:p>
            <a:r>
              <a:rPr lang="en-US"/>
              <a:t>Undersøkelse Vestlandet 2015(3)</a:t>
            </a:r>
          </a:p>
        </p:txBody>
      </p:sp>
      <p:sp>
        <p:nvSpPr>
          <p:cNvPr id="7" name="MetaFoot"/>
          <p:cNvSpPr>
            <a:spLocks noGrp="1"/>
          </p:cNvSpPr>
          <p:nvPr>
            <p:ph sz="quarter" idx="17"/>
          </p:nvPr>
        </p:nvSpPr>
        <p:spPr/>
        <p:txBody>
          <a:bodyPr/>
          <a:lstStyle/>
          <a:p>
            <a:endParaRPr lang="en-US"/>
          </a:p>
        </p:txBody>
      </p:sp>
      <p:graphicFrame>
        <p:nvGraphicFramePr>
          <p:cNvPr id="8" name="New Table"/>
          <p:cNvGraphicFramePr>
            <a:graphicFrameLocks noGrp="1"/>
          </p:cNvGraphicFramePr>
          <p:nvPr>
            <p:ph sz="quarter" idx="14"/>
          </p:nvPr>
        </p:nvGraphicFramePr>
        <p:xfrm>
          <a:off x="467544" y="836712"/>
          <a:ext cx="8207375" cy="5730240"/>
        </p:xfrm>
        <a:graphic>
          <a:graphicData uri="http://schemas.openxmlformats.org/drawingml/2006/table">
            <a:tbl>
              <a:tblPr>
                <a:tableStyleId>{5C22544A-7EE6-4342-B048-85BDC9FD1C3A}</a:tableStyleId>
              </a:tblPr>
              <a:tblGrid>
                <a:gridCol w="8207375"/>
              </a:tblGrid>
              <a:tr h="0">
                <a:tc>
                  <a:txBody>
                    <a:bodyPr/>
                    <a:lstStyle/>
                    <a:p>
                      <a:pPr>
                        <a:defRPr sz="1000"/>
                      </a:pPr>
                      <a:r>
                        <a:rPr sz="1000"/>
                        <a:t>Mange bedrifter trenger et "puff" for å bli mer innovative.  I tillegg så har nok de permitteringsreglene ført til flere oppsigelser enn strengt tatt nødvendig.  Kunne jo ha vært en god ting om det offentlige nå tok i bruk de ekstra ressursene som er ledige i markedet til å få gjennomført vedlikehold, utbygginger osv. som det offentlige har på sin plan.</a:t>
                      </a:r>
                    </a:p>
                  </a:txBody>
                  <a:tcPr>
                    <a:lnL w="0"/>
                    <a:lnR w="0"/>
                    <a:solidFill>
                      <a:prstClr val="black">
                        <a:lumOff val="100000"/>
                        <a:lumOff val="100000"/>
                      </a:prstClr>
                    </a:solidFill>
                  </a:tcPr>
                </a:tc>
              </a:tr>
              <a:tr h="0">
                <a:tc>
                  <a:txBody>
                    <a:bodyPr/>
                    <a:lstStyle/>
                    <a:p>
                      <a:pPr>
                        <a:defRPr sz="1000"/>
                      </a:pPr>
                      <a:r>
                        <a:rPr sz="1000"/>
                        <a:t>Rot fradrag - strengere krav til hvem som får oppdrag for det offentlige</a:t>
                      </a:r>
                    </a:p>
                  </a:txBody>
                  <a:tcPr>
                    <a:lnL w="0"/>
                    <a:lnR w="0"/>
                    <a:solidFill>
                      <a:prstClr val="black">
                        <a:lumOff val="100000"/>
                        <a:lumOff val="100000"/>
                      </a:prstClr>
                    </a:solidFill>
                  </a:tcPr>
                </a:tc>
              </a:tr>
              <a:tr h="0">
                <a:tc>
                  <a:txBody>
                    <a:bodyPr/>
                    <a:lstStyle/>
                    <a:p>
                      <a:pPr>
                        <a:defRPr sz="1000"/>
                      </a:pPr>
                      <a:r>
                        <a:rPr sz="1000"/>
                        <a:t>Lemping på byggeforskrifter og byråkatri.</a:t>
                      </a:r>
                    </a:p>
                    <a:p>
                      <a:r>
                        <a:rPr sz="1000"/>
                        <a:t>Uavhengig byggekontroll er påkrevd!</a:t>
                      </a:r>
                    </a:p>
                  </a:txBody>
                  <a:tcPr>
                    <a:lnL w="0"/>
                    <a:lnR w="0"/>
                    <a:solidFill>
                      <a:prstClr val="black">
                        <a:lumOff val="100000"/>
                        <a:lumOff val="100000"/>
                      </a:prstClr>
                    </a:solidFill>
                  </a:tcPr>
                </a:tc>
              </a:tr>
              <a:tr h="0">
                <a:tc>
                  <a:txBody>
                    <a:bodyPr/>
                    <a:lstStyle/>
                    <a:p>
                      <a:pPr>
                        <a:defRPr sz="1000"/>
                      </a:pPr>
                      <a:r>
                        <a:rPr sz="1000"/>
                        <a:t>Egne kollektivfelt</a:t>
                      </a:r>
                    </a:p>
                    <a:p>
                      <a:r>
                        <a:rPr sz="1000"/>
                        <a:t>Effektiv kollektivtrafikk (hyppige avganger, kunden må komme raskt fra A til B)</a:t>
                      </a:r>
                    </a:p>
                    <a:p>
                      <a:r>
                        <a:rPr sz="1000"/>
                        <a:t>Puter i stedet for fartshumper (for å unngå muskel- og skjelett plager hos sjåførene og hindre skader på materiell)</a:t>
                      </a:r>
                    </a:p>
                  </a:txBody>
                  <a:tcPr>
                    <a:lnL w="0"/>
                    <a:lnR w="0"/>
                    <a:solidFill>
                      <a:prstClr val="black">
                        <a:lumOff val="100000"/>
                        <a:lumOff val="100000"/>
                      </a:prstClr>
                    </a:solidFill>
                  </a:tcPr>
                </a:tc>
              </a:tr>
              <a:tr h="0">
                <a:tc>
                  <a:txBody>
                    <a:bodyPr/>
                    <a:lstStyle/>
                    <a:p>
                      <a:pPr>
                        <a:defRPr sz="1000"/>
                      </a:pPr>
                      <a:r>
                        <a:rPr sz="1000"/>
                        <a:t>Merverdi lovgiving og saksbehandler nivå som omhandler MVA er ikke forutsigbar og tilfeldig behandling. Vi har ikke innsyn i hva som ligger til grunn for beslutninger ved anke, noe som etter mitt skjønn er et demokratisk problem. Vet det er diskusjon om ankebehandling i MVA saker er til ny system vurdering, men vi har brukt store ressurser på mav i rettsapparat of anke som egentlig tar bort initiativ til å lage nye bedrifter.Har masse innovative grunder pakker i magen, men har konkludert at det ikke er verd energien da en ikke alltid kan se hvilken problemer kommunale, fylkeskommunale og gjerne statlige innstanser påfører en bedrift som er i tidligfasen. Så, ønske er en klarere lovgivning og mer åpen behandling av saker spesielt innen for Merverdi området.</a:t>
                      </a:r>
                    </a:p>
                  </a:txBody>
                  <a:tcPr>
                    <a:lnL w="0"/>
                    <a:lnR w="0"/>
                    <a:solidFill>
                      <a:prstClr val="black">
                        <a:lumOff val="100000"/>
                        <a:lumOff val="100000"/>
                      </a:prstClr>
                    </a:solidFill>
                  </a:tcPr>
                </a:tc>
              </a:tr>
              <a:tr h="0">
                <a:tc>
                  <a:txBody>
                    <a:bodyPr/>
                    <a:lstStyle/>
                    <a:p>
                      <a:pPr>
                        <a:defRPr sz="1000"/>
                      </a:pPr>
                      <a:r>
                        <a:rPr sz="1000"/>
                        <a:t>Fortgang i planprosesser og positivitet og tilrettelegging for de som driver næring.</a:t>
                      </a:r>
                    </a:p>
                  </a:txBody>
                  <a:tcPr>
                    <a:lnL w="0"/>
                    <a:lnR w="0"/>
                    <a:solidFill>
                      <a:prstClr val="black">
                        <a:lumOff val="100000"/>
                        <a:lumOff val="100000"/>
                      </a:prstClr>
                    </a:solidFill>
                  </a:tcPr>
                </a:tc>
              </a:tr>
              <a:tr h="0">
                <a:tc>
                  <a:txBody>
                    <a:bodyPr/>
                    <a:lstStyle/>
                    <a:p>
                      <a:pPr>
                        <a:defRPr sz="1000"/>
                      </a:pPr>
                      <a:r>
                        <a:rPr sz="1000"/>
                        <a:t>Bedre mobildekning. Flere og flere bruker kun mobiler i bedriftssammenheng.</a:t>
                      </a:r>
                    </a:p>
                  </a:txBody>
                  <a:tcPr>
                    <a:lnL w="0"/>
                    <a:lnR w="0"/>
                    <a:solidFill>
                      <a:prstClr val="black">
                        <a:lumOff val="100000"/>
                        <a:lumOff val="100000"/>
                      </a:prstClr>
                    </a:solidFill>
                  </a:tcPr>
                </a:tc>
              </a:tr>
              <a:tr h="0">
                <a:tc>
                  <a:txBody>
                    <a:bodyPr/>
                    <a:lstStyle/>
                    <a:p>
                      <a:pPr>
                        <a:defRPr sz="1000"/>
                      </a:pPr>
                      <a:r>
                        <a:rPr sz="1000"/>
                        <a:t>Innføre minstrefradrag for enkeltpersonsforetak.</a:t>
                      </a:r>
                    </a:p>
                  </a:txBody>
                  <a:tcPr>
                    <a:lnL w="0"/>
                    <a:lnR w="0"/>
                    <a:solidFill>
                      <a:prstClr val="black">
                        <a:lumOff val="100000"/>
                        <a:lumOff val="100000"/>
                      </a:prstClr>
                    </a:solidFill>
                  </a:tcPr>
                </a:tc>
              </a:tr>
              <a:tr h="0">
                <a:tc>
                  <a:txBody>
                    <a:bodyPr/>
                    <a:lstStyle/>
                    <a:p>
                      <a:pPr>
                        <a:defRPr sz="1000"/>
                      </a:pPr>
                      <a:r>
                        <a:rPr sz="1000"/>
                        <a:t>legge til rette for en høyere aktivitet på leteboring. Tvinge Statoil til å satse mer I nordsjøen</a:t>
                      </a:r>
                    </a:p>
                  </a:txBody>
                  <a:tcPr>
                    <a:lnL w="0"/>
                    <a:lnR w="0"/>
                    <a:solidFill>
                      <a:prstClr val="black">
                        <a:lumOff val="100000"/>
                        <a:lumOff val="100000"/>
                      </a:prstClr>
                    </a:solidFill>
                  </a:tcPr>
                </a:tc>
              </a:tr>
              <a:tr h="0">
                <a:tc>
                  <a:txBody>
                    <a:bodyPr/>
                    <a:lstStyle/>
                    <a:p>
                      <a:pPr>
                        <a:defRPr sz="1000"/>
                      </a:pPr>
                      <a:r>
                        <a:rPr sz="1000"/>
                        <a:t>Se ovennevnte punkt.</a:t>
                      </a:r>
                    </a:p>
                  </a:txBody>
                  <a:tcPr>
                    <a:lnL w="0"/>
                    <a:lnR w="0"/>
                    <a:solidFill>
                      <a:prstClr val="black">
                        <a:lumOff val="100000"/>
                        <a:lumOff val="100000"/>
                      </a:prstClr>
                    </a:solidFill>
                  </a:tcPr>
                </a:tc>
              </a:tr>
              <a:tr h="0">
                <a:tc>
                  <a:txBody>
                    <a:bodyPr/>
                    <a:lstStyle/>
                    <a:p>
                      <a:pPr>
                        <a:defRPr sz="1000"/>
                      </a:pPr>
                      <a:r>
                        <a:rPr sz="1000"/>
                        <a:t>Helårsåpen vei Rv7 over Hardangervidda.</a:t>
                      </a:r>
                    </a:p>
                  </a:txBody>
                  <a:tcPr>
                    <a:lnL w="0"/>
                    <a:lnR w="0"/>
                    <a:solidFill>
                      <a:prstClr val="black">
                        <a:lumOff val="100000"/>
                        <a:lumOff val="100000"/>
                      </a:prstClr>
                    </a:solidFill>
                  </a:tcPr>
                </a:tc>
              </a:tr>
              <a:tr h="0">
                <a:tc>
                  <a:txBody>
                    <a:bodyPr/>
                    <a:lstStyle/>
                    <a:p>
                      <a:pPr>
                        <a:defRPr sz="1000"/>
                      </a:pPr>
                      <a:r>
                        <a:rPr sz="1000"/>
                        <a:t>Fortgang med ferjefri E-39</a:t>
                      </a:r>
                    </a:p>
                    <a:p>
                      <a:r>
                        <a:rPr sz="1000"/>
                        <a:t>Flexibilitet når det gjeld utlån til unge lånetakere for å få seg bustad.</a:t>
                      </a:r>
                    </a:p>
                    <a:p>
                      <a:r>
                        <a:rPr sz="1000"/>
                        <a:t>Forenkling av byggeprosseser, mindre byråkrati</a:t>
                      </a:r>
                    </a:p>
                  </a:txBody>
                  <a:tcPr>
                    <a:lnL w="0"/>
                    <a:lnR w="0"/>
                    <a:solidFill>
                      <a:prstClr val="black">
                        <a:lumOff val="100000"/>
                        <a:lumOff val="100000"/>
                      </a:prstClr>
                    </a:solidFill>
                  </a:tcPr>
                </a:tc>
              </a:tr>
              <a:tr h="0">
                <a:tc>
                  <a:txBody>
                    <a:bodyPr/>
                    <a:lstStyle/>
                    <a:p>
                      <a:pPr>
                        <a:defRPr sz="1000"/>
                      </a:pPr>
                      <a:r>
                        <a:rPr sz="1000"/>
                        <a:t>Skatt, arbeidsgiveravg. svart arbeid</a:t>
                      </a:r>
                    </a:p>
                  </a:txBody>
                  <a:tcPr>
                    <a:lnL w="0"/>
                    <a:lnR w="0"/>
                    <a:solidFill>
                      <a:prstClr val="black">
                        <a:lumOff val="100000"/>
                        <a:lumOff val="100000"/>
                      </a:prstClr>
                    </a:solidFill>
                  </a:tcPr>
                </a:tc>
              </a:tr>
              <a:tr h="0">
                <a:tc>
                  <a:txBody>
                    <a:bodyPr/>
                    <a:lstStyle/>
                    <a:p>
                      <a:pPr>
                        <a:defRPr sz="1000"/>
                      </a:pPr>
                      <a:r>
                        <a:rPr sz="1000"/>
                        <a:t>Hvis skattetrykket mot oljeselskapene reduseres kan dette kanskje medføre større investeringslyst?</a:t>
                      </a:r>
                    </a:p>
                  </a:txBody>
                  <a:tcPr>
                    <a:lnL w="0"/>
                    <a:lnR w="0"/>
                    <a:solidFill>
                      <a:prstClr val="black">
                        <a:lumOff val="100000"/>
                        <a:lumOff val="100000"/>
                      </a:prstClr>
                    </a:solidFill>
                  </a:tcPr>
                </a:tc>
              </a:tr>
              <a:tr h="0">
                <a:tc>
                  <a:txBody>
                    <a:bodyPr/>
                    <a:lstStyle/>
                    <a:p>
                      <a:pPr>
                        <a:defRPr sz="1000"/>
                      </a:pPr>
                      <a:r>
                        <a:rPr sz="1000"/>
                        <a:t>infrastruktur(vei, tog)</a:t>
                      </a:r>
                    </a:p>
                  </a:txBody>
                  <a:tcPr>
                    <a:lnL w="0"/>
                    <a:lnR w="0"/>
                    <a:solidFill>
                      <a:prstClr val="black">
                        <a:lumOff val="100000"/>
                        <a:lumOff val="100000"/>
                      </a:prstClr>
                    </a:solidFill>
                  </a:tcPr>
                </a:tc>
              </a:tr>
            </a:tbl>
          </a:graphicData>
        </a:graphic>
      </p:graphicFrame>
    </p:spTree>
  </p:cSld>
  <p:clrMapOvr>
    <a:masterClrMapping/>
  </p:clrMapOvr>
  <p:timing>
    <p:tnLst>
      <p:par>
        <p:cTn id="1" dur="indefinite" restart="never" nodeType="tmRoot"/>
      </p:par>
    </p:tn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normAutofit fontScale="90000"/>
          </a:bodyPr>
          <a:lstStyle/>
          <a:p>
            <a:r>
              <a:rPr lang="en-US"/>
              <a:t>27. Her ønsker vi at du kommer med en konkret ønskeliste til myndighetene med utgangspunkt i hvilke endringer som best vil hjelpe din bedrift.</a:t>
            </a:r>
          </a:p>
        </p:txBody>
      </p:sp>
      <p:sp>
        <p:nvSpPr>
          <p:cNvPr id="4" name="PCont"/>
          <p:cNvSpPr>
            <a:spLocks noGrp="1"/>
          </p:cNvSpPr>
          <p:nvPr>
            <p:ph sz="quarter" idx="15"/>
          </p:nvPr>
        </p:nvSpPr>
        <p:spPr/>
        <p:txBody>
          <a:bodyPr/>
          <a:lstStyle/>
          <a:p>
            <a:endParaRPr lang="en-US"/>
          </a:p>
        </p:txBody>
      </p:sp>
      <p:sp>
        <p:nvSpPr>
          <p:cNvPr id="6" name="RepTitle"/>
          <p:cNvSpPr>
            <a:spLocks noGrp="1"/>
          </p:cNvSpPr>
          <p:nvPr>
            <p:ph sz="quarter" idx="16" hasCustomPrompt="1"/>
          </p:nvPr>
        </p:nvSpPr>
        <p:spPr/>
        <p:txBody>
          <a:bodyPr/>
          <a:lstStyle/>
          <a:p>
            <a:r>
              <a:rPr lang="en-US"/>
              <a:t>Undersøkelse Vestlandet 2015(3)</a:t>
            </a:r>
          </a:p>
        </p:txBody>
      </p:sp>
      <p:sp>
        <p:nvSpPr>
          <p:cNvPr id="7" name="MetaFoot"/>
          <p:cNvSpPr>
            <a:spLocks noGrp="1"/>
          </p:cNvSpPr>
          <p:nvPr>
            <p:ph sz="quarter" idx="17"/>
          </p:nvPr>
        </p:nvSpPr>
        <p:spPr/>
        <p:txBody>
          <a:bodyPr/>
          <a:lstStyle/>
          <a:p>
            <a:endParaRPr lang="en-US"/>
          </a:p>
        </p:txBody>
      </p:sp>
      <p:graphicFrame>
        <p:nvGraphicFramePr>
          <p:cNvPr id="8" name="New Table"/>
          <p:cNvGraphicFramePr>
            <a:graphicFrameLocks noGrp="1"/>
          </p:cNvGraphicFramePr>
          <p:nvPr>
            <p:ph sz="quarter" idx="14"/>
          </p:nvPr>
        </p:nvGraphicFramePr>
        <p:xfrm>
          <a:off x="467544" y="836712"/>
          <a:ext cx="8207375" cy="6035040"/>
        </p:xfrm>
        <a:graphic>
          <a:graphicData uri="http://schemas.openxmlformats.org/drawingml/2006/table">
            <a:tbl>
              <a:tblPr>
                <a:tableStyleId>{5C22544A-7EE6-4342-B048-85BDC9FD1C3A}</a:tableStyleId>
              </a:tblPr>
              <a:tblGrid>
                <a:gridCol w="8207375"/>
              </a:tblGrid>
              <a:tr h="0">
                <a:tc>
                  <a:txBody>
                    <a:bodyPr/>
                    <a:lstStyle/>
                    <a:p>
                      <a:pPr>
                        <a:defRPr sz="1000"/>
                      </a:pPr>
                      <a:r>
                        <a:rPr sz="1000"/>
                        <a:t>Vi skal konkurrere på like vilkår</a:t>
                      </a:r>
                    </a:p>
                  </a:txBody>
                  <a:tcPr>
                    <a:lnL w="0"/>
                    <a:lnR w="0"/>
                    <a:solidFill>
                      <a:prstClr val="black">
                        <a:lumOff val="100000"/>
                        <a:lumOff val="100000"/>
                      </a:prstClr>
                    </a:solidFill>
                  </a:tcPr>
                </a:tc>
              </a:tr>
              <a:tr h="0">
                <a:tc>
                  <a:txBody>
                    <a:bodyPr/>
                    <a:lstStyle/>
                    <a:p>
                      <a:pPr>
                        <a:defRPr sz="1000"/>
                      </a:pPr>
                      <a:r>
                        <a:rPr sz="1000"/>
                        <a:t>Muligens dispensasjon, for å bygge mer på tomta.</a:t>
                      </a:r>
                    </a:p>
                  </a:txBody>
                  <a:tcPr>
                    <a:lnL w="0"/>
                    <a:lnR w="0"/>
                    <a:solidFill>
                      <a:prstClr val="black">
                        <a:lumOff val="100000"/>
                        <a:lumOff val="100000"/>
                      </a:prstClr>
                    </a:solidFill>
                  </a:tcPr>
                </a:tc>
              </a:tr>
              <a:tr h="0">
                <a:tc>
                  <a:txBody>
                    <a:bodyPr/>
                    <a:lstStyle/>
                    <a:p>
                      <a:pPr>
                        <a:defRPr sz="1000"/>
                      </a:pPr>
                      <a:r>
                        <a:rPr sz="1000"/>
                        <a:t>Transport  landbaserte i Norge og flyplass</a:t>
                      </a:r>
                    </a:p>
                  </a:txBody>
                  <a:tcPr>
                    <a:lnL w="0"/>
                    <a:lnR w="0"/>
                    <a:solidFill>
                      <a:prstClr val="black">
                        <a:lumOff val="100000"/>
                        <a:lumOff val="100000"/>
                      </a:prstClr>
                    </a:solidFill>
                  </a:tcPr>
                </a:tc>
              </a:tr>
              <a:tr h="0">
                <a:tc>
                  <a:txBody>
                    <a:bodyPr/>
                    <a:lstStyle/>
                    <a:p>
                      <a:pPr>
                        <a:defRPr sz="1000"/>
                      </a:pPr>
                      <a:r>
                        <a:rPr sz="1000"/>
                        <a:t>Lik behandling av tjenestetilbydere uavhengig om de er ideelle eller offentlige</a:t>
                      </a:r>
                    </a:p>
                  </a:txBody>
                  <a:tcPr>
                    <a:lnL w="0"/>
                    <a:lnR w="0"/>
                    <a:solidFill>
                      <a:prstClr val="black">
                        <a:lumOff val="100000"/>
                        <a:lumOff val="100000"/>
                      </a:prstClr>
                    </a:solidFill>
                  </a:tcPr>
                </a:tc>
              </a:tr>
              <a:tr h="0">
                <a:tc>
                  <a:txBody>
                    <a:bodyPr/>
                    <a:lstStyle/>
                    <a:p>
                      <a:pPr>
                        <a:defRPr sz="1000"/>
                      </a:pPr>
                      <a:r>
                        <a:rPr sz="1000"/>
                        <a:t>Redusere skatter og avgifter</a:t>
                      </a:r>
                    </a:p>
                  </a:txBody>
                  <a:tcPr>
                    <a:lnL w="0"/>
                    <a:lnR w="0"/>
                    <a:solidFill>
                      <a:prstClr val="black">
                        <a:lumOff val="100000"/>
                        <a:lumOff val="100000"/>
                      </a:prstClr>
                    </a:solidFill>
                  </a:tcPr>
                </a:tc>
              </a:tr>
              <a:tr h="0">
                <a:tc>
                  <a:txBody>
                    <a:bodyPr/>
                    <a:lstStyle/>
                    <a:p>
                      <a:pPr>
                        <a:defRPr sz="1000"/>
                      </a:pPr>
                      <a:r>
                        <a:rPr sz="1000"/>
                        <a:t>Sørge for mer penger til regionene i stedet for Oslo</a:t>
                      </a:r>
                    </a:p>
                  </a:txBody>
                  <a:tcPr>
                    <a:lnL w="0"/>
                    <a:lnR w="0"/>
                    <a:solidFill>
                      <a:prstClr val="black">
                        <a:lumOff val="100000"/>
                        <a:lumOff val="100000"/>
                      </a:prstClr>
                    </a:solidFill>
                  </a:tcPr>
                </a:tc>
              </a:tr>
              <a:tr h="0">
                <a:tc>
                  <a:txBody>
                    <a:bodyPr/>
                    <a:lstStyle/>
                    <a:p>
                      <a:pPr>
                        <a:defRPr sz="1000"/>
                      </a:pPr>
                      <a:r>
                        <a:rPr sz="1000"/>
                        <a:t>Få fortgang på opprustning av infrastruktur og offentlige instanser, skoler, sykehus etc, for å synliggjøre at det vil bli mye arbeid fremover selv om oljesektoren roer seg ned litt</a:t>
                      </a:r>
                    </a:p>
                  </a:txBody>
                  <a:tcPr>
                    <a:lnL w="0"/>
                    <a:lnR w="0"/>
                    <a:solidFill>
                      <a:prstClr val="black">
                        <a:lumOff val="100000"/>
                        <a:lumOff val="100000"/>
                      </a:prstClr>
                    </a:solidFill>
                  </a:tcPr>
                </a:tc>
              </a:tr>
              <a:tr h="0">
                <a:tc>
                  <a:txBody>
                    <a:bodyPr/>
                    <a:lstStyle/>
                    <a:p>
                      <a:pPr>
                        <a:defRPr sz="1000"/>
                      </a:pPr>
                      <a:r>
                        <a:rPr sz="1000"/>
                        <a:t>Sørge for raskest mulig utbygging av vei og effektive  jernbaner.</a:t>
                      </a:r>
                    </a:p>
                    <a:p>
                      <a:r>
                        <a:rPr sz="1000"/>
                        <a:t>Delta i valutakrigen på lik linje med naboland(Sverige - ikke Danmark)</a:t>
                      </a:r>
                    </a:p>
                  </a:txBody>
                  <a:tcPr>
                    <a:lnL w="0"/>
                    <a:lnR w="0"/>
                    <a:solidFill>
                      <a:prstClr val="black">
                        <a:lumOff val="100000"/>
                        <a:lumOff val="100000"/>
                      </a:prstClr>
                    </a:solidFill>
                  </a:tcPr>
                </a:tc>
              </a:tr>
              <a:tr h="0">
                <a:tc>
                  <a:txBody>
                    <a:bodyPr/>
                    <a:lstStyle/>
                    <a:p>
                      <a:pPr>
                        <a:defRPr sz="1000"/>
                      </a:pPr>
                      <a:r>
                        <a:rPr sz="1000"/>
                        <a:t>Sterkere styring med utbyggingsprosjekter, sikre større norsk andel. I praksis: bli kvitt passiv mørkeblå regjering.</a:t>
                      </a:r>
                    </a:p>
                  </a:txBody>
                  <a:tcPr>
                    <a:lnL w="0"/>
                    <a:lnR w="0"/>
                    <a:solidFill>
                      <a:prstClr val="black">
                        <a:lumOff val="100000"/>
                        <a:lumOff val="100000"/>
                      </a:prstClr>
                    </a:solidFill>
                  </a:tcPr>
                </a:tc>
              </a:tr>
              <a:tr h="0">
                <a:tc>
                  <a:txBody>
                    <a:bodyPr/>
                    <a:lstStyle/>
                    <a:p>
                      <a:pPr>
                        <a:defRPr sz="1000"/>
                      </a:pPr>
                      <a:r>
                        <a:rPr sz="1000"/>
                        <a:t>Legge press på operatørselskapene om at de ikke må utsette vedlikehold som likevel skal utføres. Det blir bare dyrere å utsette det, og dette kan føre til at bransjen mister kompetanse og rekruttering.</a:t>
                      </a:r>
                    </a:p>
                  </a:txBody>
                  <a:tcPr>
                    <a:lnL w="0"/>
                    <a:lnR w="0"/>
                    <a:solidFill>
                      <a:prstClr val="black">
                        <a:lumOff val="100000"/>
                        <a:lumOff val="100000"/>
                      </a:prstClr>
                    </a:solidFill>
                  </a:tcPr>
                </a:tc>
              </a:tr>
              <a:tr h="0">
                <a:tc>
                  <a:txBody>
                    <a:bodyPr/>
                    <a:lstStyle/>
                    <a:p>
                      <a:pPr>
                        <a:defRPr sz="1000"/>
                      </a:pPr>
                      <a:r>
                        <a:rPr sz="1000"/>
                        <a:t>Bygg opp flere miljøer i Norge på operatørsiden for å sikre mangfoldet, evt styrke Petoro betraktelig.</a:t>
                      </a:r>
                    </a:p>
                  </a:txBody>
                  <a:tcPr>
                    <a:lnL w="0"/>
                    <a:lnR w="0"/>
                    <a:solidFill>
                      <a:prstClr val="black">
                        <a:lumOff val="100000"/>
                        <a:lumOff val="100000"/>
                      </a:prstClr>
                    </a:solidFill>
                  </a:tcPr>
                </a:tc>
              </a:tr>
              <a:tr h="0">
                <a:tc>
                  <a:txBody>
                    <a:bodyPr/>
                    <a:lstStyle/>
                    <a:p>
                      <a:pPr>
                        <a:defRPr sz="1000"/>
                      </a:pPr>
                      <a:r>
                        <a:rPr sz="1000"/>
                        <a:t>- Enklere og mer effektliv og forutsigbar behandling av reguleringsplaner.</a:t>
                      </a:r>
                    </a:p>
                    <a:p>
                      <a:r>
                        <a:rPr sz="1000"/>
                        <a:t>- Effektiv byggesaksbehandling</a:t>
                      </a:r>
                    </a:p>
                    <a:p>
                      <a:r>
                        <a:rPr sz="1000"/>
                        <a:t>- Forutsigbarhet</a:t>
                      </a:r>
                    </a:p>
                    <a:p>
                      <a:r>
                        <a:rPr sz="1000"/>
                        <a:t>- Positivt samarbeid med myndigheter for gode løsninger</a:t>
                      </a:r>
                    </a:p>
                    <a:p>
                      <a:r>
                        <a:rPr sz="1000"/>
                        <a:t>- Styring på overordnet nivå, ikke detaljer</a:t>
                      </a:r>
                    </a:p>
                  </a:txBody>
                  <a:tcPr>
                    <a:lnL w="0"/>
                    <a:lnR w="0"/>
                    <a:solidFill>
                      <a:prstClr val="black">
                        <a:lumOff val="100000"/>
                        <a:lumOff val="100000"/>
                      </a:prstClr>
                    </a:solidFill>
                  </a:tcPr>
                </a:tc>
              </a:tr>
              <a:tr h="0">
                <a:tc>
                  <a:txBody>
                    <a:bodyPr/>
                    <a:lstStyle/>
                    <a:p>
                      <a:pPr>
                        <a:defRPr sz="1000"/>
                      </a:pPr>
                      <a:r>
                        <a:rPr sz="1000"/>
                        <a:t>Ivareta norske arbeidsplasser og bedrifter - ikke sette store prosjekter til utlandet.</a:t>
                      </a:r>
                    </a:p>
                  </a:txBody>
                  <a:tcPr>
                    <a:lnL w="0"/>
                    <a:lnR w="0"/>
                    <a:solidFill>
                      <a:prstClr val="black">
                        <a:lumOff val="100000"/>
                        <a:lumOff val="100000"/>
                      </a:prstClr>
                    </a:solidFill>
                  </a:tcPr>
                </a:tc>
              </a:tr>
              <a:tr h="0">
                <a:tc>
                  <a:txBody>
                    <a:bodyPr/>
                    <a:lstStyle/>
                    <a:p>
                      <a:pPr>
                        <a:defRPr sz="1000"/>
                      </a:pPr>
                      <a:r>
                        <a:rPr sz="1000"/>
                        <a:t>Redusere oljeprisen ut til kunder, redusere mineraloljeavgiften, redusere de useriøst høye gebyrene som sjøfartsmyndighetene krever for å komme ombord og besiktige fartøy i forbindelse med sertifisering noen få timer pr år.</a:t>
                      </a:r>
                    </a:p>
                  </a:txBody>
                  <a:tcPr>
                    <a:lnL w="0"/>
                    <a:lnR w="0"/>
                    <a:solidFill>
                      <a:prstClr val="black">
                        <a:lumOff val="100000"/>
                        <a:lumOff val="100000"/>
                      </a:prstClr>
                    </a:solidFill>
                  </a:tcPr>
                </a:tc>
              </a:tr>
              <a:tr h="0">
                <a:tc>
                  <a:txBody>
                    <a:bodyPr/>
                    <a:lstStyle/>
                    <a:p>
                      <a:pPr>
                        <a:defRPr sz="1000"/>
                      </a:pPr>
                      <a:r>
                        <a:rPr sz="1000"/>
                        <a:t>Senking av arbeidsgiveravgiften.</a:t>
                      </a:r>
                    </a:p>
                    <a:p>
                      <a:r>
                        <a:rPr sz="1000"/>
                        <a:t>Ingen arbeidsgiveravgift for lærlinger.</a:t>
                      </a:r>
                    </a:p>
                    <a:p>
                      <a:r>
                        <a:rPr sz="1000"/>
                        <a:t>Fjerning av bomstasjoner.</a:t>
                      </a:r>
                    </a:p>
                    <a:p>
                      <a:r>
                        <a:rPr sz="1000"/>
                        <a:t>Lavere bedriftsbeskatning.</a:t>
                      </a:r>
                    </a:p>
                    <a:p>
                      <a:r>
                        <a:rPr sz="1000"/>
                        <a:t>Strengere regelverk for utenlandske bedrifter.</a:t>
                      </a:r>
                    </a:p>
                  </a:txBody>
                  <a:tcPr>
                    <a:lnL w="0"/>
                    <a:lnR w="0"/>
                    <a:solidFill>
                      <a:prstClr val="black">
                        <a:lumOff val="100000"/>
                        <a:lumOff val="100000"/>
                      </a:prstClr>
                    </a:solidFill>
                  </a:tcPr>
                </a:tc>
              </a:tr>
            </a:tbl>
          </a:graphicData>
        </a:graphic>
      </p:graphicFrame>
    </p:spTree>
  </p:cSld>
  <p:clrMapOvr>
    <a:masterClrMapping/>
  </p:clrMapOvr>
  <p:timing>
    <p:tnLst>
      <p:par>
        <p:cTn id="1" dur="indefinite" restart="never" nodeType="tmRoot"/>
      </p:par>
    </p:tn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normAutofit fontScale="90000"/>
          </a:bodyPr>
          <a:lstStyle/>
          <a:p>
            <a:r>
              <a:rPr lang="en-US"/>
              <a:t>27. Her ønsker vi at du kommer med en konkret ønskeliste til myndighetene med utgangspunkt i hvilke endringer som best vil hjelpe din bedrift.</a:t>
            </a:r>
          </a:p>
        </p:txBody>
      </p:sp>
      <p:sp>
        <p:nvSpPr>
          <p:cNvPr id="4" name="PCont"/>
          <p:cNvSpPr>
            <a:spLocks noGrp="1"/>
          </p:cNvSpPr>
          <p:nvPr>
            <p:ph sz="quarter" idx="15"/>
          </p:nvPr>
        </p:nvSpPr>
        <p:spPr/>
        <p:txBody>
          <a:bodyPr/>
          <a:lstStyle/>
          <a:p>
            <a:endParaRPr lang="en-US"/>
          </a:p>
        </p:txBody>
      </p:sp>
      <p:sp>
        <p:nvSpPr>
          <p:cNvPr id="6" name="RepTitle"/>
          <p:cNvSpPr>
            <a:spLocks noGrp="1"/>
          </p:cNvSpPr>
          <p:nvPr>
            <p:ph sz="quarter" idx="16" hasCustomPrompt="1"/>
          </p:nvPr>
        </p:nvSpPr>
        <p:spPr/>
        <p:txBody>
          <a:bodyPr/>
          <a:lstStyle/>
          <a:p>
            <a:r>
              <a:rPr lang="en-US"/>
              <a:t>Undersøkelse Vestlandet 2015(3)</a:t>
            </a:r>
          </a:p>
        </p:txBody>
      </p:sp>
      <p:sp>
        <p:nvSpPr>
          <p:cNvPr id="7" name="MetaFoot"/>
          <p:cNvSpPr>
            <a:spLocks noGrp="1"/>
          </p:cNvSpPr>
          <p:nvPr>
            <p:ph sz="quarter" idx="17"/>
          </p:nvPr>
        </p:nvSpPr>
        <p:spPr/>
        <p:txBody>
          <a:bodyPr/>
          <a:lstStyle/>
          <a:p>
            <a:endParaRPr lang="en-US"/>
          </a:p>
        </p:txBody>
      </p:sp>
      <p:graphicFrame>
        <p:nvGraphicFramePr>
          <p:cNvPr id="8" name="New Table"/>
          <p:cNvGraphicFramePr>
            <a:graphicFrameLocks noGrp="1"/>
          </p:cNvGraphicFramePr>
          <p:nvPr>
            <p:ph sz="quarter" idx="14"/>
          </p:nvPr>
        </p:nvGraphicFramePr>
        <p:xfrm>
          <a:off x="467544" y="836713"/>
          <a:ext cx="8207375" cy="5821680"/>
        </p:xfrm>
        <a:graphic>
          <a:graphicData uri="http://schemas.openxmlformats.org/drawingml/2006/table">
            <a:tbl>
              <a:tblPr>
                <a:tableStyleId>{5C22544A-7EE6-4342-B048-85BDC9FD1C3A}</a:tableStyleId>
              </a:tblPr>
              <a:tblGrid>
                <a:gridCol w="8207375"/>
              </a:tblGrid>
              <a:tr h="0">
                <a:tc>
                  <a:txBody>
                    <a:bodyPr/>
                    <a:lstStyle/>
                    <a:p>
                      <a:pPr>
                        <a:defRPr sz="1000"/>
                      </a:pPr>
                      <a:r>
                        <a:rPr sz="1000"/>
                        <a:t>utdanning og rammebetingelser for verksemder å ta inn arbeidskraft som er u-erfarne i arbeidslivet er viktig.</a:t>
                      </a:r>
                    </a:p>
                    <a:p>
                      <a:r>
                        <a:rPr sz="1000"/>
                        <a:t>Det er mange ungdommar som kan utdanne seg innan bygg og anlegg men arbeidstrening manglar</a:t>
                      </a:r>
                    </a:p>
                    <a:p>
                      <a:r>
                        <a:rPr sz="1000"/>
                        <a:t>dette må gripast tak i! Er ein formykje skjerma i forhold til å få "lov" til å arbeide i tidleg alder???!!!!</a:t>
                      </a:r>
                    </a:p>
                  </a:txBody>
                  <a:tcPr>
                    <a:lnL w="0"/>
                    <a:lnR w="0"/>
                    <a:solidFill>
                      <a:prstClr val="black">
                        <a:lumOff val="100000"/>
                        <a:lumOff val="100000"/>
                      </a:prstClr>
                    </a:solidFill>
                  </a:tcPr>
                </a:tc>
              </a:tr>
              <a:tr h="0">
                <a:tc>
                  <a:txBody>
                    <a:bodyPr/>
                    <a:lstStyle/>
                    <a:p>
                      <a:pPr>
                        <a:defRPr sz="1000"/>
                      </a:pPr>
                      <a:r>
                        <a:rPr sz="1000"/>
                        <a:t>- Å få norske myndigheter til å harmonisere norske bedrifters avgifts- og skattenivå i alle fall til EU-nivå. Dette gjelder spesielt særnorske ordninger som det høye nivået på eiendomsskatten, grønne sertifikater og dobbel CO2-beskatning. (Formueskatten betyr ingen ting for oss). Vi ønsker også gjeninnførring av tidligere praksis for avskrivinger av investeringer. Den nye ordningen gjør det langt mindre gunstig å investere i norsk landindustri, og det kan umulig være myndighetenes intensjon. </a:t>
                      </a:r>
                    </a:p>
                    <a:p>
                      <a:r>
                        <a:rPr sz="1000"/>
                        <a:t>- Å generelt skape forståelse blant myndighetene om at Norge er et land i en verden med stadig større internasjonalisering. Vi deltar i stadig større grad i et åpent "verdensmesterskap". Skal vi ha mulighet å vinne, må vi ha same tilnærming som når vi skal vinne verdensmesterskapet i en idrettsgren. Hvis ikke vil vi på sikt tape hver eneste gang.</a:t>
                      </a:r>
                    </a:p>
                  </a:txBody>
                  <a:tcPr>
                    <a:lnL w="0"/>
                    <a:lnR w="0"/>
                    <a:solidFill>
                      <a:prstClr val="black">
                        <a:lumOff val="100000"/>
                        <a:lumOff val="100000"/>
                      </a:prstClr>
                    </a:solidFill>
                  </a:tcPr>
                </a:tc>
              </a:tr>
              <a:tr h="0">
                <a:tc>
                  <a:txBody>
                    <a:bodyPr/>
                    <a:lstStyle/>
                    <a:p>
                      <a:pPr>
                        <a:defRPr sz="1000"/>
                      </a:pPr>
                      <a:r>
                        <a:rPr sz="1000"/>
                        <a:t>lavere personalkostnader på arbeidsintensive bedrifter,strengt regulert netthandel,øke lærlingetilskuddet,bedre,lavere priser og lettere parkering i sentrum.yrkesfag i fokus</a:t>
                      </a:r>
                    </a:p>
                  </a:txBody>
                  <a:tcPr>
                    <a:lnL w="0"/>
                    <a:lnR w="0"/>
                    <a:solidFill>
                      <a:prstClr val="black">
                        <a:lumOff val="100000"/>
                        <a:lumOff val="100000"/>
                      </a:prstClr>
                    </a:solidFill>
                  </a:tcPr>
                </a:tc>
              </a:tr>
              <a:tr h="0">
                <a:tc>
                  <a:txBody>
                    <a:bodyPr/>
                    <a:lstStyle/>
                    <a:p>
                      <a:pPr>
                        <a:defRPr sz="1000"/>
                      </a:pPr>
                      <a:r>
                        <a:rPr sz="1000"/>
                        <a:t>Utlyse attraktive lisenser mhp olje &amp; gassleting</a:t>
                      </a:r>
                    </a:p>
                    <a:p>
                      <a:r>
                        <a:rPr sz="1000"/>
                        <a:t>Sørge for at oljeselskapene har vilkår som bidrar til en bærekraftig lete- og feltutbyggingsaktivitet over tid.</a:t>
                      </a:r>
                    </a:p>
                  </a:txBody>
                  <a:tcPr>
                    <a:lnL w="0"/>
                    <a:lnR w="0"/>
                    <a:solidFill>
                      <a:prstClr val="black">
                        <a:lumOff val="100000"/>
                        <a:lumOff val="100000"/>
                      </a:prstClr>
                    </a:solidFill>
                  </a:tcPr>
                </a:tc>
              </a:tr>
              <a:tr h="0">
                <a:tc>
                  <a:txBody>
                    <a:bodyPr/>
                    <a:lstStyle/>
                    <a:p>
                      <a:pPr>
                        <a:defRPr sz="1000"/>
                      </a:pPr>
                      <a:r>
                        <a:rPr sz="1000"/>
                        <a:t>Arbeidsmiljøloven - regler for permitteringer og oppsigelser</a:t>
                      </a:r>
                    </a:p>
                  </a:txBody>
                  <a:tcPr>
                    <a:lnL w="0"/>
                    <a:lnR w="0"/>
                    <a:solidFill>
                      <a:prstClr val="black">
                        <a:lumOff val="100000"/>
                        <a:lumOff val="100000"/>
                      </a:prstClr>
                    </a:solidFill>
                  </a:tcPr>
                </a:tc>
              </a:tr>
              <a:tr h="0">
                <a:tc>
                  <a:txBody>
                    <a:bodyPr/>
                    <a:lstStyle/>
                    <a:p>
                      <a:pPr>
                        <a:defRPr sz="1000"/>
                      </a:pPr>
                      <a:r>
                        <a:rPr sz="1000"/>
                        <a:t>Tiltak til bedring av byggesaksprosesser slik at dette blir på linje med resten av landet</a:t>
                      </a:r>
                    </a:p>
                  </a:txBody>
                  <a:tcPr>
                    <a:lnL w="0"/>
                    <a:lnR w="0"/>
                    <a:solidFill>
                      <a:prstClr val="black">
                        <a:lumOff val="100000"/>
                        <a:lumOff val="100000"/>
                      </a:prstClr>
                    </a:solidFill>
                  </a:tcPr>
                </a:tc>
              </a:tr>
              <a:tr h="0">
                <a:tc>
                  <a:txBody>
                    <a:bodyPr/>
                    <a:lstStyle/>
                    <a:p>
                      <a:pPr>
                        <a:defRPr sz="1000"/>
                      </a:pPr>
                      <a:r>
                        <a:rPr sz="1000"/>
                        <a:t>1. Snakk ikke ned bransjen - få frem hvor stor betydning bransjen har for nasjonen også på lang sikt, selv om en jobber parallelt med alternative energiformer.</a:t>
                      </a:r>
                    </a:p>
                    <a:p>
                      <a:r>
                        <a:rPr sz="1000"/>
                        <a:t>2 Få opp leteboringsaktiviteten</a:t>
                      </a:r>
                    </a:p>
                    <a:p>
                      <a:r>
                        <a:rPr sz="1000"/>
                        <a:t>3 invester i samferdselstiltak</a:t>
                      </a:r>
                    </a:p>
                  </a:txBody>
                  <a:tcPr>
                    <a:lnL w="0"/>
                    <a:lnR w="0"/>
                    <a:solidFill>
                      <a:prstClr val="black">
                        <a:lumOff val="100000"/>
                        <a:lumOff val="100000"/>
                      </a:prstClr>
                    </a:solidFill>
                  </a:tcPr>
                </a:tc>
              </a:tr>
              <a:tr h="0">
                <a:tc>
                  <a:txBody>
                    <a:bodyPr/>
                    <a:lstStyle/>
                    <a:p>
                      <a:pPr>
                        <a:defRPr sz="1000"/>
                      </a:pPr>
                      <a:r>
                        <a:rPr sz="1000"/>
                        <a:t>Gjr tiltak for å bedre de trafikkale forholdene mellom Sandnes - Forus - Stavanger.  Folk bruker for mye tid og penger til å komme til/fra jobb.   Kollektivtilbud MÅ bli bedre hvis bompengene øker.</a:t>
                      </a:r>
                    </a:p>
                    <a:p>
                      <a:r>
                        <a:rPr sz="1000"/>
                        <a:t>Styrke det regionale samarbeide ved å slå sammen kommuner.</a:t>
                      </a:r>
                    </a:p>
                  </a:txBody>
                  <a:tcPr>
                    <a:lnL w="0"/>
                    <a:lnR w="0"/>
                    <a:solidFill>
                      <a:prstClr val="black">
                        <a:lumOff val="100000"/>
                        <a:lumOff val="100000"/>
                      </a:prstClr>
                    </a:solidFill>
                  </a:tcPr>
                </a:tc>
              </a:tr>
              <a:tr h="0">
                <a:tc>
                  <a:txBody>
                    <a:bodyPr/>
                    <a:lstStyle/>
                    <a:p>
                      <a:pPr>
                        <a:defRPr sz="1000"/>
                      </a:pPr>
                      <a:r>
                        <a:rPr sz="1000"/>
                        <a:t>Kutte arbeidsgiveravgiften , fjerne toll på på sorter som vi ikke har i Norge, eks roser og chrys i perioden 1/4 -1/11 som vi takket være høye kostnader ikke har gartnere som kan produsere.</a:t>
                      </a:r>
                    </a:p>
                  </a:txBody>
                  <a:tcPr>
                    <a:lnL w="0"/>
                    <a:lnR w="0"/>
                    <a:solidFill>
                      <a:prstClr val="black">
                        <a:lumOff val="100000"/>
                        <a:lumOff val="100000"/>
                      </a:prstClr>
                    </a:solidFill>
                  </a:tcPr>
                </a:tc>
              </a:tr>
              <a:tr h="0">
                <a:tc>
                  <a:txBody>
                    <a:bodyPr/>
                    <a:lstStyle/>
                    <a:p>
                      <a:pPr>
                        <a:defRPr sz="1000"/>
                      </a:pPr>
                      <a:r>
                        <a:rPr sz="1000"/>
                        <a:t>Mindre byråkrati - slankere stat - mindre skatt</a:t>
                      </a:r>
                    </a:p>
                    <a:p>
                      <a:r>
                        <a:rPr sz="1000"/>
                        <a:t>Mindre skatt - åpner for negativ lønnsutvikling</a:t>
                      </a:r>
                    </a:p>
                    <a:p>
                      <a:r>
                        <a:rPr sz="1000"/>
                        <a:t>Økt konkurransekraft for Norge og norske bedrifter i utlandet</a:t>
                      </a:r>
                    </a:p>
                  </a:txBody>
                  <a:tcPr>
                    <a:lnL w="0"/>
                    <a:lnR w="0"/>
                    <a:solidFill>
                      <a:prstClr val="black">
                        <a:lumOff val="100000"/>
                        <a:lumOff val="100000"/>
                      </a:prstClr>
                    </a:solidFill>
                  </a:tcPr>
                </a:tc>
              </a:tr>
              <a:tr h="0">
                <a:tc>
                  <a:txBody>
                    <a:bodyPr/>
                    <a:lstStyle/>
                    <a:p>
                      <a:pPr>
                        <a:defRPr sz="1000"/>
                      </a:pPr>
                      <a:r>
                        <a:rPr sz="1000"/>
                        <a:t>Bedre kontuinitet og fremdrift i saksbehandling hos lokale myndigheter.</a:t>
                      </a:r>
                    </a:p>
                  </a:txBody>
                  <a:tcPr>
                    <a:lnL w="0"/>
                    <a:lnR w="0"/>
                    <a:solidFill>
                      <a:prstClr val="black">
                        <a:lumOff val="100000"/>
                        <a:lumOff val="100000"/>
                      </a:prstClr>
                    </a:solidFill>
                  </a:tcPr>
                </a:tc>
              </a:tr>
            </a:tbl>
          </a:graphicData>
        </a:graphic>
      </p:graphicFrame>
    </p:spTree>
  </p:cSld>
  <p:clrMapOvr>
    <a:masterClrMapping/>
  </p:clrMapOvr>
  <p:timing>
    <p:tnLst>
      <p:par>
        <p:cTn id="1" dur="indefinite" restart="never" nodeType="tmRoot"/>
      </p:par>
    </p:tn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normAutofit fontScale="90000"/>
          </a:bodyPr>
          <a:lstStyle/>
          <a:p>
            <a:r>
              <a:rPr lang="en-US"/>
              <a:t>27. Her ønsker vi at du kommer med en konkret ønskeliste til myndighetene med utgangspunkt i hvilke endringer som best vil hjelpe din bedrift.</a:t>
            </a:r>
          </a:p>
        </p:txBody>
      </p:sp>
      <p:sp>
        <p:nvSpPr>
          <p:cNvPr id="4" name="PCont"/>
          <p:cNvSpPr>
            <a:spLocks noGrp="1"/>
          </p:cNvSpPr>
          <p:nvPr>
            <p:ph sz="quarter" idx="15"/>
          </p:nvPr>
        </p:nvSpPr>
        <p:spPr/>
        <p:txBody>
          <a:bodyPr/>
          <a:lstStyle/>
          <a:p>
            <a:endParaRPr lang="en-US"/>
          </a:p>
        </p:txBody>
      </p:sp>
      <p:sp>
        <p:nvSpPr>
          <p:cNvPr id="6" name="RepTitle"/>
          <p:cNvSpPr>
            <a:spLocks noGrp="1"/>
          </p:cNvSpPr>
          <p:nvPr>
            <p:ph sz="quarter" idx="16" hasCustomPrompt="1"/>
          </p:nvPr>
        </p:nvSpPr>
        <p:spPr/>
        <p:txBody>
          <a:bodyPr/>
          <a:lstStyle/>
          <a:p>
            <a:r>
              <a:rPr lang="en-US"/>
              <a:t>Undersøkelse Vestlandet 2015(3)</a:t>
            </a:r>
          </a:p>
        </p:txBody>
      </p:sp>
      <p:sp>
        <p:nvSpPr>
          <p:cNvPr id="7" name="MetaFoot"/>
          <p:cNvSpPr>
            <a:spLocks noGrp="1"/>
          </p:cNvSpPr>
          <p:nvPr>
            <p:ph sz="quarter" idx="17"/>
          </p:nvPr>
        </p:nvSpPr>
        <p:spPr/>
        <p:txBody>
          <a:bodyPr/>
          <a:lstStyle/>
          <a:p>
            <a:endParaRPr lang="en-US"/>
          </a:p>
        </p:txBody>
      </p:sp>
      <p:graphicFrame>
        <p:nvGraphicFramePr>
          <p:cNvPr id="8" name="New Table"/>
          <p:cNvGraphicFramePr>
            <a:graphicFrameLocks noGrp="1"/>
          </p:cNvGraphicFramePr>
          <p:nvPr>
            <p:ph sz="quarter" idx="14"/>
          </p:nvPr>
        </p:nvGraphicFramePr>
        <p:xfrm>
          <a:off x="467544" y="836712"/>
          <a:ext cx="8207375" cy="5638800"/>
        </p:xfrm>
        <a:graphic>
          <a:graphicData uri="http://schemas.openxmlformats.org/drawingml/2006/table">
            <a:tbl>
              <a:tblPr>
                <a:tableStyleId>{5C22544A-7EE6-4342-B048-85BDC9FD1C3A}</a:tableStyleId>
              </a:tblPr>
              <a:tblGrid>
                <a:gridCol w="8207375"/>
              </a:tblGrid>
              <a:tr h="0">
                <a:tc>
                  <a:txBody>
                    <a:bodyPr/>
                    <a:lstStyle/>
                    <a:p>
                      <a:pPr>
                        <a:defRPr sz="1000"/>
                      </a:pPr>
                      <a:r>
                        <a:rPr sz="1000"/>
                        <a:t>bedre permiterings vilkår for å kunne ta vare på kopetansen.</a:t>
                      </a:r>
                    </a:p>
                    <a:p>
                      <a:r>
                        <a:rPr sz="1000"/>
                        <a:t>større industriell forståelse.</a:t>
                      </a:r>
                    </a:p>
                  </a:txBody>
                  <a:tcPr>
                    <a:lnL w="0"/>
                    <a:lnR w="0"/>
                    <a:solidFill>
                      <a:prstClr val="black">
                        <a:lumOff val="100000"/>
                        <a:lumOff val="100000"/>
                      </a:prstClr>
                    </a:solidFill>
                  </a:tcPr>
                </a:tc>
              </a:tr>
              <a:tr h="0">
                <a:tc>
                  <a:txBody>
                    <a:bodyPr/>
                    <a:lstStyle/>
                    <a:p>
                      <a:pPr>
                        <a:defRPr sz="1000"/>
                      </a:pPr>
                      <a:r>
                        <a:rPr sz="1000"/>
                        <a:t>Se på avgifts nivået, vi trenger utvikling på bedriftene, det er vanskelig å få til med en liten bedrift, Bankene er jo ikke noe behjelpelig, vi er helt avhengig av å bygge kapital i firmaet selv, bankene bidrar med lite</a:t>
                      </a:r>
                    </a:p>
                  </a:txBody>
                  <a:tcPr>
                    <a:lnL w="0"/>
                    <a:lnR w="0"/>
                    <a:solidFill>
                      <a:prstClr val="black">
                        <a:lumOff val="100000"/>
                        <a:lumOff val="100000"/>
                      </a:prstClr>
                    </a:solidFill>
                  </a:tcPr>
                </a:tc>
              </a:tr>
              <a:tr h="0">
                <a:tc>
                  <a:txBody>
                    <a:bodyPr/>
                    <a:lstStyle/>
                    <a:p>
                      <a:pPr>
                        <a:defRPr sz="1000"/>
                      </a:pPr>
                      <a:r>
                        <a:rPr sz="1000"/>
                        <a:t>Vi ønsker en mer helhetlig forvaltning av offentlige maritime virksomheter og interesser. I dag operererskjærgåtdstjeneste, politi, brannvesen, ambulanse, havnevesen, kystvakt, redningsselskap, kystverket m.fl. side om side uten at det finnes en koordinerende enhet for drift eller investeringer. Dette svekker effektivitet og beredskap på sjøen.</a:t>
                      </a:r>
                    </a:p>
                  </a:txBody>
                  <a:tcPr>
                    <a:lnL w="0"/>
                    <a:lnR w="0"/>
                    <a:solidFill>
                      <a:prstClr val="black">
                        <a:lumOff val="100000"/>
                        <a:lumOff val="100000"/>
                      </a:prstClr>
                    </a:solidFill>
                  </a:tcPr>
                </a:tc>
              </a:tr>
              <a:tr h="0">
                <a:tc>
                  <a:txBody>
                    <a:bodyPr/>
                    <a:lstStyle/>
                    <a:p>
                      <a:pPr>
                        <a:defRPr sz="1000"/>
                      </a:pPr>
                      <a:r>
                        <a:rPr sz="1000"/>
                        <a:t>Regulere ned arbeidsinnvandringen.</a:t>
                      </a:r>
                    </a:p>
                  </a:txBody>
                  <a:tcPr>
                    <a:lnL w="0"/>
                    <a:lnR w="0"/>
                    <a:solidFill>
                      <a:prstClr val="black">
                        <a:lumOff val="100000"/>
                        <a:lumOff val="100000"/>
                      </a:prstClr>
                    </a:solidFill>
                  </a:tcPr>
                </a:tc>
              </a:tr>
              <a:tr h="0">
                <a:tc>
                  <a:txBody>
                    <a:bodyPr/>
                    <a:lstStyle/>
                    <a:p>
                      <a:pPr>
                        <a:defRPr sz="1000"/>
                      </a:pPr>
                      <a:r>
                        <a:rPr sz="1000"/>
                        <a:t>Viktig å få på plass ei skikkeleg logistikk løysning mellom øst-vest men også her på Vestlandet. Det snakkes mykje om ny veg til Voss men går man inn på traffikdata på vegvesen.no så ser man att trafikk i Knarvik (Lindås) og Tungtrafikk til Mongstad er høgare enn det som går mot Voss.</a:t>
                      </a:r>
                    </a:p>
                  </a:txBody>
                  <a:tcPr>
                    <a:lnL w="0"/>
                    <a:lnR w="0"/>
                    <a:solidFill>
                      <a:prstClr val="black">
                        <a:lumOff val="100000"/>
                        <a:lumOff val="100000"/>
                      </a:prstClr>
                    </a:solidFill>
                  </a:tcPr>
                </a:tc>
              </a:tr>
              <a:tr h="0">
                <a:tc>
                  <a:txBody>
                    <a:bodyPr/>
                    <a:lstStyle/>
                    <a:p>
                      <a:pPr>
                        <a:defRPr sz="1000"/>
                      </a:pPr>
                      <a:r>
                        <a:rPr sz="1000"/>
                        <a:t>Mer helhetlig og langsiktig tenkning, særlig på infrastruktur.</a:t>
                      </a:r>
                    </a:p>
                  </a:txBody>
                  <a:tcPr>
                    <a:lnL w="0"/>
                    <a:lnR w="0"/>
                    <a:solidFill>
                      <a:prstClr val="black">
                        <a:lumOff val="100000"/>
                        <a:lumOff val="100000"/>
                      </a:prstClr>
                    </a:solidFill>
                  </a:tcPr>
                </a:tc>
              </a:tr>
              <a:tr h="0">
                <a:tc>
                  <a:txBody>
                    <a:bodyPr/>
                    <a:lstStyle/>
                    <a:p>
                      <a:pPr>
                        <a:defRPr sz="1000"/>
                      </a:pPr>
                      <a:r>
                        <a:rPr sz="1000"/>
                        <a:t>Påvirke til at gamle boreskip og rigger oppgraderes med nyere teknologi som vi er delleverandør av</a:t>
                      </a:r>
                    </a:p>
                    <a:p>
                      <a:r>
                        <a:rPr sz="1000"/>
                        <a:t>Påvirke til at det bygges nye boreskip og rigger</a:t>
                      </a:r>
                    </a:p>
                    <a:p>
                      <a:r>
                        <a:rPr sz="1000"/>
                        <a:t>Redusere generelt avgiftsnivå selv om jeg ser det som lite reelt. Siste innspill i Stavanger er jo fordoblingen av eiendomsskatten og dette skal jo betales selv om en går med underskudd.</a:t>
                      </a:r>
                    </a:p>
                  </a:txBody>
                  <a:tcPr>
                    <a:lnL w="0"/>
                    <a:lnR w="0"/>
                    <a:solidFill>
                      <a:prstClr val="black">
                        <a:lumOff val="100000"/>
                        <a:lumOff val="100000"/>
                      </a:prstClr>
                    </a:solidFill>
                  </a:tcPr>
                </a:tc>
              </a:tr>
              <a:tr h="0">
                <a:tc>
                  <a:txBody>
                    <a:bodyPr/>
                    <a:lstStyle/>
                    <a:p>
                      <a:pPr>
                        <a:defRPr sz="1000"/>
                      </a:pPr>
                      <a:r>
                        <a:rPr sz="1000"/>
                        <a:t>Reduksjon i eiendomsskatt på verk og bruk. </a:t>
                      </a:r>
                    </a:p>
                    <a:p>
                      <a:r>
                        <a:rPr sz="1000"/>
                        <a:t>Fleksibilitet i arbeidstidsordninger og midlertidige ansettelser.</a:t>
                      </a:r>
                    </a:p>
                  </a:txBody>
                  <a:tcPr>
                    <a:lnL w="0"/>
                    <a:lnR w="0"/>
                    <a:solidFill>
                      <a:prstClr val="black">
                        <a:lumOff val="100000"/>
                        <a:lumOff val="100000"/>
                      </a:prstClr>
                    </a:solidFill>
                  </a:tcPr>
                </a:tc>
              </a:tr>
              <a:tr h="0">
                <a:tc>
                  <a:txBody>
                    <a:bodyPr/>
                    <a:lstStyle/>
                    <a:p>
                      <a:pPr>
                        <a:defRPr sz="1000"/>
                      </a:pPr>
                      <a:r>
                        <a:rPr sz="1000"/>
                        <a:t>kutt byråkrati, inkl ansatte. </a:t>
                      </a:r>
                    </a:p>
                    <a:p>
                      <a:r>
                        <a:rPr sz="1000"/>
                        <a:t>kutt utgifter til byråkratiet</a:t>
                      </a:r>
                    </a:p>
                    <a:p>
                      <a:r>
                        <a:rPr sz="1000"/>
                        <a:t>Legg tilrette for næringsvirksomhet ved å slutte med pålegge sentrale symbolsaker som koster penger og gir liten effekt</a:t>
                      </a:r>
                    </a:p>
                    <a:p>
                      <a:r>
                        <a:rPr sz="1000"/>
                        <a:t>Kutt Fylkesmannesn makts, de er en bresmekloss og reaktiv kostnad som hindrer utvikling</a:t>
                      </a:r>
                    </a:p>
                    <a:p>
                      <a:r>
                        <a:rPr sz="1000"/>
                        <a:t>Legg ned Rogaland Fylkeskommune</a:t>
                      </a:r>
                    </a:p>
                  </a:txBody>
                  <a:tcPr>
                    <a:lnL w="0"/>
                    <a:lnR w="0"/>
                    <a:solidFill>
                      <a:prstClr val="black">
                        <a:lumOff val="100000"/>
                        <a:lumOff val="100000"/>
                      </a:prstClr>
                    </a:solidFill>
                  </a:tcPr>
                </a:tc>
              </a:tr>
              <a:tr h="0">
                <a:tc>
                  <a:txBody>
                    <a:bodyPr/>
                    <a:lstStyle/>
                    <a:p>
                      <a:pPr>
                        <a:defRPr sz="1000"/>
                      </a:pPr>
                      <a:r>
                        <a:rPr sz="1000"/>
                        <a:t>Satsing på fleire VTA-plassar slik at fleire uføretrygda får moglegheit til å arbeide.</a:t>
                      </a:r>
                    </a:p>
                  </a:txBody>
                  <a:tcPr>
                    <a:lnL w="0"/>
                    <a:lnR w="0"/>
                    <a:solidFill>
                      <a:prstClr val="black">
                        <a:lumOff val="100000"/>
                        <a:lumOff val="100000"/>
                      </a:prstClr>
                    </a:solidFill>
                  </a:tcPr>
                </a:tc>
              </a:tr>
              <a:tr h="0">
                <a:tc>
                  <a:txBody>
                    <a:bodyPr/>
                    <a:lstStyle/>
                    <a:p>
                      <a:pPr>
                        <a:defRPr sz="1000"/>
                      </a:pPr>
                      <a:r>
                        <a:rPr sz="1000"/>
                        <a:t>Kommunale tomter til studentboliger.</a:t>
                      </a:r>
                    </a:p>
                  </a:txBody>
                  <a:tcPr>
                    <a:lnL w="0"/>
                    <a:lnR w="0"/>
                    <a:solidFill>
                      <a:prstClr val="black">
                        <a:lumOff val="100000"/>
                        <a:lumOff val="100000"/>
                      </a:prstClr>
                    </a:solidFill>
                  </a:tcPr>
                </a:tc>
              </a:tr>
              <a:tr h="0">
                <a:tc>
                  <a:txBody>
                    <a:bodyPr/>
                    <a:lstStyle/>
                    <a:p>
                      <a:pPr>
                        <a:defRPr sz="1000"/>
                      </a:pPr>
                      <a:r>
                        <a:rPr sz="1000"/>
                        <a:t>Store infrastrukturløft Bane , vei</a:t>
                      </a:r>
                    </a:p>
                  </a:txBody>
                  <a:tcPr>
                    <a:lnL w="0"/>
                    <a:lnR w="0"/>
                    <a:solidFill>
                      <a:prstClr val="black">
                        <a:lumOff val="100000"/>
                        <a:lumOff val="100000"/>
                      </a:prstClr>
                    </a:solidFill>
                  </a:tcPr>
                </a:tc>
              </a:tr>
              <a:tr h="0">
                <a:tc>
                  <a:txBody>
                    <a:bodyPr/>
                    <a:lstStyle/>
                    <a:p>
                      <a:pPr>
                        <a:defRPr sz="1000"/>
                      </a:pPr>
                      <a:r>
                        <a:rPr sz="1000"/>
                        <a:t>FRi parkering i sentrum</a:t>
                      </a:r>
                    </a:p>
                  </a:txBody>
                  <a:tcPr>
                    <a:lnL w="0"/>
                    <a:lnR w="0"/>
                    <a:solidFill>
                      <a:prstClr val="black">
                        <a:lumOff val="100000"/>
                        <a:lumOff val="100000"/>
                      </a:prstClr>
                    </a:solidFill>
                  </a:tcPr>
                </a:tc>
              </a:tr>
              <a:tr h="0">
                <a:tc>
                  <a:txBody>
                    <a:bodyPr/>
                    <a:lstStyle/>
                    <a:p>
                      <a:pPr>
                        <a:defRPr sz="1000"/>
                      </a:pPr>
                      <a:r>
                        <a:rPr sz="1000"/>
                        <a:t>Legg til rette for og premier  innovasjon og nytenking parallelt med lav oljepris. Da får en forhåpentligvis nok ben å stå på i fremtiden også.</a:t>
                      </a:r>
                    </a:p>
                  </a:txBody>
                  <a:tcPr>
                    <a:lnL w="0"/>
                    <a:lnR w="0"/>
                    <a:solidFill>
                      <a:prstClr val="black">
                        <a:lumOff val="100000"/>
                        <a:lumOff val="100000"/>
                      </a:prstClr>
                    </a:solidFill>
                  </a:tcPr>
                </a:tc>
              </a:tr>
            </a:tbl>
          </a:graphicData>
        </a:graphic>
      </p:graphicFrame>
    </p:spTree>
  </p:cSld>
  <p:clrMapOvr>
    <a:masterClrMapping/>
  </p:clrMapOvr>
  <p:timing>
    <p:tnLst>
      <p:par>
        <p:cTn id="1" dur="indefinite" restart="never" nodeType="tmRoot"/>
      </p:par>
    </p:tn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normAutofit fontScale="90000"/>
          </a:bodyPr>
          <a:lstStyle/>
          <a:p>
            <a:r>
              <a:rPr lang="en-US"/>
              <a:t>27. Her ønsker vi at du kommer med en konkret ønskeliste til myndighetene med utgangspunkt i hvilke endringer som best vil hjelpe din bedrift.</a:t>
            </a:r>
          </a:p>
        </p:txBody>
      </p:sp>
      <p:sp>
        <p:nvSpPr>
          <p:cNvPr id="4" name="PCont"/>
          <p:cNvSpPr>
            <a:spLocks noGrp="1"/>
          </p:cNvSpPr>
          <p:nvPr>
            <p:ph sz="quarter" idx="15"/>
          </p:nvPr>
        </p:nvSpPr>
        <p:spPr/>
        <p:txBody>
          <a:bodyPr/>
          <a:lstStyle/>
          <a:p>
            <a:endParaRPr lang="en-US"/>
          </a:p>
        </p:txBody>
      </p:sp>
      <p:sp>
        <p:nvSpPr>
          <p:cNvPr id="6" name="RepTitle"/>
          <p:cNvSpPr>
            <a:spLocks noGrp="1"/>
          </p:cNvSpPr>
          <p:nvPr>
            <p:ph sz="quarter" idx="16" hasCustomPrompt="1"/>
          </p:nvPr>
        </p:nvSpPr>
        <p:spPr/>
        <p:txBody>
          <a:bodyPr/>
          <a:lstStyle/>
          <a:p>
            <a:r>
              <a:rPr lang="en-US"/>
              <a:t>Undersøkelse Vestlandet 2015(3)</a:t>
            </a:r>
          </a:p>
        </p:txBody>
      </p:sp>
      <p:sp>
        <p:nvSpPr>
          <p:cNvPr id="7" name="MetaFoot"/>
          <p:cNvSpPr>
            <a:spLocks noGrp="1"/>
          </p:cNvSpPr>
          <p:nvPr>
            <p:ph sz="quarter" idx="17"/>
          </p:nvPr>
        </p:nvSpPr>
        <p:spPr/>
        <p:txBody>
          <a:bodyPr/>
          <a:lstStyle/>
          <a:p>
            <a:endParaRPr lang="en-US"/>
          </a:p>
        </p:txBody>
      </p:sp>
      <p:graphicFrame>
        <p:nvGraphicFramePr>
          <p:cNvPr id="8" name="New Table"/>
          <p:cNvGraphicFramePr>
            <a:graphicFrameLocks noGrp="1"/>
          </p:cNvGraphicFramePr>
          <p:nvPr>
            <p:ph sz="quarter" idx="14"/>
          </p:nvPr>
        </p:nvGraphicFramePr>
        <p:xfrm>
          <a:off x="467544" y="836712"/>
          <a:ext cx="8207375" cy="5699760"/>
        </p:xfrm>
        <a:graphic>
          <a:graphicData uri="http://schemas.openxmlformats.org/drawingml/2006/table">
            <a:tbl>
              <a:tblPr>
                <a:tableStyleId>{5C22544A-7EE6-4342-B048-85BDC9FD1C3A}</a:tableStyleId>
              </a:tblPr>
              <a:tblGrid>
                <a:gridCol w="8207375"/>
              </a:tblGrid>
              <a:tr h="0">
                <a:tc>
                  <a:txBody>
                    <a:bodyPr/>
                    <a:lstStyle/>
                    <a:p>
                      <a:pPr>
                        <a:defRPr sz="1000"/>
                      </a:pPr>
                      <a:r>
                        <a:rPr sz="1000"/>
                        <a:t>Skattelette på vår miljøvennlige energi til energikrevende industri, vil stimulere utenlanske selskap til inesteringer i Norge, som vi kan nyte godt av.</a:t>
                      </a:r>
                    </a:p>
                  </a:txBody>
                  <a:tcPr>
                    <a:lnL w="0"/>
                    <a:lnR w="0"/>
                    <a:solidFill>
                      <a:prstClr val="black">
                        <a:lumOff val="100000"/>
                        <a:lumOff val="100000"/>
                      </a:prstClr>
                    </a:solidFill>
                  </a:tcPr>
                </a:tc>
              </a:tr>
              <a:tr h="0">
                <a:tc>
                  <a:txBody>
                    <a:bodyPr/>
                    <a:lstStyle/>
                    <a:p>
                      <a:pPr>
                        <a:defRPr sz="1000"/>
                      </a:pPr>
                      <a:r>
                        <a:rPr sz="1000"/>
                        <a:t>Øke støtten til bedrifter som bedriver innovasjon</a:t>
                      </a:r>
                    </a:p>
                  </a:txBody>
                  <a:tcPr>
                    <a:lnL w="0"/>
                    <a:lnR w="0"/>
                    <a:solidFill>
                      <a:prstClr val="black">
                        <a:lumOff val="100000"/>
                        <a:lumOff val="100000"/>
                      </a:prstClr>
                    </a:solidFill>
                  </a:tcPr>
                </a:tc>
              </a:tr>
              <a:tr h="0">
                <a:tc>
                  <a:txBody>
                    <a:bodyPr/>
                    <a:lstStyle/>
                    <a:p>
                      <a:pPr>
                        <a:defRPr sz="1000"/>
                      </a:pPr>
                      <a:r>
                        <a:rPr sz="1000"/>
                        <a:t>Mindre detaljstyring/ statlige føringer og løfter uten at det følger økonomiske ressurser til å gjennomføre alle lovnader</a:t>
                      </a:r>
                    </a:p>
                  </a:txBody>
                  <a:tcPr>
                    <a:lnL w="0"/>
                    <a:lnR w="0"/>
                    <a:solidFill>
                      <a:prstClr val="black">
                        <a:lumOff val="100000"/>
                        <a:lumOff val="100000"/>
                      </a:prstClr>
                    </a:solidFill>
                  </a:tcPr>
                </a:tc>
              </a:tr>
              <a:tr h="0">
                <a:tc>
                  <a:txBody>
                    <a:bodyPr/>
                    <a:lstStyle/>
                    <a:p>
                      <a:pPr>
                        <a:defRPr sz="1000"/>
                      </a:pPr>
                      <a:r>
                        <a:rPr sz="1000"/>
                        <a:t>se over</a:t>
                      </a:r>
                    </a:p>
                  </a:txBody>
                  <a:tcPr>
                    <a:lnL w="0"/>
                    <a:lnR w="0"/>
                    <a:solidFill>
                      <a:prstClr val="black">
                        <a:lumOff val="100000"/>
                        <a:lumOff val="100000"/>
                      </a:prstClr>
                    </a:solidFill>
                  </a:tcPr>
                </a:tc>
              </a:tr>
              <a:tr h="0">
                <a:tc>
                  <a:txBody>
                    <a:bodyPr/>
                    <a:lstStyle/>
                    <a:p>
                      <a:pPr>
                        <a:defRPr sz="1000"/>
                      </a:pPr>
                      <a:r>
                        <a:rPr sz="1000"/>
                        <a:t>Beordre Statoil til å være med forutsigbar.</a:t>
                      </a:r>
                    </a:p>
                    <a:p>
                      <a:r>
                        <a:rPr sz="1000"/>
                        <a:t>Beordre Statoil til å se mer på sine egne kostnader og ikke bare skylde på alle andre.</a:t>
                      </a:r>
                    </a:p>
                    <a:p>
                      <a:r>
                        <a:rPr sz="1000"/>
                        <a:t>Statoil innførte 4/4 rotasjonene som resten av verden ikke har. Statoil skjerpet alle TR-kavene og skylder deretter på at leverandørene er blitt så mye dyrere. </a:t>
                      </a:r>
                    </a:p>
                    <a:p>
                      <a:r>
                        <a:rPr sz="1000"/>
                        <a:t>Etc.</a:t>
                      </a:r>
                    </a:p>
                  </a:txBody>
                  <a:tcPr>
                    <a:lnL w="0"/>
                    <a:lnR w="0"/>
                    <a:solidFill>
                      <a:prstClr val="black">
                        <a:lumOff val="100000"/>
                        <a:lumOff val="100000"/>
                      </a:prstClr>
                    </a:solidFill>
                  </a:tcPr>
                </a:tc>
              </a:tr>
              <a:tr h="0">
                <a:tc>
                  <a:txBody>
                    <a:bodyPr/>
                    <a:lstStyle/>
                    <a:p>
                      <a:pPr>
                        <a:defRPr sz="1000"/>
                      </a:pPr>
                      <a:r>
                        <a:rPr sz="1000"/>
                        <a:t>Ønske om balansert bærrekraftig utvikling - tilgang på kompeatnse</a:t>
                      </a:r>
                    </a:p>
                    <a:p>
                      <a:r>
                        <a:rPr sz="1000"/>
                        <a:t>Satsing på utdanning - forskning</a:t>
                      </a:r>
                    </a:p>
                    <a:p>
                      <a:r>
                        <a:rPr sz="1000"/>
                        <a:t>Sikre konkurransekraft internasjonalt gjennom sett av virkemidler</a:t>
                      </a:r>
                    </a:p>
                  </a:txBody>
                  <a:tcPr>
                    <a:lnL w="0"/>
                    <a:lnR w="0"/>
                    <a:solidFill>
                      <a:prstClr val="black">
                        <a:lumOff val="100000"/>
                        <a:lumOff val="100000"/>
                      </a:prstClr>
                    </a:solidFill>
                  </a:tcPr>
                </a:tc>
              </a:tr>
              <a:tr h="0">
                <a:tc>
                  <a:txBody>
                    <a:bodyPr/>
                    <a:lstStyle/>
                    <a:p>
                      <a:pPr>
                        <a:defRPr sz="1000"/>
                      </a:pPr>
                      <a:r>
                        <a:rPr sz="1000"/>
                        <a:t>det vil være og legge forholdene til rette for og produsere mer mat på havet . Det vil si at havbruksnæringen får mer areal til og produsere mat . Og fiske og fangst får enda mer plass .</a:t>
                      </a:r>
                    </a:p>
                    <a:p>
                      <a:r>
                        <a:rPr sz="1000"/>
                        <a:t>Dette vil gjøre grunnlaget for og produsere utstyr til næringene større og ikke minst vi kan produsere mer mat som verden vil trenge .</a:t>
                      </a:r>
                    </a:p>
                    <a:p>
                      <a:r>
                        <a:rPr sz="1000"/>
                        <a:t>Dette vil på sikt være enda viktigere for Norge .</a:t>
                      </a:r>
                    </a:p>
                  </a:txBody>
                  <a:tcPr>
                    <a:lnL w="0"/>
                    <a:lnR w="0"/>
                    <a:solidFill>
                      <a:prstClr val="black">
                        <a:lumOff val="100000"/>
                        <a:lumOff val="100000"/>
                      </a:prstClr>
                    </a:solidFill>
                  </a:tcPr>
                </a:tc>
              </a:tr>
              <a:tr h="0">
                <a:tc>
                  <a:txBody>
                    <a:bodyPr/>
                    <a:lstStyle/>
                    <a:p>
                      <a:pPr>
                        <a:defRPr sz="1000"/>
                      </a:pPr>
                      <a:r>
                        <a:rPr sz="1000"/>
                        <a:t>Gi økonomiske rammebetingelser og forutsigbarhet slik at oljenæringen kan fortsette med sine investeringer på Norsk sokkel.</a:t>
                      </a:r>
                    </a:p>
                  </a:txBody>
                  <a:tcPr>
                    <a:lnL w="0"/>
                    <a:lnR w="0"/>
                    <a:solidFill>
                      <a:prstClr val="black">
                        <a:lumOff val="100000"/>
                        <a:lumOff val="100000"/>
                      </a:prstClr>
                    </a:solidFill>
                  </a:tcPr>
                </a:tc>
              </a:tr>
              <a:tr h="0">
                <a:tc>
                  <a:txBody>
                    <a:bodyPr/>
                    <a:lstStyle/>
                    <a:p>
                      <a:pPr>
                        <a:defRPr sz="1000"/>
                      </a:pPr>
                      <a:r>
                        <a:rPr sz="1000"/>
                        <a:t>Vilje til å stimulere bedrifter innen oljerelatert næring midler til omstilling og kreativ tenkning ift nye satsingsområder.</a:t>
                      </a:r>
                    </a:p>
                  </a:txBody>
                  <a:tcPr>
                    <a:lnL w="0"/>
                    <a:lnR w="0"/>
                    <a:solidFill>
                      <a:prstClr val="black">
                        <a:lumOff val="100000"/>
                        <a:lumOff val="100000"/>
                      </a:prstClr>
                    </a:solidFill>
                  </a:tcPr>
                </a:tc>
              </a:tr>
              <a:tr h="0">
                <a:tc>
                  <a:txBody>
                    <a:bodyPr/>
                    <a:lstStyle/>
                    <a:p>
                      <a:pPr>
                        <a:defRPr sz="1000"/>
                      </a:pPr>
                      <a:r>
                        <a:rPr sz="1000"/>
                        <a:t>Tilrettelegging for unge på boligmarkedet</a:t>
                      </a:r>
                    </a:p>
                    <a:p>
                      <a:r>
                        <a:rPr sz="1000"/>
                        <a:t>Regulere boligpolitikken på en måte som gjør at første bolig er rimelig og de som allerede har ikke får samme mulighet flere ganger.</a:t>
                      </a:r>
                    </a:p>
                  </a:txBody>
                  <a:tcPr>
                    <a:lnL w="0"/>
                    <a:lnR w="0"/>
                    <a:solidFill>
                      <a:prstClr val="black">
                        <a:lumOff val="100000"/>
                        <a:lumOff val="100000"/>
                      </a:prstClr>
                    </a:solidFill>
                  </a:tcPr>
                </a:tc>
              </a:tr>
              <a:tr h="0">
                <a:tc>
                  <a:txBody>
                    <a:bodyPr/>
                    <a:lstStyle/>
                    <a:p>
                      <a:pPr>
                        <a:defRPr sz="1000"/>
                      </a:pPr>
                      <a:r>
                        <a:rPr sz="1000"/>
                        <a:t>GJennomfør tiltak som senker boligprisene, slik at det blir mer fristende å flytte hit.</a:t>
                      </a:r>
                    </a:p>
                    <a:p>
                      <a:r>
                        <a:rPr sz="1000"/>
                        <a:t>Få orden på trafikkutfordringene i Sandnes/Stavanger, bygg bedre veier med av og påkjøringer som tar unna, bygg en effektiv bussavvikling eller bybane med rimelige priser.</a:t>
                      </a:r>
                    </a:p>
                    <a:p>
                      <a:r>
                        <a:rPr sz="1000"/>
                        <a:t>Bare disse to ville hjulpet mye.</a:t>
                      </a:r>
                    </a:p>
                  </a:txBody>
                  <a:tcPr>
                    <a:lnL w="0"/>
                    <a:lnR w="0"/>
                    <a:solidFill>
                      <a:prstClr val="black">
                        <a:lumOff val="100000"/>
                        <a:lumOff val="100000"/>
                      </a:prstClr>
                    </a:solidFill>
                  </a:tcPr>
                </a:tc>
              </a:tr>
              <a:tr h="0">
                <a:tc>
                  <a:txBody>
                    <a:bodyPr/>
                    <a:lstStyle/>
                    <a:p>
                      <a:pPr>
                        <a:defRPr sz="1000"/>
                      </a:pPr>
                      <a:r>
                        <a:rPr sz="1000"/>
                        <a:t>Forenklet lufthavnstruktur, der en tar konsekvensene av tilrettelagte alternative transporttilbud.</a:t>
                      </a:r>
                    </a:p>
                  </a:txBody>
                  <a:tcPr>
                    <a:lnL w="0"/>
                    <a:lnR w="0"/>
                    <a:solidFill>
                      <a:prstClr val="black">
                        <a:lumOff val="100000"/>
                        <a:lumOff val="100000"/>
                      </a:prstClr>
                    </a:solidFill>
                  </a:tcPr>
                </a:tc>
              </a:tr>
              <a:tr h="0">
                <a:tc>
                  <a:txBody>
                    <a:bodyPr/>
                    <a:lstStyle/>
                    <a:p>
                      <a:pPr>
                        <a:defRPr sz="1000"/>
                      </a:pPr>
                      <a:r>
                        <a:rPr sz="1000"/>
                        <a:t>Det er altfor gammeldags tenkning i skattlegging av produksjonsleddet.</a:t>
                      </a:r>
                    </a:p>
                    <a:p>
                      <a:r>
                        <a:rPr sz="1000"/>
                        <a:t>De store overskuddene sitter lenger ute i verdi kjeden idag enn når regelverket be laget.</a:t>
                      </a:r>
                    </a:p>
                    <a:p>
                      <a:r>
                        <a:rPr sz="1000"/>
                        <a:t>I vår kommune er det kun verker og bruk som betaler eiendoms-skatt, handelsleddet går klar. DEt andre er at det må lønne seg å ha folk i arbeid, ikke bare et lite lager og kjøpe alt fra utlandet</a:t>
                      </a:r>
                    </a:p>
                  </a:txBody>
                  <a:tcPr>
                    <a:lnL w="0"/>
                    <a:lnR w="0"/>
                    <a:solidFill>
                      <a:prstClr val="black">
                        <a:lumOff val="100000"/>
                        <a:lumOff val="100000"/>
                      </a:prstClr>
                    </a:solidFill>
                  </a:tcPr>
                </a:tc>
              </a:tr>
            </a:tbl>
          </a:graphicData>
        </a:graphic>
      </p:graphicFrame>
    </p:spTree>
  </p:cSld>
  <p:clrMapOvr>
    <a:masterClrMapping/>
  </p:clrMapOvr>
  <p:timing>
    <p:tnLst>
      <p:par>
        <p:cTn id="1" dur="indefinite" restart="never" nodeType="tmRoot"/>
      </p:par>
    </p:tn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normAutofit fontScale="90000"/>
          </a:bodyPr>
          <a:lstStyle/>
          <a:p>
            <a:r>
              <a:rPr lang="en-US"/>
              <a:t>27. Her ønsker vi at du kommer med en konkret ønskeliste til myndighetene med utgangspunkt i hvilke endringer som best vil hjelpe din bedrift.</a:t>
            </a:r>
          </a:p>
        </p:txBody>
      </p:sp>
      <p:sp>
        <p:nvSpPr>
          <p:cNvPr id="4" name="PCont"/>
          <p:cNvSpPr>
            <a:spLocks noGrp="1"/>
          </p:cNvSpPr>
          <p:nvPr>
            <p:ph sz="quarter" idx="15"/>
          </p:nvPr>
        </p:nvSpPr>
        <p:spPr/>
        <p:txBody>
          <a:bodyPr/>
          <a:lstStyle/>
          <a:p>
            <a:endParaRPr lang="en-US"/>
          </a:p>
        </p:txBody>
      </p:sp>
      <p:sp>
        <p:nvSpPr>
          <p:cNvPr id="6" name="RepTitle"/>
          <p:cNvSpPr>
            <a:spLocks noGrp="1"/>
          </p:cNvSpPr>
          <p:nvPr>
            <p:ph sz="quarter" idx="16" hasCustomPrompt="1"/>
          </p:nvPr>
        </p:nvSpPr>
        <p:spPr/>
        <p:txBody>
          <a:bodyPr/>
          <a:lstStyle/>
          <a:p>
            <a:r>
              <a:rPr lang="en-US"/>
              <a:t>Undersøkelse Vestlandet 2015(3)</a:t>
            </a:r>
          </a:p>
        </p:txBody>
      </p:sp>
      <p:sp>
        <p:nvSpPr>
          <p:cNvPr id="7" name="MetaFoot"/>
          <p:cNvSpPr>
            <a:spLocks noGrp="1"/>
          </p:cNvSpPr>
          <p:nvPr>
            <p:ph sz="quarter" idx="17"/>
          </p:nvPr>
        </p:nvSpPr>
        <p:spPr/>
        <p:txBody>
          <a:bodyPr/>
          <a:lstStyle/>
          <a:p>
            <a:endParaRPr lang="en-US"/>
          </a:p>
        </p:txBody>
      </p:sp>
      <p:graphicFrame>
        <p:nvGraphicFramePr>
          <p:cNvPr id="8" name="New Table"/>
          <p:cNvGraphicFramePr>
            <a:graphicFrameLocks noGrp="1"/>
          </p:cNvGraphicFramePr>
          <p:nvPr>
            <p:ph sz="quarter" idx="14"/>
          </p:nvPr>
        </p:nvGraphicFramePr>
        <p:xfrm>
          <a:off x="467544" y="836712"/>
          <a:ext cx="8207375" cy="5577840"/>
        </p:xfrm>
        <a:graphic>
          <a:graphicData uri="http://schemas.openxmlformats.org/drawingml/2006/table">
            <a:tbl>
              <a:tblPr>
                <a:tableStyleId>{5C22544A-7EE6-4342-B048-85BDC9FD1C3A}</a:tableStyleId>
              </a:tblPr>
              <a:tblGrid>
                <a:gridCol w="8207375"/>
              </a:tblGrid>
              <a:tr h="0">
                <a:tc>
                  <a:txBody>
                    <a:bodyPr/>
                    <a:lstStyle/>
                    <a:p>
                      <a:pPr>
                        <a:defRPr sz="1000"/>
                      </a:pPr>
                      <a:r>
                        <a:rPr sz="1000"/>
                        <a:t>Jeg har nettopp begynt i bedriften, og tror ikke jeg er rett person til å si noe om dette.</a:t>
                      </a:r>
                    </a:p>
                  </a:txBody>
                  <a:tcPr>
                    <a:lnL w="0"/>
                    <a:lnR w="0"/>
                    <a:solidFill>
                      <a:prstClr val="black">
                        <a:lumOff val="100000"/>
                        <a:lumOff val="100000"/>
                      </a:prstClr>
                    </a:solidFill>
                  </a:tcPr>
                </a:tc>
              </a:tr>
              <a:tr h="0">
                <a:tc>
                  <a:txBody>
                    <a:bodyPr/>
                    <a:lstStyle/>
                    <a:p>
                      <a:pPr>
                        <a:defRPr sz="1000"/>
                      </a:pPr>
                      <a:r>
                        <a:rPr sz="1000"/>
                        <a:t>Holder til i utkantstrøk, ønsker derfor ikke sentralisering. Tvungen grensejustering på kommunalt nivå kan bety smertefulle omstillinger og store økonomiske konsekvenser for bedriften. Gevinsten er liten ved sentralisering og kommunesammenslåing, og sentrale strøk har per dags dato ikke infrastruktur til å ta imot dette.</a:t>
                      </a:r>
                    </a:p>
                  </a:txBody>
                  <a:tcPr>
                    <a:lnL w="0"/>
                    <a:lnR w="0"/>
                    <a:solidFill>
                      <a:prstClr val="black">
                        <a:lumOff val="100000"/>
                        <a:lumOff val="100000"/>
                      </a:prstClr>
                    </a:solidFill>
                  </a:tcPr>
                </a:tc>
              </a:tr>
              <a:tr h="0">
                <a:tc>
                  <a:txBody>
                    <a:bodyPr/>
                    <a:lstStyle/>
                    <a:p>
                      <a:pPr>
                        <a:defRPr sz="1000"/>
                      </a:pPr>
                      <a:r>
                        <a:rPr sz="1000"/>
                        <a:t>Ser man noen tiår fremover vil mange av arbeidsplassene bli erstattet av maskiner/automatisering/roboter. Jeg tror neppe at vi får for lite arbeidskraft, men heller at flere vil bli stående utenfor arbeidslivet. Synes derfor det er urimelig at bedrifter skal betale avgift for å ha folk i arbeid, og mener at arbeidsgiveravgiften bør tas bort.</a:t>
                      </a:r>
                    </a:p>
                  </a:txBody>
                  <a:tcPr>
                    <a:lnL w="0"/>
                    <a:lnR w="0"/>
                    <a:solidFill>
                      <a:prstClr val="black">
                        <a:lumOff val="100000"/>
                        <a:lumOff val="100000"/>
                      </a:prstClr>
                    </a:solidFill>
                  </a:tcPr>
                </a:tc>
              </a:tr>
              <a:tr h="0">
                <a:tc>
                  <a:txBody>
                    <a:bodyPr/>
                    <a:lstStyle/>
                    <a:p>
                      <a:pPr>
                        <a:defRPr sz="1000"/>
                      </a:pPr>
                      <a:r>
                        <a:rPr sz="1000"/>
                        <a:t>Øke kollektivsatsing, samt bygge ut veier.</a:t>
                      </a:r>
                    </a:p>
                  </a:txBody>
                  <a:tcPr>
                    <a:lnL w="0"/>
                    <a:lnR w="0"/>
                    <a:solidFill>
                      <a:prstClr val="black">
                        <a:lumOff val="100000"/>
                        <a:lumOff val="100000"/>
                      </a:prstClr>
                    </a:solidFill>
                  </a:tcPr>
                </a:tc>
              </a:tr>
              <a:tr h="0">
                <a:tc>
                  <a:txBody>
                    <a:bodyPr/>
                    <a:lstStyle/>
                    <a:p>
                      <a:pPr>
                        <a:defRPr sz="1000"/>
                      </a:pPr>
                      <a:r>
                        <a:rPr sz="1000"/>
                        <a:t>Myndighetene må ta restruktureringen av norsk Olje &amp; Gass næring på alvor og involvere seg gjennom målrettede stimuli</a:t>
                      </a:r>
                    </a:p>
                  </a:txBody>
                  <a:tcPr>
                    <a:lnL w="0"/>
                    <a:lnR w="0"/>
                    <a:solidFill>
                      <a:prstClr val="black">
                        <a:lumOff val="100000"/>
                        <a:lumOff val="100000"/>
                      </a:prstClr>
                    </a:solidFill>
                  </a:tcPr>
                </a:tc>
              </a:tr>
              <a:tr h="0">
                <a:tc>
                  <a:txBody>
                    <a:bodyPr/>
                    <a:lstStyle/>
                    <a:p>
                      <a:pPr>
                        <a:defRPr sz="1000"/>
                      </a:pPr>
                      <a:r>
                        <a:rPr sz="1000"/>
                        <a:t>1) Bedre samordning av støtte- og virkemiddelapparatet (er positive ting på gang, men langt igjen)</a:t>
                      </a:r>
                    </a:p>
                    <a:p>
                      <a:endParaRPr sz="1000"/>
                    </a:p>
                    <a:p>
                      <a:r>
                        <a:rPr sz="1000"/>
                        <a:t>2) Finne mer og bedre ordninger for finansiering av utviklingsprosjekter og bedrifter i veldig tidlig fase uten at bedriften nødvendigvis må stille opp med store egenandeler</a:t>
                      </a:r>
                    </a:p>
                  </a:txBody>
                  <a:tcPr>
                    <a:lnL w="0"/>
                    <a:lnR w="0"/>
                    <a:solidFill>
                      <a:prstClr val="black">
                        <a:lumOff val="100000"/>
                        <a:lumOff val="100000"/>
                      </a:prstClr>
                    </a:solidFill>
                  </a:tcPr>
                </a:tc>
              </a:tr>
              <a:tr h="0">
                <a:tc>
                  <a:txBody>
                    <a:bodyPr/>
                    <a:lstStyle/>
                    <a:p>
                      <a:pPr>
                        <a:defRPr sz="1000"/>
                      </a:pPr>
                      <a:r>
                        <a:rPr sz="1000"/>
                        <a:t>Lavere selskapsskatt og lavere formuesskatt for å bidra til økte investeringer i Norge.</a:t>
                      </a:r>
                    </a:p>
                  </a:txBody>
                  <a:tcPr>
                    <a:lnL w="0"/>
                    <a:lnR w="0"/>
                    <a:solidFill>
                      <a:prstClr val="black">
                        <a:lumOff val="100000"/>
                        <a:lumOff val="100000"/>
                      </a:prstClr>
                    </a:solidFill>
                  </a:tcPr>
                </a:tc>
              </a:tr>
              <a:tr h="0">
                <a:tc>
                  <a:txBody>
                    <a:bodyPr/>
                    <a:lstStyle/>
                    <a:p>
                      <a:pPr>
                        <a:defRPr sz="1000"/>
                      </a:pPr>
                      <a:r>
                        <a:rPr sz="1000"/>
                        <a:t>Redusere bedriftsbeskatningen.</a:t>
                      </a:r>
                    </a:p>
                    <a:p>
                      <a:r>
                        <a:rPr sz="1000"/>
                        <a:t>Fjerne kjøpesenterloven.</a:t>
                      </a:r>
                    </a:p>
                    <a:p>
                      <a:r>
                        <a:rPr sz="1000"/>
                        <a:t>Legge bedre til rette for utvikling av eiendommer. Spesielt i sentrum.</a:t>
                      </a:r>
                    </a:p>
                  </a:txBody>
                  <a:tcPr>
                    <a:lnL w="0"/>
                    <a:lnR w="0"/>
                    <a:solidFill>
                      <a:prstClr val="black">
                        <a:lumOff val="100000"/>
                        <a:lumOff val="100000"/>
                      </a:prstClr>
                    </a:solidFill>
                  </a:tcPr>
                </a:tc>
              </a:tr>
              <a:tr h="0">
                <a:tc>
                  <a:txBody>
                    <a:bodyPr/>
                    <a:lstStyle/>
                    <a:p>
                      <a:pPr>
                        <a:defRPr sz="1000"/>
                      </a:pPr>
                      <a:r>
                        <a:rPr sz="1000"/>
                        <a:t>Større investeringer I forskning bade fra det offentlige og bedriftene</a:t>
                      </a:r>
                    </a:p>
                  </a:txBody>
                  <a:tcPr>
                    <a:lnL w="0"/>
                    <a:lnR w="0"/>
                    <a:solidFill>
                      <a:prstClr val="black">
                        <a:lumOff val="100000"/>
                        <a:lumOff val="100000"/>
                      </a:prstClr>
                    </a:solidFill>
                  </a:tcPr>
                </a:tc>
              </a:tr>
              <a:tr h="0">
                <a:tc>
                  <a:txBody>
                    <a:bodyPr/>
                    <a:lstStyle/>
                    <a:p>
                      <a:pPr>
                        <a:defRPr sz="1000"/>
                      </a:pPr>
                      <a:r>
                        <a:rPr sz="1000"/>
                        <a:t>Større framkommelighet i trafikken.</a:t>
                      </a:r>
                    </a:p>
                  </a:txBody>
                  <a:tcPr>
                    <a:lnL w="0"/>
                    <a:lnR w="0"/>
                    <a:solidFill>
                      <a:prstClr val="black">
                        <a:lumOff val="100000"/>
                        <a:lumOff val="100000"/>
                      </a:prstClr>
                    </a:solidFill>
                  </a:tcPr>
                </a:tc>
              </a:tr>
              <a:tr h="0">
                <a:tc>
                  <a:txBody>
                    <a:bodyPr/>
                    <a:lstStyle/>
                    <a:p>
                      <a:pPr>
                        <a:defRPr sz="1000"/>
                      </a:pPr>
                      <a:r>
                        <a:rPr sz="1000"/>
                        <a:t>raskere beslutninger på infrastruktur og transportprosjekter, redusere køer</a:t>
                      </a:r>
                    </a:p>
                  </a:txBody>
                  <a:tcPr>
                    <a:lnL w="0"/>
                    <a:lnR w="0"/>
                    <a:solidFill>
                      <a:prstClr val="black">
                        <a:lumOff val="100000"/>
                        <a:lumOff val="100000"/>
                      </a:prstClr>
                    </a:solidFill>
                  </a:tcPr>
                </a:tc>
              </a:tr>
              <a:tr h="0">
                <a:tc>
                  <a:txBody>
                    <a:bodyPr/>
                    <a:lstStyle/>
                    <a:p>
                      <a:pPr>
                        <a:defRPr sz="1000"/>
                      </a:pPr>
                      <a:r>
                        <a:rPr sz="1000"/>
                        <a:t>Bedre infrastruktur, og mer forståelse for verdiskaping i distriktene.</a:t>
                      </a:r>
                    </a:p>
                  </a:txBody>
                  <a:tcPr>
                    <a:lnL w="0"/>
                    <a:lnR w="0"/>
                    <a:solidFill>
                      <a:prstClr val="black">
                        <a:lumOff val="100000"/>
                        <a:lumOff val="100000"/>
                      </a:prstClr>
                    </a:solidFill>
                  </a:tcPr>
                </a:tc>
              </a:tr>
              <a:tr h="0">
                <a:tc>
                  <a:txBody>
                    <a:bodyPr/>
                    <a:lstStyle/>
                    <a:p>
                      <a:pPr>
                        <a:defRPr sz="1000"/>
                      </a:pPr>
                      <a:r>
                        <a:rPr sz="1000"/>
                        <a:t>Fjerning av formueskatt og vesentlig forenkling av planbehandling for bolig og næringsarealer</a:t>
                      </a:r>
                    </a:p>
                  </a:txBody>
                  <a:tcPr>
                    <a:lnL w="0"/>
                    <a:lnR w="0"/>
                    <a:solidFill>
                      <a:prstClr val="black">
                        <a:lumOff val="100000"/>
                        <a:lumOff val="100000"/>
                      </a:prstClr>
                    </a:solidFill>
                  </a:tcPr>
                </a:tc>
              </a:tr>
              <a:tr h="0">
                <a:tc>
                  <a:txBody>
                    <a:bodyPr/>
                    <a:lstStyle/>
                    <a:p>
                      <a:pPr>
                        <a:defRPr sz="1000"/>
                      </a:pPr>
                      <a:r>
                        <a:rPr sz="1000"/>
                        <a:t>Større fokus og prioritering av samferdsel og kommunikasjoner - vegnett, spesielt RV 13. Se over</a:t>
                      </a:r>
                    </a:p>
                    <a:p>
                      <a:endParaRPr sz="1000"/>
                    </a:p>
                    <a:p>
                      <a:r>
                        <a:rPr sz="1000"/>
                        <a:t>Forenkling i rammevilkår i fht til bedriftsetableringer og drift</a:t>
                      </a:r>
                    </a:p>
                  </a:txBody>
                  <a:tcPr>
                    <a:lnL w="0"/>
                    <a:lnR w="0"/>
                    <a:solidFill>
                      <a:prstClr val="black">
                        <a:lumOff val="100000"/>
                        <a:lumOff val="100000"/>
                      </a:prstClr>
                    </a:solidFill>
                  </a:tcPr>
                </a:tc>
              </a:tr>
              <a:tr h="0">
                <a:tc>
                  <a:txBody>
                    <a:bodyPr/>
                    <a:lstStyle/>
                    <a:p>
                      <a:pPr>
                        <a:defRPr sz="1000"/>
                      </a:pPr>
                      <a:r>
                        <a:rPr sz="1000"/>
                        <a:t>Reformer innen kommune- fylkes- og statlige strukturer må åpne for regionalt samarbeid der dette er hensiktsmessig.</a:t>
                      </a:r>
                    </a:p>
                  </a:txBody>
                  <a:tcPr>
                    <a:lnL w="0"/>
                    <a:lnR w="0"/>
                    <a:solidFill>
                      <a:prstClr val="black">
                        <a:lumOff val="100000"/>
                        <a:lumOff val="100000"/>
                      </a:prstClr>
                    </a:solidFill>
                  </a:tcPr>
                </a:tc>
              </a:tr>
            </a:tbl>
          </a:graphicData>
        </a:graphic>
      </p:graphicFrame>
    </p:spTree>
  </p:cSld>
  <p:clrMapOvr>
    <a:masterClrMapping/>
  </p:clrMapOvr>
  <p:timing>
    <p:tnLst>
      <p:par>
        <p:cTn id="1" dur="indefinite" restart="never" nodeType="tmRoot"/>
      </p:par>
    </p:tn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normAutofit fontScale="90000"/>
          </a:bodyPr>
          <a:lstStyle/>
          <a:p>
            <a:r>
              <a:rPr lang="en-US"/>
              <a:t>27. Her ønsker vi at du kommer med en konkret ønskeliste til myndighetene med utgangspunkt i hvilke endringer som best vil hjelpe din bedrift.</a:t>
            </a:r>
          </a:p>
        </p:txBody>
      </p:sp>
      <p:sp>
        <p:nvSpPr>
          <p:cNvPr id="4" name="PCont"/>
          <p:cNvSpPr>
            <a:spLocks noGrp="1"/>
          </p:cNvSpPr>
          <p:nvPr>
            <p:ph sz="quarter" idx="15"/>
          </p:nvPr>
        </p:nvSpPr>
        <p:spPr/>
        <p:txBody>
          <a:bodyPr/>
          <a:lstStyle/>
          <a:p>
            <a:endParaRPr lang="en-US"/>
          </a:p>
        </p:txBody>
      </p:sp>
      <p:sp>
        <p:nvSpPr>
          <p:cNvPr id="6" name="RepTitle"/>
          <p:cNvSpPr>
            <a:spLocks noGrp="1"/>
          </p:cNvSpPr>
          <p:nvPr>
            <p:ph sz="quarter" idx="16" hasCustomPrompt="1"/>
          </p:nvPr>
        </p:nvSpPr>
        <p:spPr/>
        <p:txBody>
          <a:bodyPr/>
          <a:lstStyle/>
          <a:p>
            <a:r>
              <a:rPr lang="en-US"/>
              <a:t>Undersøkelse Vestlandet 2015(3)</a:t>
            </a:r>
          </a:p>
        </p:txBody>
      </p:sp>
      <p:sp>
        <p:nvSpPr>
          <p:cNvPr id="7" name="MetaFoot"/>
          <p:cNvSpPr>
            <a:spLocks noGrp="1"/>
          </p:cNvSpPr>
          <p:nvPr>
            <p:ph sz="quarter" idx="17"/>
          </p:nvPr>
        </p:nvSpPr>
        <p:spPr/>
        <p:txBody>
          <a:bodyPr/>
          <a:lstStyle/>
          <a:p>
            <a:endParaRPr lang="en-US"/>
          </a:p>
        </p:txBody>
      </p:sp>
      <p:graphicFrame>
        <p:nvGraphicFramePr>
          <p:cNvPr id="8" name="New Table"/>
          <p:cNvGraphicFramePr>
            <a:graphicFrameLocks noGrp="1"/>
          </p:cNvGraphicFramePr>
          <p:nvPr>
            <p:ph sz="quarter" idx="14"/>
          </p:nvPr>
        </p:nvGraphicFramePr>
        <p:xfrm>
          <a:off x="467544" y="836712"/>
          <a:ext cx="8207375" cy="5516880"/>
        </p:xfrm>
        <a:graphic>
          <a:graphicData uri="http://schemas.openxmlformats.org/drawingml/2006/table">
            <a:tbl>
              <a:tblPr>
                <a:tableStyleId>{5C22544A-7EE6-4342-B048-85BDC9FD1C3A}</a:tableStyleId>
              </a:tblPr>
              <a:tblGrid>
                <a:gridCol w="8207375"/>
              </a:tblGrid>
              <a:tr h="0">
                <a:tc>
                  <a:txBody>
                    <a:bodyPr/>
                    <a:lstStyle/>
                    <a:p>
                      <a:pPr>
                        <a:defRPr sz="1000"/>
                      </a:pPr>
                      <a:r>
                        <a:rPr sz="1000"/>
                        <a:t>Lavere personbeskatning (over 50% nå).</a:t>
                      </a:r>
                    </a:p>
                  </a:txBody>
                  <a:tcPr>
                    <a:lnL w="0"/>
                    <a:lnR w="0"/>
                    <a:solidFill>
                      <a:prstClr val="black">
                        <a:lumOff val="100000"/>
                        <a:lumOff val="100000"/>
                      </a:prstClr>
                    </a:solidFill>
                  </a:tcPr>
                </a:tc>
              </a:tr>
              <a:tr h="0">
                <a:tc>
                  <a:txBody>
                    <a:bodyPr/>
                    <a:lstStyle/>
                    <a:p>
                      <a:pPr>
                        <a:defRPr sz="1000"/>
                      </a:pPr>
                      <a:r>
                        <a:rPr sz="1000"/>
                        <a:t>1. Lavere arbeidsgiveravgift</a:t>
                      </a:r>
                    </a:p>
                    <a:p>
                      <a:r>
                        <a:rPr sz="1000"/>
                        <a:t>2. Lavere bedriftsbeskatning</a:t>
                      </a:r>
                    </a:p>
                    <a:p>
                      <a:r>
                        <a:rPr sz="1000"/>
                        <a:t>3. Flere tilskuddsordninger - etter andre modeller enn de som finnes idag.</a:t>
                      </a:r>
                    </a:p>
                    <a:p>
                      <a:r>
                        <a:rPr sz="1000"/>
                        <a:t>4. Innovasjon Norge sitt system fremmer etter mitt personlige syn IKKE innovasjon i Norge. Det jeg mener er at midlene som "risles tynt utover" ikke har noen langsiktig effekt på sysselsetting i Norge. Mange av initiativene som får støtte trenger det ikke og de som trenger det er kanskje ikke kvalifisert. Det finnes idag konsulentselskaper som hjelper bedrifter i å søke om støtte fra Innovasjon Norge på en slik måte at de vil bli kvalifisert og godkjent for støtte. Disse selskapene tar opptil 20% honorar. Dette er uetisk og destruktivt i forhold til innovasjon. Det forefinnes en TOTAL mangel på HELHETLIG TENKING i forhold til innovasjon i Norge. Ordet er et av de mest misbrukte i næringslivet akkurat nå. Det har aldri vært pratet så mye om innovasjon som nå, men dessverre er det svært lite av dette som manifesterer seg som levedyktige konsepter, tjenester og produkter.</a:t>
                      </a:r>
                    </a:p>
                  </a:txBody>
                  <a:tcPr>
                    <a:lnL w="0"/>
                    <a:lnR w="0"/>
                    <a:solidFill>
                      <a:prstClr val="black">
                        <a:lumOff val="100000"/>
                        <a:lumOff val="100000"/>
                      </a:prstClr>
                    </a:solidFill>
                  </a:tcPr>
                </a:tc>
              </a:tr>
              <a:tr h="0">
                <a:tc>
                  <a:txBody>
                    <a:bodyPr/>
                    <a:lstStyle/>
                    <a:p>
                      <a:pPr>
                        <a:defRPr sz="1000"/>
                      </a:pPr>
                      <a:r>
                        <a:rPr sz="1000"/>
                        <a:t>Få ned formueskatt</a:t>
                      </a:r>
                    </a:p>
                  </a:txBody>
                  <a:tcPr>
                    <a:lnL w="0"/>
                    <a:lnR w="0"/>
                    <a:solidFill>
                      <a:prstClr val="black">
                        <a:lumOff val="100000"/>
                        <a:lumOff val="100000"/>
                      </a:prstClr>
                    </a:solidFill>
                  </a:tcPr>
                </a:tc>
              </a:tr>
              <a:tr h="0">
                <a:tc>
                  <a:txBody>
                    <a:bodyPr/>
                    <a:lstStyle/>
                    <a:p>
                      <a:pPr>
                        <a:defRPr sz="1000"/>
                      </a:pPr>
                      <a:r>
                        <a:rPr sz="1000"/>
                        <a:t>Styrke  videregående skole</a:t>
                      </a:r>
                    </a:p>
                  </a:txBody>
                  <a:tcPr>
                    <a:lnL w="0"/>
                    <a:lnR w="0"/>
                    <a:solidFill>
                      <a:prstClr val="black">
                        <a:lumOff val="100000"/>
                        <a:lumOff val="100000"/>
                      </a:prstClr>
                    </a:solidFill>
                  </a:tcPr>
                </a:tc>
              </a:tr>
              <a:tr h="0">
                <a:tc>
                  <a:txBody>
                    <a:bodyPr/>
                    <a:lstStyle/>
                    <a:p>
                      <a:pPr>
                        <a:defRPr sz="1000"/>
                      </a:pPr>
                      <a:r>
                        <a:rPr sz="1000"/>
                        <a:t>Bedre kollektivtilbud mellom bydelene, inkl. utvidelse av beinveier fra øyene rundt Bergen</a:t>
                      </a:r>
                    </a:p>
                  </a:txBody>
                  <a:tcPr>
                    <a:lnL w="0"/>
                    <a:lnR w="0"/>
                    <a:solidFill>
                      <a:prstClr val="black">
                        <a:lumOff val="100000"/>
                        <a:lumOff val="100000"/>
                      </a:prstClr>
                    </a:solidFill>
                  </a:tcPr>
                </a:tc>
              </a:tr>
              <a:tr h="0">
                <a:tc>
                  <a:txBody>
                    <a:bodyPr/>
                    <a:lstStyle/>
                    <a:p>
                      <a:pPr>
                        <a:defRPr sz="1000"/>
                      </a:pPr>
                      <a:r>
                        <a:rPr sz="1000"/>
                        <a:t>Vi vil at man jobber for å lage en løsning hvor alt man kjøper i  utlandet skal være mva-pliktig. VI ser for oss at det lages en nettbasertløsning hvor forbrukere selv fortoller sine varer og betaler mva, og at dette gir de en kode som man må bruke for å få ut varer kjøpt fra utenlandske nettbutikker. </a:t>
                      </a:r>
                    </a:p>
                    <a:p>
                      <a:r>
                        <a:rPr sz="1000"/>
                        <a:t>Det er helt urimelig at man betaler mindre mva hvis man kjøper fra utlandet</a:t>
                      </a:r>
                    </a:p>
                  </a:txBody>
                  <a:tcPr>
                    <a:lnL w="0"/>
                    <a:lnR w="0"/>
                    <a:solidFill>
                      <a:prstClr val="black">
                        <a:lumOff val="100000"/>
                        <a:lumOff val="100000"/>
                      </a:prstClr>
                    </a:solidFill>
                  </a:tcPr>
                </a:tc>
              </a:tr>
              <a:tr h="0">
                <a:tc>
                  <a:txBody>
                    <a:bodyPr/>
                    <a:lstStyle/>
                    <a:p>
                      <a:pPr>
                        <a:defRPr sz="1000"/>
                      </a:pPr>
                      <a:r>
                        <a:rPr sz="1000"/>
                        <a:t>Bedre veier, mindre bompenger. Kostnadene ved å bevege seg i trafikken på gitte tider av døgnet er for stor.</a:t>
                      </a:r>
                    </a:p>
                    <a:p>
                      <a:endParaRPr sz="1000"/>
                    </a:p>
                    <a:p>
                      <a:r>
                        <a:rPr sz="1000"/>
                        <a:t>Bedre legge til rette for boligbygging.</a:t>
                      </a:r>
                    </a:p>
                  </a:txBody>
                  <a:tcPr>
                    <a:lnL w="0"/>
                    <a:lnR w="0"/>
                    <a:solidFill>
                      <a:prstClr val="black">
                        <a:lumOff val="100000"/>
                        <a:lumOff val="100000"/>
                      </a:prstClr>
                    </a:solidFill>
                  </a:tcPr>
                </a:tc>
              </a:tr>
              <a:tr h="0">
                <a:tc>
                  <a:txBody>
                    <a:bodyPr/>
                    <a:lstStyle/>
                    <a:p>
                      <a:pPr>
                        <a:defRPr sz="1000"/>
                      </a:pPr>
                      <a:r>
                        <a:rPr sz="1000"/>
                        <a:t>Gjøre det enklere for gründere å starte bedrift .  Det må tilrettelegge mer for å stimulere innovasjon og nyskapning .</a:t>
                      </a:r>
                    </a:p>
                  </a:txBody>
                  <a:tcPr>
                    <a:lnL w="0"/>
                    <a:lnR w="0"/>
                    <a:solidFill>
                      <a:prstClr val="black">
                        <a:lumOff val="100000"/>
                        <a:lumOff val="100000"/>
                      </a:prstClr>
                    </a:solidFill>
                  </a:tcPr>
                </a:tc>
              </a:tr>
              <a:tr h="0">
                <a:tc>
                  <a:txBody>
                    <a:bodyPr/>
                    <a:lstStyle/>
                    <a:p>
                      <a:pPr>
                        <a:defRPr sz="1000"/>
                      </a:pPr>
                      <a:r>
                        <a:rPr sz="1000"/>
                        <a:t>hindre skatt på bedrifter som går med underskudd</a:t>
                      </a:r>
                    </a:p>
                  </a:txBody>
                  <a:tcPr>
                    <a:lnL w="0"/>
                    <a:lnR w="0"/>
                    <a:solidFill>
                      <a:prstClr val="black">
                        <a:lumOff val="100000"/>
                        <a:lumOff val="100000"/>
                      </a:prstClr>
                    </a:solidFill>
                  </a:tcPr>
                </a:tc>
              </a:tr>
              <a:tr h="0">
                <a:tc>
                  <a:txBody>
                    <a:bodyPr/>
                    <a:lstStyle/>
                    <a:p>
                      <a:pPr>
                        <a:defRPr sz="1000"/>
                      </a:pPr>
                      <a:r>
                        <a:rPr sz="1000"/>
                        <a:t>-</a:t>
                      </a:r>
                    </a:p>
                  </a:txBody>
                  <a:tcPr>
                    <a:lnL w="0"/>
                    <a:lnR w="0"/>
                    <a:solidFill>
                      <a:prstClr val="black">
                        <a:lumOff val="100000"/>
                        <a:lumOff val="100000"/>
                      </a:prstClr>
                    </a:solidFill>
                  </a:tcPr>
                </a:tc>
              </a:tr>
              <a:tr h="0">
                <a:tc>
                  <a:txBody>
                    <a:bodyPr/>
                    <a:lstStyle/>
                    <a:p>
                      <a:pPr>
                        <a:defRPr sz="1000"/>
                      </a:pPr>
                      <a:r>
                        <a:rPr sz="1000"/>
                        <a:t>Økt aktivitet fra Innovasjon Norge. </a:t>
                      </a:r>
                    </a:p>
                    <a:p>
                      <a:r>
                        <a:rPr sz="1000"/>
                        <a:t>Fjerne bompenge avgiften.</a:t>
                      </a:r>
                    </a:p>
                    <a:p>
                      <a:r>
                        <a:rPr sz="1000"/>
                        <a:t>Lever med dagens skatte og avgiftspolitikk, men ønsker meg en ordning der urørt resultat som pløyes inn i bedriften ikke skattlegges før de blir brukt som utbytte. Fordel fremover å sikre bedriftenes egenkapital for ikke å komme i situasjon der man må permittere.</a:t>
                      </a:r>
                    </a:p>
                  </a:txBody>
                  <a:tcPr>
                    <a:lnL w="0"/>
                    <a:lnR w="0"/>
                    <a:solidFill>
                      <a:prstClr val="black">
                        <a:lumOff val="100000"/>
                        <a:lumOff val="100000"/>
                      </a:prstClr>
                    </a:solidFill>
                  </a:tcPr>
                </a:tc>
              </a:tr>
            </a:tbl>
          </a:graphicData>
        </a:graphic>
      </p:graphicFrame>
    </p:spTree>
  </p:cSld>
  <p:clrMapOvr>
    <a:masterClrMapping/>
  </p:clrMapOvr>
  <p:timing>
    <p:tnLst>
      <p:par>
        <p:cTn id="1" dur="indefinite" restart="never" nodeType="tmRoot"/>
      </p:par>
    </p:tn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normAutofit fontScale="90000"/>
          </a:bodyPr>
          <a:lstStyle/>
          <a:p>
            <a:r>
              <a:rPr lang="en-US"/>
              <a:t>27. Her ønsker vi at du kommer med en konkret ønskeliste til myndighetene med utgangspunkt i hvilke endringer som best vil hjelpe din bedrift.</a:t>
            </a:r>
          </a:p>
        </p:txBody>
      </p:sp>
      <p:sp>
        <p:nvSpPr>
          <p:cNvPr id="4" name="PCont"/>
          <p:cNvSpPr>
            <a:spLocks noGrp="1"/>
          </p:cNvSpPr>
          <p:nvPr>
            <p:ph sz="quarter" idx="15"/>
          </p:nvPr>
        </p:nvSpPr>
        <p:spPr/>
        <p:txBody>
          <a:bodyPr/>
          <a:lstStyle/>
          <a:p>
            <a:endParaRPr lang="en-US"/>
          </a:p>
        </p:txBody>
      </p:sp>
      <p:sp>
        <p:nvSpPr>
          <p:cNvPr id="6" name="RepTitle"/>
          <p:cNvSpPr>
            <a:spLocks noGrp="1"/>
          </p:cNvSpPr>
          <p:nvPr>
            <p:ph sz="quarter" idx="16" hasCustomPrompt="1"/>
          </p:nvPr>
        </p:nvSpPr>
        <p:spPr/>
        <p:txBody>
          <a:bodyPr/>
          <a:lstStyle/>
          <a:p>
            <a:r>
              <a:rPr lang="en-US"/>
              <a:t>Undersøkelse Vestlandet 2015(3)</a:t>
            </a:r>
          </a:p>
        </p:txBody>
      </p:sp>
      <p:sp>
        <p:nvSpPr>
          <p:cNvPr id="7" name="MetaFoot"/>
          <p:cNvSpPr>
            <a:spLocks noGrp="1"/>
          </p:cNvSpPr>
          <p:nvPr>
            <p:ph sz="quarter" idx="17"/>
          </p:nvPr>
        </p:nvSpPr>
        <p:spPr/>
        <p:txBody>
          <a:bodyPr/>
          <a:lstStyle/>
          <a:p>
            <a:endParaRPr lang="en-US"/>
          </a:p>
        </p:txBody>
      </p:sp>
      <p:graphicFrame>
        <p:nvGraphicFramePr>
          <p:cNvPr id="8" name="New Table"/>
          <p:cNvGraphicFramePr>
            <a:graphicFrameLocks noGrp="1"/>
          </p:cNvGraphicFramePr>
          <p:nvPr>
            <p:ph sz="quarter" idx="14"/>
          </p:nvPr>
        </p:nvGraphicFramePr>
        <p:xfrm>
          <a:off x="467544" y="836712"/>
          <a:ext cx="8207375" cy="5882640"/>
        </p:xfrm>
        <a:graphic>
          <a:graphicData uri="http://schemas.openxmlformats.org/drawingml/2006/table">
            <a:tbl>
              <a:tblPr>
                <a:tableStyleId>{5C22544A-7EE6-4342-B048-85BDC9FD1C3A}</a:tableStyleId>
              </a:tblPr>
              <a:tblGrid>
                <a:gridCol w="8207375"/>
              </a:tblGrid>
              <a:tr h="0">
                <a:tc>
                  <a:txBody>
                    <a:bodyPr/>
                    <a:lstStyle/>
                    <a:p>
                      <a:pPr>
                        <a:defRPr sz="1000"/>
                      </a:pPr>
                      <a:r>
                        <a:rPr sz="1000"/>
                        <a:t>- Insentiver for å bygge ut felt i Norge (store ressurser ligger urørt for eksempel i Barentshavet).</a:t>
                      </a:r>
                    </a:p>
                    <a:p>
                      <a:r>
                        <a:rPr sz="1000"/>
                        <a:t>- Fortsette med skatteordningen for leting (78% av leteutgifter dekkes av staten)</a:t>
                      </a:r>
                    </a:p>
                    <a:p>
                      <a:r>
                        <a:rPr sz="1000"/>
                        <a:t>- Få ned kostnader på sokkelen,- 2-4 ordningen er alt for god for de ansatte til å være bærekraftig</a:t>
                      </a:r>
                    </a:p>
                  </a:txBody>
                  <a:tcPr>
                    <a:lnL w="0"/>
                    <a:lnR w="0"/>
                    <a:solidFill>
                      <a:prstClr val="black">
                        <a:lumOff val="100000"/>
                        <a:lumOff val="100000"/>
                      </a:prstClr>
                    </a:solidFill>
                  </a:tcPr>
                </a:tc>
              </a:tr>
              <a:tr h="0">
                <a:tc>
                  <a:txBody>
                    <a:bodyPr/>
                    <a:lstStyle/>
                    <a:p>
                      <a:pPr>
                        <a:defRPr sz="1000"/>
                      </a:pPr>
                      <a:r>
                        <a:rPr sz="1000"/>
                        <a:t>- raskere utbygginger og utbedringer av fylkesveger</a:t>
                      </a:r>
                    </a:p>
                    <a:p>
                      <a:r>
                        <a:rPr sz="1000"/>
                        <a:t>- opprettholde innsats i halehengproduksjonen offshore</a:t>
                      </a:r>
                    </a:p>
                    <a:p>
                      <a:r>
                        <a:rPr sz="1000"/>
                        <a:t>- mindre offentlig byråkrati</a:t>
                      </a:r>
                    </a:p>
                  </a:txBody>
                  <a:tcPr>
                    <a:lnL w="0"/>
                    <a:lnR w="0"/>
                    <a:solidFill>
                      <a:prstClr val="black">
                        <a:lumOff val="100000"/>
                        <a:lumOff val="100000"/>
                      </a:prstClr>
                    </a:solidFill>
                  </a:tcPr>
                </a:tc>
              </a:tr>
              <a:tr h="0">
                <a:tc>
                  <a:txBody>
                    <a:bodyPr/>
                    <a:lstStyle/>
                    <a:p>
                      <a:pPr>
                        <a:defRPr sz="1000"/>
                      </a:pPr>
                      <a:r>
                        <a:rPr sz="1000"/>
                        <a:t>Forbedret infrastruktur</a:t>
                      </a:r>
                    </a:p>
                  </a:txBody>
                  <a:tcPr>
                    <a:lnL w="0"/>
                    <a:lnR w="0"/>
                    <a:solidFill>
                      <a:prstClr val="black">
                        <a:lumOff val="100000"/>
                        <a:lumOff val="100000"/>
                      </a:prstClr>
                    </a:solidFill>
                  </a:tcPr>
                </a:tc>
              </a:tr>
              <a:tr h="0">
                <a:tc>
                  <a:txBody>
                    <a:bodyPr/>
                    <a:lstStyle/>
                    <a:p>
                      <a:pPr>
                        <a:defRPr sz="1000"/>
                      </a:pPr>
                      <a:r>
                        <a:rPr sz="1000"/>
                        <a:t>Bedre ordninger som kan stimulere til innovasjon. Staten bør selv kunne gå inn å gi lån mot liten sikkerhet i lovende prosjekter.</a:t>
                      </a:r>
                    </a:p>
                  </a:txBody>
                  <a:tcPr>
                    <a:lnL w="0"/>
                    <a:lnR w="0"/>
                    <a:solidFill>
                      <a:prstClr val="black">
                        <a:lumOff val="100000"/>
                        <a:lumOff val="100000"/>
                      </a:prstClr>
                    </a:solidFill>
                  </a:tcPr>
                </a:tc>
              </a:tr>
              <a:tr h="0">
                <a:tc>
                  <a:txBody>
                    <a:bodyPr/>
                    <a:lstStyle/>
                    <a:p>
                      <a:pPr>
                        <a:defRPr sz="1000"/>
                      </a:pPr>
                      <a:r>
                        <a:rPr sz="1000"/>
                        <a:t>Betydelig økte investeringer innen IT-løsninger generelt i det  offentlige. Og kompetanseheving for lærere. Siv.ing studier til Bergen.</a:t>
                      </a:r>
                    </a:p>
                  </a:txBody>
                  <a:tcPr>
                    <a:lnL w="0"/>
                    <a:lnR w="0"/>
                    <a:solidFill>
                      <a:prstClr val="black">
                        <a:lumOff val="100000"/>
                        <a:lumOff val="100000"/>
                      </a:prstClr>
                    </a:solidFill>
                  </a:tcPr>
                </a:tc>
              </a:tr>
              <a:tr h="0">
                <a:tc>
                  <a:txBody>
                    <a:bodyPr/>
                    <a:lstStyle/>
                    <a:p>
                      <a:pPr>
                        <a:defRPr sz="1000"/>
                      </a:pPr>
                      <a:r>
                        <a:rPr sz="1000"/>
                        <a:t>Vurdering av eiendomsavgiften</a:t>
                      </a:r>
                    </a:p>
                  </a:txBody>
                  <a:tcPr>
                    <a:lnL w="0"/>
                    <a:lnR w="0"/>
                    <a:solidFill>
                      <a:prstClr val="black">
                        <a:lumOff val="100000"/>
                        <a:lumOff val="100000"/>
                      </a:prstClr>
                    </a:solidFill>
                  </a:tcPr>
                </a:tc>
              </a:tr>
              <a:tr h="0">
                <a:tc>
                  <a:txBody>
                    <a:bodyPr/>
                    <a:lstStyle/>
                    <a:p>
                      <a:pPr>
                        <a:defRPr sz="1000"/>
                      </a:pPr>
                      <a:r>
                        <a:rPr sz="1000"/>
                        <a:t>redusere arb.g.avg. og formueskatt</a:t>
                      </a:r>
                    </a:p>
                  </a:txBody>
                  <a:tcPr>
                    <a:lnL w="0"/>
                    <a:lnR w="0"/>
                    <a:solidFill>
                      <a:prstClr val="black">
                        <a:lumOff val="100000"/>
                        <a:lumOff val="100000"/>
                      </a:prstClr>
                    </a:solidFill>
                  </a:tcPr>
                </a:tc>
              </a:tr>
              <a:tr h="0">
                <a:tc>
                  <a:txBody>
                    <a:bodyPr/>
                    <a:lstStyle/>
                    <a:p>
                      <a:pPr>
                        <a:defRPr sz="1000"/>
                      </a:pPr>
                      <a:r>
                        <a:rPr sz="1000"/>
                        <a:t>Gjennopprette fagutdanningen på videregående nivå gjennom teknisk fagskole el.l.</a:t>
                      </a:r>
                    </a:p>
                  </a:txBody>
                  <a:tcPr>
                    <a:lnL w="0"/>
                    <a:lnR w="0"/>
                    <a:solidFill>
                      <a:prstClr val="black">
                        <a:lumOff val="100000"/>
                        <a:lumOff val="100000"/>
                      </a:prstClr>
                    </a:solidFill>
                  </a:tcPr>
                </a:tc>
              </a:tr>
              <a:tr h="0">
                <a:tc>
                  <a:txBody>
                    <a:bodyPr/>
                    <a:lstStyle/>
                    <a:p>
                      <a:pPr>
                        <a:defRPr sz="1000"/>
                      </a:pPr>
                      <a:r>
                        <a:rPr sz="1000"/>
                        <a:t>AS Norge, kan velge å gå ut med tender på forsvarskontrakter, forskningsskip, ferger etc. ved å sende anbud ut med norsk tekst, forlange å få tilbud på norsk, og forlange at språk I prosjektets gjennomføring skal være norsk. (dette har andre EU land gjort før oss). På denne måten kan vi lettere sikre at norske verft har en bedre mulighet for å vinne disse oppdragene. Eksempler er "replenishment ship" som forsvaret nå bygger I Sør Korea, og Havforskningens forskningsskip som bygges I Italia. Når det gjelder forskningsskipet, ble tenderet krav til performance bond, sammen med krav til støy og øvrige krav så krevende at ingen norske verft turde gå inn på det. Sør Europa gir blaffen I slikt, og tar kontrakten. Såvidt jeg vet klarer de ikke oppnå kravene som er satt I spesifikasjonene til Havforskningen. I tillegg hadde havforskningen mer fokus på å opptre korrket I forhold til EU dirketivet for anbud, enn på fornuften I hvilke krav som ble stilt sammen med et performance bond som var så høyt at ingen norske verft klarte å si ja til dette. Vi ødelegger på denne måten mulighetene norske verft, som har den ypperste kunnskap og kvalitet for denne type skip, til å være med og vinne slike oppdrag. Norge må bli litt mer "egoistisk" I slike tilfeller, og heller søke muligheter I EU dirketivet til å styre oppdragene til norske verft fremfor å fremstå som "perfekte", noe øvrige land ikke gjør. For eksempel, har nå Spania gjeninnført Tax lease ordninger som subsidierer bygging I Spania med ca 20 %. Dette klarer vi ikke konkurrere med. Eksportkreditt og GIEK er forøvrig positive bidrag fra myndighetene, men også disse opptrer uten å ta noe risiko, og hjelper dermed bare de beste prosjektene, eller rederier med mye fri egenkapital. Der er mye som kan gjøres annerledes, spesielt I tider som disse, da ethvert oppdrag er kjærkomment. Billig arbeidskraft er også kraftig korrigert med Almenngjøringsloven og vikarbyrå direktivet. Konkurrenter av oss er også Danmark og Sverige. Polsk arbeidskraft benyttes I disse landene til langt lavere rater enn hva vi kan få til her I Norge. med et lønns- og kostnadsnivå som I mange år er drevet at høy aktivitet Innen offshore næringen, så må der en kraftig omelgging til for å klare å redde industrien I Norge. Det kan være vi ser de siste årene av norske nybyggings verft.</a:t>
                      </a:r>
                    </a:p>
                  </a:txBody>
                  <a:tcPr>
                    <a:lnL w="0"/>
                    <a:lnR w="0"/>
                    <a:solidFill>
                      <a:prstClr val="black">
                        <a:lumOff val="100000"/>
                        <a:lumOff val="100000"/>
                      </a:prstClr>
                    </a:solidFill>
                  </a:tcPr>
                </a:tc>
              </a:tr>
              <a:tr h="0">
                <a:tc>
                  <a:txBody>
                    <a:bodyPr/>
                    <a:lstStyle/>
                    <a:p>
                      <a:pPr>
                        <a:defRPr sz="1000"/>
                      </a:pPr>
                      <a:r>
                        <a:rPr sz="1000"/>
                        <a:t>Sørge for at vi får en lav lønns- og kostnads utvikling de neste årene slik at norsk næringsliv kan bli mer konkurransedyktig i et internasjonalt marked</a:t>
                      </a:r>
                    </a:p>
                  </a:txBody>
                  <a:tcPr>
                    <a:lnL w="0"/>
                    <a:lnR w="0"/>
                    <a:solidFill>
                      <a:prstClr val="black">
                        <a:lumOff val="100000"/>
                        <a:lumOff val="100000"/>
                      </a:prstClr>
                    </a:solidFill>
                  </a:tcPr>
                </a:tc>
              </a:tr>
            </a:tbl>
          </a:graphicData>
        </a:graphic>
      </p:graphicFrame>
    </p:spTree>
  </p:cSld>
  <p:clrMapOvr>
    <a:masterClrMapping/>
  </p:clrMapOvr>
  <p:timing>
    <p:tnLst>
      <p:par>
        <p:cTn id="1" dur="indefinite" restart="never" nodeType="tmRoot"/>
      </p:par>
    </p:tn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normAutofit fontScale="90000"/>
          </a:bodyPr>
          <a:lstStyle/>
          <a:p>
            <a:r>
              <a:rPr lang="en-US"/>
              <a:t>27. Her ønsker vi at du kommer med en konkret ønskeliste til myndighetene med utgangspunkt i hvilke endringer som best vil hjelpe din bedrift.</a:t>
            </a:r>
          </a:p>
        </p:txBody>
      </p:sp>
      <p:sp>
        <p:nvSpPr>
          <p:cNvPr id="4" name="PCont"/>
          <p:cNvSpPr>
            <a:spLocks noGrp="1"/>
          </p:cNvSpPr>
          <p:nvPr>
            <p:ph sz="quarter" idx="15"/>
          </p:nvPr>
        </p:nvSpPr>
        <p:spPr/>
        <p:txBody>
          <a:bodyPr/>
          <a:lstStyle/>
          <a:p>
            <a:endParaRPr lang="en-US"/>
          </a:p>
        </p:txBody>
      </p:sp>
      <p:sp>
        <p:nvSpPr>
          <p:cNvPr id="6" name="RepTitle"/>
          <p:cNvSpPr>
            <a:spLocks noGrp="1"/>
          </p:cNvSpPr>
          <p:nvPr>
            <p:ph sz="quarter" idx="16" hasCustomPrompt="1"/>
          </p:nvPr>
        </p:nvSpPr>
        <p:spPr/>
        <p:txBody>
          <a:bodyPr/>
          <a:lstStyle/>
          <a:p>
            <a:r>
              <a:rPr lang="en-US"/>
              <a:t>Undersøkelse Vestlandet 2015(3)</a:t>
            </a:r>
          </a:p>
        </p:txBody>
      </p:sp>
      <p:sp>
        <p:nvSpPr>
          <p:cNvPr id="7" name="MetaFoot"/>
          <p:cNvSpPr>
            <a:spLocks noGrp="1"/>
          </p:cNvSpPr>
          <p:nvPr>
            <p:ph sz="quarter" idx="17"/>
          </p:nvPr>
        </p:nvSpPr>
        <p:spPr/>
        <p:txBody>
          <a:bodyPr/>
          <a:lstStyle/>
          <a:p>
            <a:endParaRPr lang="en-US"/>
          </a:p>
        </p:txBody>
      </p:sp>
      <p:graphicFrame>
        <p:nvGraphicFramePr>
          <p:cNvPr id="8" name="New Table"/>
          <p:cNvGraphicFramePr>
            <a:graphicFrameLocks noGrp="1"/>
          </p:cNvGraphicFramePr>
          <p:nvPr>
            <p:ph sz="quarter" idx="14"/>
          </p:nvPr>
        </p:nvGraphicFramePr>
        <p:xfrm>
          <a:off x="467544" y="836712"/>
          <a:ext cx="8207375" cy="5821680"/>
        </p:xfrm>
        <a:graphic>
          <a:graphicData uri="http://schemas.openxmlformats.org/drawingml/2006/table">
            <a:tbl>
              <a:tblPr>
                <a:tableStyleId>{5C22544A-7EE6-4342-B048-85BDC9FD1C3A}</a:tableStyleId>
              </a:tblPr>
              <a:tblGrid>
                <a:gridCol w="8207375"/>
              </a:tblGrid>
              <a:tr h="0">
                <a:tc>
                  <a:txBody>
                    <a:bodyPr/>
                    <a:lstStyle/>
                    <a:p>
                      <a:pPr>
                        <a:defRPr sz="1000"/>
                      </a:pPr>
                      <a:r>
                        <a:rPr sz="1000"/>
                        <a:t>Skattemessige tiltak: (eks: videreføring av nettolønnsordning helt nødvendig for å opprettholde konkurransekraft innenfor offshore, reduksjon i skatt på produserende felt i norsk sektor, redusjon i arbeidsgiveravgift og selskapskatt, bortfall av formuesskatt)</a:t>
                      </a:r>
                    </a:p>
                    <a:p>
                      <a:r>
                        <a:rPr sz="1000"/>
                        <a:t>Finansieringstiltak: (eks:  mer fleksibel finansiering fra Eksportkreditt og GIEK)</a:t>
                      </a:r>
                    </a:p>
                  </a:txBody>
                  <a:tcPr>
                    <a:lnL w="0"/>
                    <a:lnR w="0"/>
                    <a:solidFill>
                      <a:prstClr val="black">
                        <a:lumOff val="100000"/>
                        <a:lumOff val="100000"/>
                      </a:prstClr>
                    </a:solidFill>
                  </a:tcPr>
                </a:tc>
              </a:tr>
              <a:tr h="0">
                <a:tc>
                  <a:txBody>
                    <a:bodyPr/>
                    <a:lstStyle/>
                    <a:p>
                      <a:pPr>
                        <a:defRPr sz="1000"/>
                      </a:pPr>
                      <a:r>
                        <a:rPr sz="1000"/>
                        <a:t>Hjelp og støtte til innovasjon i praksis</a:t>
                      </a:r>
                    </a:p>
                  </a:txBody>
                  <a:tcPr>
                    <a:lnL w="0"/>
                    <a:lnR w="0"/>
                    <a:solidFill>
                      <a:prstClr val="black">
                        <a:lumOff val="100000"/>
                        <a:lumOff val="100000"/>
                      </a:prstClr>
                    </a:solidFill>
                  </a:tcPr>
                </a:tc>
              </a:tr>
              <a:tr h="0">
                <a:tc>
                  <a:txBody>
                    <a:bodyPr/>
                    <a:lstStyle/>
                    <a:p>
                      <a:pPr>
                        <a:defRPr sz="1000"/>
                      </a:pPr>
                      <a:r>
                        <a:rPr sz="1000"/>
                        <a:t>En bedre tilrettelegging for annet enn oljebasert industri.</a:t>
                      </a:r>
                    </a:p>
                  </a:txBody>
                  <a:tcPr>
                    <a:lnL w="0"/>
                    <a:lnR w="0"/>
                    <a:solidFill>
                      <a:prstClr val="black">
                        <a:lumOff val="100000"/>
                        <a:lumOff val="100000"/>
                      </a:prstClr>
                    </a:solidFill>
                  </a:tcPr>
                </a:tc>
              </a:tr>
              <a:tr h="0">
                <a:tc>
                  <a:txBody>
                    <a:bodyPr/>
                    <a:lstStyle/>
                    <a:p>
                      <a:pPr>
                        <a:defRPr sz="1000"/>
                      </a:pPr>
                      <a:r>
                        <a:rPr sz="1000"/>
                        <a:t>Generelt må kommunene styrke ressursene på plan og byggesaksbehandling, </a:t>
                      </a:r>
                    </a:p>
                    <a:p>
                      <a:r>
                        <a:rPr sz="1000"/>
                        <a:t>jf. ventet befolkningsvekst, ønske om økt boligbygging, ønske om lavere priser på boliger og opprettholding av sysselsetningen i byggebransjen.</a:t>
                      </a:r>
                    </a:p>
                    <a:p>
                      <a:endParaRPr sz="1000"/>
                    </a:p>
                    <a:p>
                      <a:r>
                        <a:rPr sz="1000"/>
                        <a:t>Videre må det gies sterkere signal om JA-behandling av søknader.</a:t>
                      </a:r>
                    </a:p>
                  </a:txBody>
                  <a:tcPr>
                    <a:lnL w="0"/>
                    <a:lnR w="0"/>
                    <a:solidFill>
                      <a:prstClr val="black">
                        <a:lumOff val="100000"/>
                        <a:lumOff val="100000"/>
                      </a:prstClr>
                    </a:solidFill>
                  </a:tcPr>
                </a:tc>
              </a:tr>
              <a:tr h="0">
                <a:tc>
                  <a:txBody>
                    <a:bodyPr/>
                    <a:lstStyle/>
                    <a:p>
                      <a:pPr>
                        <a:defRPr sz="1000"/>
                      </a:pPr>
                      <a:r>
                        <a:rPr sz="1000"/>
                        <a:t>Bygging av firefelts vei.</a:t>
                      </a:r>
                    </a:p>
                  </a:txBody>
                  <a:tcPr>
                    <a:lnL w="0"/>
                    <a:lnR w="0"/>
                    <a:solidFill>
                      <a:prstClr val="black">
                        <a:lumOff val="100000"/>
                        <a:lumOff val="100000"/>
                      </a:prstClr>
                    </a:solidFill>
                  </a:tcPr>
                </a:tc>
              </a:tr>
              <a:tr h="0">
                <a:tc>
                  <a:txBody>
                    <a:bodyPr/>
                    <a:lstStyle/>
                    <a:p>
                      <a:pPr>
                        <a:defRPr sz="1000"/>
                      </a:pPr>
                      <a:r>
                        <a:rPr sz="1000"/>
                        <a:t>Sørge for lav og  stabil  norsk krone</a:t>
                      </a:r>
                    </a:p>
                    <a:p>
                      <a:r>
                        <a:rPr sz="1000"/>
                        <a:t>Fokus på infrastruktur - f.eks. få på plass nytt Sotrasamband</a:t>
                      </a:r>
                    </a:p>
                    <a:p>
                      <a:r>
                        <a:rPr sz="1000"/>
                        <a:t>Komme videre med beslutning om Bergen Havn - Bergen blir i bakevjen og  fraktene øker fordi Bergen ikke er attraktiv som havn for rederiene</a:t>
                      </a:r>
                    </a:p>
                  </a:txBody>
                  <a:tcPr>
                    <a:lnL w="0"/>
                    <a:lnR w="0"/>
                    <a:solidFill>
                      <a:prstClr val="black">
                        <a:lumOff val="100000"/>
                        <a:lumOff val="100000"/>
                      </a:prstClr>
                    </a:solidFill>
                  </a:tcPr>
                </a:tc>
              </a:tr>
              <a:tr h="0">
                <a:tc>
                  <a:txBody>
                    <a:bodyPr/>
                    <a:lstStyle/>
                    <a:p>
                      <a:pPr>
                        <a:defRPr sz="1000"/>
                      </a:pPr>
                      <a:r>
                        <a:rPr sz="1000"/>
                        <a:t>- Legge skatte- og avgiftsnivået på et nivå som gjør oss konkurranse dyktige mot andre internasjonale aktører</a:t>
                      </a:r>
                    </a:p>
                  </a:txBody>
                  <a:tcPr>
                    <a:lnL w="0"/>
                    <a:lnR w="0"/>
                    <a:solidFill>
                      <a:prstClr val="black">
                        <a:lumOff val="100000"/>
                        <a:lumOff val="100000"/>
                      </a:prstClr>
                    </a:solidFill>
                  </a:tcPr>
                </a:tc>
              </a:tr>
              <a:tr h="0">
                <a:tc>
                  <a:txBody>
                    <a:bodyPr/>
                    <a:lstStyle/>
                    <a:p>
                      <a:pPr>
                        <a:defRPr sz="1000"/>
                      </a:pPr>
                      <a:r>
                        <a:rPr sz="1000"/>
                        <a:t>Redusert skatt for operatør selskaper - for å fremme økt boring...</a:t>
                      </a:r>
                    </a:p>
                  </a:txBody>
                  <a:tcPr>
                    <a:lnL w="0"/>
                    <a:lnR w="0"/>
                    <a:solidFill>
                      <a:prstClr val="black">
                        <a:lumOff val="100000"/>
                        <a:lumOff val="100000"/>
                      </a:prstClr>
                    </a:solidFill>
                  </a:tcPr>
                </a:tc>
              </a:tr>
              <a:tr h="0">
                <a:tc>
                  <a:txBody>
                    <a:bodyPr/>
                    <a:lstStyle/>
                    <a:p>
                      <a:pPr>
                        <a:defRPr sz="1000"/>
                      </a:pPr>
                      <a:r>
                        <a:rPr sz="1000"/>
                        <a:t>- Transportnett til/fra Sotra</a:t>
                      </a:r>
                    </a:p>
                  </a:txBody>
                  <a:tcPr>
                    <a:lnL w="0"/>
                    <a:lnR w="0"/>
                    <a:solidFill>
                      <a:prstClr val="black">
                        <a:lumOff val="100000"/>
                        <a:lumOff val="100000"/>
                      </a:prstClr>
                    </a:solidFill>
                  </a:tcPr>
                </a:tc>
              </a:tr>
              <a:tr h="0">
                <a:tc>
                  <a:txBody>
                    <a:bodyPr/>
                    <a:lstStyle/>
                    <a:p>
                      <a:pPr>
                        <a:defRPr sz="1000"/>
                      </a:pPr>
                      <a:r>
                        <a:rPr sz="1000"/>
                        <a:t>Gjennomføring av infrastruktur tiltak som transport korridor vest</a:t>
                      </a:r>
                    </a:p>
                    <a:p>
                      <a:r>
                        <a:rPr sz="1000"/>
                        <a:t>Sikre tilgang til næringsarealer for det litt lengre bildet</a:t>
                      </a:r>
                    </a:p>
                    <a:p>
                      <a:r>
                        <a:rPr sz="1000"/>
                        <a:t>Vi driver havn, vi trenger mer fokus fra myndigheten for å bidra til å flytte gods fra vei til sjø</a:t>
                      </a:r>
                    </a:p>
                  </a:txBody>
                  <a:tcPr>
                    <a:lnL w="0"/>
                    <a:lnR w="0"/>
                    <a:solidFill>
                      <a:prstClr val="black">
                        <a:lumOff val="100000"/>
                        <a:lumOff val="100000"/>
                      </a:prstClr>
                    </a:solidFill>
                  </a:tcPr>
                </a:tc>
              </a:tr>
              <a:tr h="0">
                <a:tc>
                  <a:txBody>
                    <a:bodyPr/>
                    <a:lstStyle/>
                    <a:p>
                      <a:pPr>
                        <a:defRPr sz="1000"/>
                      </a:pPr>
                      <a:r>
                        <a:rPr sz="1000"/>
                        <a:t>Lavere skatter og avgifter - enklere rapporteringsrutiner</a:t>
                      </a:r>
                    </a:p>
                  </a:txBody>
                  <a:tcPr>
                    <a:lnL w="0"/>
                    <a:lnR w="0"/>
                    <a:solidFill>
                      <a:prstClr val="black">
                        <a:lumOff val="100000"/>
                        <a:lumOff val="100000"/>
                      </a:prstClr>
                    </a:solidFill>
                  </a:tcPr>
                </a:tc>
              </a:tr>
              <a:tr h="0">
                <a:tc>
                  <a:txBody>
                    <a:bodyPr/>
                    <a:lstStyle/>
                    <a:p>
                      <a:pPr>
                        <a:defRPr sz="1000"/>
                      </a:pPr>
                      <a:r>
                        <a:rPr sz="1000"/>
                        <a:t>Påvirke Statoil gjennom eierskapet?</a:t>
                      </a:r>
                    </a:p>
                  </a:txBody>
                  <a:tcPr>
                    <a:lnL w="0"/>
                    <a:lnR w="0"/>
                    <a:solidFill>
                      <a:prstClr val="black">
                        <a:lumOff val="100000"/>
                        <a:lumOff val="100000"/>
                      </a:prstClr>
                    </a:solidFill>
                  </a:tcPr>
                </a:tc>
              </a:tr>
              <a:tr h="0">
                <a:tc>
                  <a:txBody>
                    <a:bodyPr/>
                    <a:lstStyle/>
                    <a:p>
                      <a:pPr>
                        <a:defRPr sz="1000"/>
                      </a:pPr>
                      <a:r>
                        <a:rPr sz="1000"/>
                        <a:t>At myndighetene stimulerer til fortsatt utvinning av olje og gass, samt stimulerer til satsing på ny bærekraftig industryisom kan starte å ta over.</a:t>
                      </a:r>
                    </a:p>
                  </a:txBody>
                  <a:tcPr>
                    <a:lnL w="0"/>
                    <a:lnR w="0"/>
                    <a:solidFill>
                      <a:prstClr val="black">
                        <a:lumOff val="100000"/>
                        <a:lumOff val="100000"/>
                      </a:prstClr>
                    </a:solidFill>
                  </a:tcPr>
                </a:tc>
              </a:tr>
              <a:tr h="0">
                <a:tc>
                  <a:txBody>
                    <a:bodyPr/>
                    <a:lstStyle/>
                    <a:p>
                      <a:pPr>
                        <a:defRPr sz="1000"/>
                      </a:pPr>
                      <a:r>
                        <a:rPr sz="1000"/>
                        <a:t>Tyngre incentiv, statsstøtte til innovasjon og igangsetting av nye bedrifter/nye arbeidsplasser</a:t>
                      </a:r>
                    </a:p>
                    <a:p>
                      <a:r>
                        <a:rPr sz="1000"/>
                        <a:t>Koblet med mer profesjonelle opportunity boards som evner å evaluere casene slik at midlene blir fordelt korrekt.</a:t>
                      </a:r>
                    </a:p>
                  </a:txBody>
                  <a:tcPr>
                    <a:lnL w="0"/>
                    <a:lnR w="0"/>
                    <a:solidFill>
                      <a:prstClr val="black">
                        <a:lumOff val="100000"/>
                        <a:lumOff val="100000"/>
                      </a:prstClr>
                    </a:solidFill>
                  </a:tcPr>
                </a:tc>
              </a:tr>
              <a:tr h="0">
                <a:tc>
                  <a:txBody>
                    <a:bodyPr/>
                    <a:lstStyle/>
                    <a:p>
                      <a:pPr>
                        <a:defRPr sz="1000"/>
                      </a:pPr>
                      <a:r>
                        <a:rPr sz="1000"/>
                        <a:t>Har ingen spesielle da dette i liten grad påvirker oss.</a:t>
                      </a:r>
                    </a:p>
                  </a:txBody>
                  <a:tcPr>
                    <a:lnL w="0"/>
                    <a:lnR w="0"/>
                    <a:solidFill>
                      <a:prstClr val="black">
                        <a:lumOff val="100000"/>
                        <a:lumOff val="100000"/>
                      </a:prstClr>
                    </a:solidFill>
                  </a:tcPr>
                </a:tc>
              </a:tr>
              <a:tr h="0">
                <a:tc>
                  <a:txBody>
                    <a:bodyPr/>
                    <a:lstStyle/>
                    <a:p>
                      <a:pPr>
                        <a:defRPr sz="1000"/>
                      </a:pPr>
                      <a:r>
                        <a:rPr sz="1000"/>
                        <a:t>de må ha fokus på fagutdanning. Ikke legge ned skoleklasser men heller få flere. Ikke flere pålegg om  kostnader for å drive bedrift.</a:t>
                      </a:r>
                    </a:p>
                  </a:txBody>
                  <a:tcPr>
                    <a:lnL w="0"/>
                    <a:lnR w="0"/>
                    <a:solidFill>
                      <a:prstClr val="black">
                        <a:lumOff val="100000"/>
                        <a:lumOff val="100000"/>
                      </a:prstClr>
                    </a:solidFill>
                  </a:tcPr>
                </a:tc>
              </a:tr>
            </a:tbl>
          </a:graphicData>
        </a:graphic>
      </p:graphicFrame>
    </p:spTree>
  </p:cSld>
  <p:clrMapOvr>
    <a:masterClrMapping/>
  </p:clrMapOvr>
  <p:timing>
    <p:tnLst>
      <p:par>
        <p:cTn id="1" dur="indefinite" restart="never" nodeType="tmRoot"/>
      </p:par>
    </p:tn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normAutofit fontScale="90000"/>
          </a:bodyPr>
          <a:lstStyle/>
          <a:p>
            <a:r>
              <a:rPr lang="en-US"/>
              <a:t>27. Her ønsker vi at du kommer med en konkret ønskeliste til myndighetene med utgangspunkt i hvilke endringer som best vil hjelpe din bedrift.</a:t>
            </a:r>
          </a:p>
        </p:txBody>
      </p:sp>
      <p:sp>
        <p:nvSpPr>
          <p:cNvPr id="4" name="PCont"/>
          <p:cNvSpPr>
            <a:spLocks noGrp="1"/>
          </p:cNvSpPr>
          <p:nvPr>
            <p:ph sz="quarter" idx="15"/>
          </p:nvPr>
        </p:nvSpPr>
        <p:spPr/>
        <p:txBody>
          <a:bodyPr/>
          <a:lstStyle/>
          <a:p>
            <a:endParaRPr lang="en-US"/>
          </a:p>
        </p:txBody>
      </p:sp>
      <p:sp>
        <p:nvSpPr>
          <p:cNvPr id="6" name="RepTitle"/>
          <p:cNvSpPr>
            <a:spLocks noGrp="1"/>
          </p:cNvSpPr>
          <p:nvPr>
            <p:ph sz="quarter" idx="16" hasCustomPrompt="1"/>
          </p:nvPr>
        </p:nvSpPr>
        <p:spPr/>
        <p:txBody>
          <a:bodyPr/>
          <a:lstStyle/>
          <a:p>
            <a:r>
              <a:rPr lang="en-US"/>
              <a:t>Undersøkelse Vestlandet 2015(3)</a:t>
            </a:r>
          </a:p>
        </p:txBody>
      </p:sp>
      <p:sp>
        <p:nvSpPr>
          <p:cNvPr id="7" name="MetaFoot"/>
          <p:cNvSpPr>
            <a:spLocks noGrp="1"/>
          </p:cNvSpPr>
          <p:nvPr>
            <p:ph sz="quarter" idx="17"/>
          </p:nvPr>
        </p:nvSpPr>
        <p:spPr/>
        <p:txBody>
          <a:bodyPr/>
          <a:lstStyle/>
          <a:p>
            <a:endParaRPr lang="en-US"/>
          </a:p>
        </p:txBody>
      </p:sp>
      <p:graphicFrame>
        <p:nvGraphicFramePr>
          <p:cNvPr id="8" name="New Table"/>
          <p:cNvGraphicFramePr>
            <a:graphicFrameLocks noGrp="1"/>
          </p:cNvGraphicFramePr>
          <p:nvPr>
            <p:ph sz="quarter" idx="14"/>
          </p:nvPr>
        </p:nvGraphicFramePr>
        <p:xfrm>
          <a:off x="467544" y="836713"/>
          <a:ext cx="8207375" cy="6278880"/>
        </p:xfrm>
        <a:graphic>
          <a:graphicData uri="http://schemas.openxmlformats.org/drawingml/2006/table">
            <a:tbl>
              <a:tblPr>
                <a:tableStyleId>{5C22544A-7EE6-4342-B048-85BDC9FD1C3A}</a:tableStyleId>
              </a:tblPr>
              <a:tblGrid>
                <a:gridCol w="8207375"/>
              </a:tblGrid>
              <a:tr h="0">
                <a:tc>
                  <a:txBody>
                    <a:bodyPr/>
                    <a:lstStyle/>
                    <a:p>
                      <a:pPr>
                        <a:defRPr sz="1000"/>
                      </a:pPr>
                      <a:r>
                        <a:rPr sz="1000"/>
                        <a:t>Omstilling til andre næringer er vel så viktig no som det var for 15 år siden. På Stord har det skjedd lite omstilling og ein jobber fortsatt lite innenfor andre næringer så som IT og ny energi.</a:t>
                      </a:r>
                    </a:p>
                  </a:txBody>
                  <a:tcPr>
                    <a:lnL w="0"/>
                    <a:lnR w="0"/>
                    <a:solidFill>
                      <a:prstClr val="black">
                        <a:lumOff val="100000"/>
                        <a:lumOff val="100000"/>
                      </a:prstClr>
                    </a:solidFill>
                  </a:tcPr>
                </a:tc>
              </a:tr>
              <a:tr h="0">
                <a:tc>
                  <a:txBody>
                    <a:bodyPr/>
                    <a:lstStyle/>
                    <a:p>
                      <a:pPr>
                        <a:defRPr sz="1000"/>
                      </a:pPr>
                      <a:r>
                        <a:rPr sz="1000"/>
                        <a:t>Hold skattenivå som det er,  fortsette og forbedre vilkårene for offentlig støtte til innovative prosjekter</a:t>
                      </a:r>
                    </a:p>
                  </a:txBody>
                  <a:tcPr>
                    <a:lnL w="0"/>
                    <a:lnR w="0"/>
                    <a:solidFill>
                      <a:prstClr val="black">
                        <a:lumOff val="100000"/>
                        <a:lumOff val="100000"/>
                      </a:prstClr>
                    </a:solidFill>
                  </a:tcPr>
                </a:tc>
              </a:tr>
              <a:tr h="0">
                <a:tc>
                  <a:txBody>
                    <a:bodyPr/>
                    <a:lstStyle/>
                    <a:p>
                      <a:pPr>
                        <a:defRPr sz="1000"/>
                      </a:pPr>
                      <a:r>
                        <a:rPr sz="1000"/>
                        <a:t>Bedre byutvikling der samspillet mellom bolig og næring utnyttes på en annen måte enn i dag. Intensjonen må være å få mennesker til å bo nærmere sine arbeidsplasser for å eleminere bruk av transport med dyre kommunikasjonsløsninger målt i forhold til miljø, tid og økonomi.</a:t>
                      </a:r>
                    </a:p>
                  </a:txBody>
                  <a:tcPr>
                    <a:lnL w="0"/>
                    <a:lnR w="0"/>
                    <a:solidFill>
                      <a:prstClr val="black">
                        <a:lumOff val="100000"/>
                        <a:lumOff val="100000"/>
                      </a:prstClr>
                    </a:solidFill>
                  </a:tcPr>
                </a:tc>
              </a:tr>
              <a:tr h="0">
                <a:tc>
                  <a:txBody>
                    <a:bodyPr/>
                    <a:lstStyle/>
                    <a:p>
                      <a:pPr>
                        <a:defRPr sz="1000"/>
                      </a:pPr>
                      <a:r>
                        <a:rPr sz="1000"/>
                        <a:t>Dersom de kan holde seg til de vedtak de selv har godkjent før en etablering og ikke komme på banen igjen når alt er klart for å starte byggingen, med de følger dette utgjør for prosjekter uten at de har noen form for økonomiske ansvar og  konsekvenser for deres innblanding om nye vedtak i etterkant av en byggesak etc.</a:t>
                      </a:r>
                    </a:p>
                  </a:txBody>
                  <a:tcPr>
                    <a:lnL w="0"/>
                    <a:lnR w="0"/>
                    <a:solidFill>
                      <a:prstClr val="black">
                        <a:lumOff val="100000"/>
                        <a:lumOff val="100000"/>
                      </a:prstClr>
                    </a:solidFill>
                  </a:tcPr>
                </a:tc>
              </a:tr>
              <a:tr h="0">
                <a:tc>
                  <a:txBody>
                    <a:bodyPr/>
                    <a:lstStyle/>
                    <a:p>
                      <a:pPr>
                        <a:defRPr sz="1000"/>
                      </a:pPr>
                      <a:r>
                        <a:rPr sz="1000"/>
                        <a:t>Endre permiteringsreglene.</a:t>
                      </a:r>
                    </a:p>
                  </a:txBody>
                  <a:tcPr>
                    <a:lnL w="0"/>
                    <a:lnR w="0"/>
                    <a:solidFill>
                      <a:prstClr val="black">
                        <a:lumOff val="100000"/>
                        <a:lumOff val="100000"/>
                      </a:prstClr>
                    </a:solidFill>
                  </a:tcPr>
                </a:tc>
              </a:tr>
              <a:tr h="0">
                <a:tc>
                  <a:txBody>
                    <a:bodyPr/>
                    <a:lstStyle/>
                    <a:p>
                      <a:pPr>
                        <a:defRPr sz="1000"/>
                      </a:pPr>
                      <a:r>
                        <a:rPr sz="1000"/>
                        <a:t>Kommunal saksbehandling av planer og byggeprosjekter. forutsigbarhet og behandlingstid</a:t>
                      </a:r>
                    </a:p>
                    <a:p>
                      <a:endParaRPr sz="1000"/>
                    </a:p>
                    <a:p>
                      <a:r>
                        <a:rPr sz="1000"/>
                        <a:t>Forutsigbarhet innenfor utbygging av infrastruktur, vei, bane. Hurtigere avklaringer og igangsettelser som igjen vil gi avklaringer i forhold til utbygginger i områder som er i tilknytning til disse.</a:t>
                      </a:r>
                    </a:p>
                    <a:p>
                      <a:endParaRPr sz="1000"/>
                    </a:p>
                    <a:p>
                      <a:r>
                        <a:rPr sz="1000"/>
                        <a:t>Større overordnete planer på stat og fylkes nivå som igjen gir kommunene en rettledning for fremtidig utbygging på tvers av kommuner.</a:t>
                      </a:r>
                    </a:p>
                    <a:p>
                      <a:endParaRPr sz="1000"/>
                    </a:p>
                    <a:p>
                      <a:r>
                        <a:rPr sz="1000"/>
                        <a:t>Slå sammen flere kommuner som igjen vil føre til en større helhetlig utbygging av infrastruktur, skoler, barnehager, sykehjem og nye boligområder</a:t>
                      </a:r>
                    </a:p>
                  </a:txBody>
                  <a:tcPr>
                    <a:lnL w="0"/>
                    <a:lnR w="0"/>
                    <a:solidFill>
                      <a:prstClr val="black">
                        <a:lumOff val="100000"/>
                        <a:lumOff val="100000"/>
                      </a:prstClr>
                    </a:solidFill>
                  </a:tcPr>
                </a:tc>
              </a:tr>
              <a:tr h="0">
                <a:tc>
                  <a:txBody>
                    <a:bodyPr/>
                    <a:lstStyle/>
                    <a:p>
                      <a:pPr>
                        <a:defRPr sz="1000"/>
                      </a:pPr>
                      <a:r>
                        <a:rPr sz="1000"/>
                        <a:t>Hjelp oss å kutte kostnader:</a:t>
                      </a:r>
                    </a:p>
                    <a:p>
                      <a:r>
                        <a:rPr sz="1000"/>
                        <a:t>- Legge føringer for lave lønnsoppgjør fremover.</a:t>
                      </a:r>
                    </a:p>
                    <a:p>
                      <a:r>
                        <a:rPr sz="1000"/>
                        <a:t>- Satse på utbygging av infrastruktur</a:t>
                      </a:r>
                    </a:p>
                    <a:p>
                      <a:r>
                        <a:rPr sz="1000"/>
                        <a:t>- Redusere/fjerne formueskatten</a:t>
                      </a:r>
                    </a:p>
                  </a:txBody>
                  <a:tcPr>
                    <a:lnL w="0"/>
                    <a:lnR w="0"/>
                    <a:solidFill>
                      <a:prstClr val="black">
                        <a:lumOff val="100000"/>
                        <a:lumOff val="100000"/>
                      </a:prstClr>
                    </a:solidFill>
                  </a:tcPr>
                </a:tc>
              </a:tr>
              <a:tr h="0">
                <a:tc>
                  <a:txBody>
                    <a:bodyPr/>
                    <a:lstStyle/>
                    <a:p>
                      <a:pPr>
                        <a:defRPr sz="1000"/>
                      </a:pPr>
                      <a:r>
                        <a:rPr sz="1000"/>
                        <a:t>lavere selskapsskatt, bør tas ned til rundt 20%</a:t>
                      </a:r>
                    </a:p>
                    <a:p>
                      <a:r>
                        <a:rPr sz="1000"/>
                        <a:t>ta bort eiendomsskatt (igjen)</a:t>
                      </a:r>
                    </a:p>
                    <a:p>
                      <a:r>
                        <a:rPr sz="1000"/>
                        <a:t>ta helt bort formueskatt</a:t>
                      </a:r>
                    </a:p>
                  </a:txBody>
                  <a:tcPr>
                    <a:lnL w="0"/>
                    <a:lnR w="0"/>
                    <a:solidFill>
                      <a:prstClr val="black">
                        <a:lumOff val="100000"/>
                        <a:lumOff val="100000"/>
                      </a:prstClr>
                    </a:solidFill>
                  </a:tcPr>
                </a:tc>
              </a:tr>
              <a:tr h="0">
                <a:tc>
                  <a:txBody>
                    <a:bodyPr/>
                    <a:lstStyle/>
                    <a:p>
                      <a:pPr>
                        <a:defRPr sz="1000"/>
                      </a:pPr>
                      <a:r>
                        <a:rPr sz="1000"/>
                        <a:t>Likere og enklere regulering for finansbransjen som sikrer kontroll men hvor man unngår å bruke så stor andel av arbeidskraften som i dag til å rapportere til myndighetene</a:t>
                      </a:r>
                    </a:p>
                  </a:txBody>
                  <a:tcPr>
                    <a:lnL w="0"/>
                    <a:lnR w="0"/>
                    <a:solidFill>
                      <a:prstClr val="black">
                        <a:lumOff val="100000"/>
                        <a:lumOff val="100000"/>
                      </a:prstClr>
                    </a:solidFill>
                  </a:tcPr>
                </a:tc>
              </a:tr>
              <a:tr h="0">
                <a:tc>
                  <a:txBody>
                    <a:bodyPr/>
                    <a:lstStyle/>
                    <a:p>
                      <a:pPr>
                        <a:defRPr sz="1000"/>
                      </a:pPr>
                      <a:r>
                        <a:rPr sz="1000"/>
                        <a:t>Tillit til at næringen gjør en grundig og god jobb, og så må myndighetene regulere med sine midler som skatt og økt tilrettelegging av boliger og næringsareal. Rydde opp i unødvendig byråkrati innenfor teknisk sektor, bygg og anlegg, veibygging osv.</a:t>
                      </a:r>
                    </a:p>
                  </a:txBody>
                  <a:tcPr>
                    <a:lnL w="0"/>
                    <a:lnR w="0"/>
                    <a:solidFill>
                      <a:prstClr val="black">
                        <a:lumOff val="100000"/>
                        <a:lumOff val="100000"/>
                      </a:prstClr>
                    </a:solidFill>
                  </a:tcPr>
                </a:tc>
              </a:tr>
              <a:tr h="0">
                <a:tc>
                  <a:txBody>
                    <a:bodyPr/>
                    <a:lstStyle/>
                    <a:p>
                      <a:pPr>
                        <a:defRPr sz="1000"/>
                      </a:pPr>
                      <a:r>
                        <a:rPr sz="1000"/>
                        <a:t>Stor omstillingsoperasjon med større satsing på andre mer bærekraftige energikilder enn olje.</a:t>
                      </a:r>
                    </a:p>
                  </a:txBody>
                  <a:tcPr>
                    <a:lnL w="0"/>
                    <a:lnR w="0"/>
                    <a:solidFill>
                      <a:prstClr val="black">
                        <a:lumOff val="100000"/>
                        <a:lumOff val="100000"/>
                      </a:prstClr>
                    </a:solidFill>
                  </a:tcPr>
                </a:tc>
              </a:tr>
            </a:tbl>
          </a:graphicData>
        </a:graphic>
      </p:graphicFrame>
    </p:spTree>
  </p:cSld>
  <p:clrMapOvr>
    <a:masterClrMapping/>
  </p:clrMapOvr>
  <p:timing>
    <p:tnLst>
      <p:par>
        <p:cTn id="1" dur="indefinite" restart="never" nodeType="tmRoot"/>
      </p:par>
    </p:tn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normAutofit fontScale="90000"/>
          </a:bodyPr>
          <a:lstStyle/>
          <a:p>
            <a:r>
              <a:rPr lang="en-US"/>
              <a:t>27. Her ønsker vi at du kommer med en konkret ønskeliste til myndighetene med utgangspunkt i hvilke endringer som best vil hjelpe din bedrift.</a:t>
            </a:r>
          </a:p>
        </p:txBody>
      </p:sp>
      <p:sp>
        <p:nvSpPr>
          <p:cNvPr id="4" name="PCont"/>
          <p:cNvSpPr>
            <a:spLocks noGrp="1"/>
          </p:cNvSpPr>
          <p:nvPr>
            <p:ph sz="quarter" idx="15"/>
          </p:nvPr>
        </p:nvSpPr>
        <p:spPr/>
        <p:txBody>
          <a:bodyPr/>
          <a:lstStyle/>
          <a:p>
            <a:endParaRPr lang="en-US"/>
          </a:p>
        </p:txBody>
      </p:sp>
      <p:sp>
        <p:nvSpPr>
          <p:cNvPr id="6" name="RepTitle"/>
          <p:cNvSpPr>
            <a:spLocks noGrp="1"/>
          </p:cNvSpPr>
          <p:nvPr>
            <p:ph sz="quarter" idx="16" hasCustomPrompt="1"/>
          </p:nvPr>
        </p:nvSpPr>
        <p:spPr/>
        <p:txBody>
          <a:bodyPr/>
          <a:lstStyle/>
          <a:p>
            <a:r>
              <a:rPr lang="en-US"/>
              <a:t>Undersøkelse Vestlandet 2015(3)</a:t>
            </a:r>
          </a:p>
        </p:txBody>
      </p:sp>
      <p:sp>
        <p:nvSpPr>
          <p:cNvPr id="7" name="MetaFoot"/>
          <p:cNvSpPr>
            <a:spLocks noGrp="1"/>
          </p:cNvSpPr>
          <p:nvPr>
            <p:ph sz="quarter" idx="17"/>
          </p:nvPr>
        </p:nvSpPr>
        <p:spPr/>
        <p:txBody>
          <a:bodyPr/>
          <a:lstStyle/>
          <a:p>
            <a:endParaRPr lang="en-US"/>
          </a:p>
        </p:txBody>
      </p:sp>
      <p:graphicFrame>
        <p:nvGraphicFramePr>
          <p:cNvPr id="8" name="New Table"/>
          <p:cNvGraphicFramePr>
            <a:graphicFrameLocks noGrp="1"/>
          </p:cNvGraphicFramePr>
          <p:nvPr>
            <p:ph sz="quarter" idx="14"/>
          </p:nvPr>
        </p:nvGraphicFramePr>
        <p:xfrm>
          <a:off x="467544" y="836712"/>
          <a:ext cx="8207375" cy="5730240"/>
        </p:xfrm>
        <a:graphic>
          <a:graphicData uri="http://schemas.openxmlformats.org/drawingml/2006/table">
            <a:tbl>
              <a:tblPr>
                <a:tableStyleId>{5C22544A-7EE6-4342-B048-85BDC9FD1C3A}</a:tableStyleId>
              </a:tblPr>
              <a:tblGrid>
                <a:gridCol w="8207375"/>
              </a:tblGrid>
              <a:tr h="0">
                <a:tc>
                  <a:txBody>
                    <a:bodyPr/>
                    <a:lstStyle/>
                    <a:p>
                      <a:pPr>
                        <a:defRPr sz="1000"/>
                      </a:pPr>
                      <a:r>
                        <a:rPr sz="1000"/>
                        <a:t>Politikere og myndigheter må stimulere oljeselskapene til å vise mer samfunnsansvar ved å støtte det lokale næringslivet.</a:t>
                      </a:r>
                    </a:p>
                    <a:p>
                      <a:endParaRPr sz="1000"/>
                    </a:p>
                    <a:p>
                      <a:r>
                        <a:rPr sz="1000"/>
                        <a:t>Lokalpolitikere må aktivt støtte og legge tilrette for utvidelse av lokale fabrikaksjonsverft.</a:t>
                      </a:r>
                    </a:p>
                    <a:p>
                      <a:endParaRPr sz="1000"/>
                    </a:p>
                    <a:p>
                      <a:r>
                        <a:rPr sz="1000"/>
                        <a:t>Politikere og myndigheter må stimulere til utvikling og spissing av ingeniørkompentanse for internasjonale kontrakter.</a:t>
                      </a:r>
                    </a:p>
                  </a:txBody>
                  <a:tcPr>
                    <a:lnL w="0"/>
                    <a:lnR w="0"/>
                    <a:solidFill>
                      <a:prstClr val="black">
                        <a:lumOff val="100000"/>
                        <a:lumOff val="100000"/>
                      </a:prstClr>
                    </a:solidFill>
                  </a:tcPr>
                </a:tc>
              </a:tr>
              <a:tr h="0">
                <a:tc>
                  <a:txBody>
                    <a:bodyPr/>
                    <a:lstStyle/>
                    <a:p>
                      <a:pPr>
                        <a:defRPr sz="1000"/>
                      </a:pPr>
                      <a:r>
                        <a:rPr sz="1000"/>
                        <a:t>Stor arroganse ift. lang saksbehandlingstid hos Hordaland Fylkeskommune og  Fylkesmann i forbindelse med tilrettelegging av nye bolig og næringsareal i Bergen sør regionen.  Disse forsinker </a:t>
                      </a:r>
                    </a:p>
                    <a:p>
                      <a:r>
                        <a:rPr sz="1000"/>
                        <a:t>faktisk uavhengig av hverandre uten koordinering prosessene som skal skape nye arbeidplasser  og tilrettelegg for et bedre næringsliv. </a:t>
                      </a:r>
                    </a:p>
                    <a:p>
                      <a:r>
                        <a:rPr sz="1000"/>
                        <a:t>All offentlige beslutningsorganer skulle vært tvunget til en samkjøring internt og gitt en svarfrist mot tiltakshaver på maks 6 mnd.  Dette vil satte fart på byråkratiet og måten de samarbeider på.</a:t>
                      </a:r>
                    </a:p>
                    <a:p>
                      <a:r>
                        <a:rPr sz="1000"/>
                        <a:t>Styrke kronen</a:t>
                      </a:r>
                    </a:p>
                  </a:txBody>
                  <a:tcPr>
                    <a:lnL w="0"/>
                    <a:lnR w="0"/>
                    <a:solidFill>
                      <a:prstClr val="black">
                        <a:lumOff val="100000"/>
                        <a:lumOff val="100000"/>
                      </a:prstClr>
                    </a:solidFill>
                  </a:tcPr>
                </a:tc>
              </a:tr>
              <a:tr h="0">
                <a:tc>
                  <a:txBody>
                    <a:bodyPr/>
                    <a:lstStyle/>
                    <a:p>
                      <a:pPr>
                        <a:defRPr sz="1000"/>
                      </a:pPr>
                      <a:r>
                        <a:rPr sz="1000"/>
                        <a:t>næringslivsstimulering ved bruk av endrede skatte og avgifter. Lette reguleringer for etablering av bedrifter samt skape en egen kategori av støtte for grønn innovasjon og entrepenørskap</a:t>
                      </a:r>
                    </a:p>
                  </a:txBody>
                  <a:tcPr>
                    <a:lnL w="0"/>
                    <a:lnR w="0"/>
                    <a:solidFill>
                      <a:prstClr val="black">
                        <a:lumOff val="100000"/>
                        <a:lumOff val="100000"/>
                      </a:prstClr>
                    </a:solidFill>
                  </a:tcPr>
                </a:tc>
              </a:tr>
              <a:tr h="0">
                <a:tc>
                  <a:txBody>
                    <a:bodyPr/>
                    <a:lstStyle/>
                    <a:p>
                      <a:pPr>
                        <a:defRPr sz="1000"/>
                      </a:pPr>
                      <a:r>
                        <a:rPr sz="1000"/>
                        <a:t>Bedriftens bransje er reiseliv:</a:t>
                      </a:r>
                    </a:p>
                    <a:p>
                      <a:r>
                        <a:rPr sz="1000"/>
                        <a:t>- Statlig ansvar for tilrettelegging for turisme</a:t>
                      </a:r>
                    </a:p>
                    <a:p>
                      <a:r>
                        <a:rPr sz="1000"/>
                        <a:t>- Fylkeskommunal samferdesels-aksept fror at en turist er like viktig som en fastboende </a:t>
                      </a:r>
                    </a:p>
                    <a:p>
                      <a:r>
                        <a:rPr sz="1000"/>
                        <a:t>- Sterk strategisk føring for bruk av offentleige midler til profilering av Norge som reisemål</a:t>
                      </a:r>
                    </a:p>
                  </a:txBody>
                  <a:tcPr>
                    <a:lnL w="0"/>
                    <a:lnR w="0"/>
                    <a:solidFill>
                      <a:prstClr val="black">
                        <a:lumOff val="100000"/>
                        <a:lumOff val="100000"/>
                      </a:prstClr>
                    </a:solidFill>
                  </a:tcPr>
                </a:tc>
              </a:tr>
              <a:tr h="0">
                <a:tc>
                  <a:txBody>
                    <a:bodyPr/>
                    <a:lstStyle/>
                    <a:p>
                      <a:pPr>
                        <a:defRPr sz="1000"/>
                      </a:pPr>
                      <a:r>
                        <a:rPr sz="1000"/>
                        <a:t>Skattemessig likebehandling av eiendeler</a:t>
                      </a:r>
                    </a:p>
                    <a:p>
                      <a:r>
                        <a:rPr sz="1000"/>
                        <a:t>Skattemotivert individuell pensjonssparing</a:t>
                      </a:r>
                    </a:p>
                  </a:txBody>
                  <a:tcPr>
                    <a:lnL w="0"/>
                    <a:lnR w="0"/>
                    <a:solidFill>
                      <a:prstClr val="black">
                        <a:lumOff val="100000"/>
                        <a:lumOff val="100000"/>
                      </a:prstClr>
                    </a:solidFill>
                  </a:tcPr>
                </a:tc>
              </a:tr>
              <a:tr h="0">
                <a:tc>
                  <a:txBody>
                    <a:bodyPr/>
                    <a:lstStyle/>
                    <a:p>
                      <a:pPr>
                        <a:defRPr sz="1000"/>
                      </a:pPr>
                      <a:r>
                        <a:rPr sz="1000"/>
                        <a:t>Skatt som "vanlig" arbeidstaker (f.eks. 2.hver måned etterskuddsvis)</a:t>
                      </a:r>
                    </a:p>
                    <a:p>
                      <a:r>
                        <a:rPr sz="1000"/>
                        <a:t>Flere rettigheter for enkeltpersonforetak - sykepenger, permisjoner, arbeidsledighetstrygd osv.</a:t>
                      </a:r>
                    </a:p>
                  </a:txBody>
                  <a:tcPr>
                    <a:lnL w="0"/>
                    <a:lnR w="0"/>
                    <a:solidFill>
                      <a:prstClr val="black">
                        <a:lumOff val="100000"/>
                        <a:lumOff val="100000"/>
                      </a:prstClr>
                    </a:solidFill>
                  </a:tcPr>
                </a:tc>
              </a:tr>
              <a:tr h="0">
                <a:tc>
                  <a:txBody>
                    <a:bodyPr/>
                    <a:lstStyle/>
                    <a:p>
                      <a:pPr>
                        <a:defRPr sz="1000"/>
                      </a:pPr>
                      <a:r>
                        <a:rPr sz="1000"/>
                        <a:t>Større fokus på F&amp;U og innovasjonsstøtte, spesielt mhp utprøving av ny yteknologi offshore</a:t>
                      </a:r>
                    </a:p>
                  </a:txBody>
                  <a:tcPr>
                    <a:lnL w="0"/>
                    <a:lnR w="0"/>
                    <a:solidFill>
                      <a:prstClr val="black">
                        <a:lumOff val="100000"/>
                        <a:lumOff val="100000"/>
                      </a:prstClr>
                    </a:solidFill>
                  </a:tcPr>
                </a:tc>
              </a:tr>
              <a:tr h="0">
                <a:tc>
                  <a:txBody>
                    <a:bodyPr/>
                    <a:lstStyle/>
                    <a:p>
                      <a:pPr>
                        <a:defRPr sz="1000"/>
                      </a:pPr>
                      <a:r>
                        <a:rPr sz="1000"/>
                        <a:t>-tilrettelegge for omstilling -- </a:t>
                      </a:r>
                    </a:p>
                    <a:p>
                      <a:r>
                        <a:rPr sz="1000"/>
                        <a:t>-gi inspirasjon</a:t>
                      </a:r>
                    </a:p>
                    <a:p>
                      <a:r>
                        <a:rPr sz="1000"/>
                        <a:t>-arbeide for kortere behandlingstid i statlige etater som fylkesmann, NVE, SFT osv.</a:t>
                      </a:r>
                    </a:p>
                    <a:p>
                      <a:r>
                        <a:rPr sz="1000"/>
                        <a:t>-arbeide for at nemnte atater arbeider ut i fra service innstilling i staden for førevarprinsippet. ( vi ønsker en "hva kan vi bidra med" holdning)</a:t>
                      </a:r>
                    </a:p>
                  </a:txBody>
                  <a:tcPr>
                    <a:lnL w="0"/>
                    <a:lnR w="0"/>
                    <a:solidFill>
                      <a:prstClr val="black">
                        <a:lumOff val="100000"/>
                        <a:lumOff val="100000"/>
                      </a:prstClr>
                    </a:solidFill>
                  </a:tcPr>
                </a:tc>
              </a:tr>
              <a:tr h="0">
                <a:tc>
                  <a:txBody>
                    <a:bodyPr/>
                    <a:lstStyle/>
                    <a:p>
                      <a:pPr>
                        <a:defRPr sz="1000"/>
                      </a:pPr>
                      <a:r>
                        <a:rPr sz="1000"/>
                        <a:t>Endre skatteystemet slik at det blir mer atraktiv å investere i Gründer og produktivitetfremmene tiltak og ikke i eiendom eller rentepapirer.</a:t>
                      </a:r>
                    </a:p>
                  </a:txBody>
                  <a:tcPr>
                    <a:lnL w="0"/>
                    <a:lnR w="0"/>
                    <a:solidFill>
                      <a:prstClr val="black">
                        <a:lumOff val="100000"/>
                        <a:lumOff val="100000"/>
                      </a:prstClr>
                    </a:solidFill>
                  </a:tcPr>
                </a:tc>
              </a:tr>
              <a:tr h="0">
                <a:tc>
                  <a:txBody>
                    <a:bodyPr/>
                    <a:lstStyle/>
                    <a:p>
                      <a:pPr>
                        <a:defRPr sz="1000"/>
                      </a:pPr>
                      <a:r>
                        <a:rPr sz="1000"/>
                        <a:t>Økt fokus på næringsutvikling utenfor oljenæringen</a:t>
                      </a:r>
                    </a:p>
                    <a:p>
                      <a:r>
                        <a:rPr sz="1000"/>
                        <a:t>Større gjennomslagskraft i søknader for videreutvikling av landbruk til næringseiendom</a:t>
                      </a:r>
                    </a:p>
                  </a:txBody>
                  <a:tcPr>
                    <a:lnL w="0"/>
                    <a:lnR w="0"/>
                    <a:solidFill>
                      <a:prstClr val="black">
                        <a:lumOff val="100000"/>
                        <a:lumOff val="100000"/>
                      </a:prstClr>
                    </a:solidFill>
                  </a:tcPr>
                </a:tc>
              </a:tr>
            </a:tbl>
          </a:graphicData>
        </a:graphic>
      </p:graphicFrame>
    </p:spTree>
  </p:cSld>
  <p:clrMapOvr>
    <a:masterClrMapping/>
  </p:clrMapOvr>
  <p:timing>
    <p:tnLst>
      <p:par>
        <p:cTn id="1" dur="indefinite" restart="never" nodeType="tmRoot"/>
      </p:par>
    </p:tn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normAutofit fontScale="90000"/>
          </a:bodyPr>
          <a:lstStyle/>
          <a:p>
            <a:r>
              <a:rPr lang="en-US"/>
              <a:t>27. Her ønsker vi at du kommer med en konkret ønskeliste til myndighetene med utgangspunkt i hvilke endringer som best vil hjelpe din bedrift.</a:t>
            </a:r>
          </a:p>
        </p:txBody>
      </p:sp>
      <p:sp>
        <p:nvSpPr>
          <p:cNvPr id="4" name="PCont"/>
          <p:cNvSpPr>
            <a:spLocks noGrp="1"/>
          </p:cNvSpPr>
          <p:nvPr>
            <p:ph sz="quarter" idx="15"/>
          </p:nvPr>
        </p:nvSpPr>
        <p:spPr/>
        <p:txBody>
          <a:bodyPr/>
          <a:lstStyle/>
          <a:p>
            <a:endParaRPr lang="en-US"/>
          </a:p>
        </p:txBody>
      </p:sp>
      <p:sp>
        <p:nvSpPr>
          <p:cNvPr id="6" name="RepTitle"/>
          <p:cNvSpPr>
            <a:spLocks noGrp="1"/>
          </p:cNvSpPr>
          <p:nvPr>
            <p:ph sz="quarter" idx="16" hasCustomPrompt="1"/>
          </p:nvPr>
        </p:nvSpPr>
        <p:spPr/>
        <p:txBody>
          <a:bodyPr/>
          <a:lstStyle/>
          <a:p>
            <a:r>
              <a:rPr lang="en-US"/>
              <a:t>Undersøkelse Vestlandet 2015(3)</a:t>
            </a:r>
          </a:p>
        </p:txBody>
      </p:sp>
      <p:sp>
        <p:nvSpPr>
          <p:cNvPr id="7" name="MetaFoot"/>
          <p:cNvSpPr>
            <a:spLocks noGrp="1"/>
          </p:cNvSpPr>
          <p:nvPr>
            <p:ph sz="quarter" idx="17"/>
          </p:nvPr>
        </p:nvSpPr>
        <p:spPr/>
        <p:txBody>
          <a:bodyPr/>
          <a:lstStyle/>
          <a:p>
            <a:endParaRPr lang="en-US"/>
          </a:p>
        </p:txBody>
      </p:sp>
      <p:graphicFrame>
        <p:nvGraphicFramePr>
          <p:cNvPr id="8" name="New Table"/>
          <p:cNvGraphicFramePr>
            <a:graphicFrameLocks noGrp="1"/>
          </p:cNvGraphicFramePr>
          <p:nvPr>
            <p:ph sz="quarter" idx="14"/>
          </p:nvPr>
        </p:nvGraphicFramePr>
        <p:xfrm>
          <a:off x="467544" y="836712"/>
          <a:ext cx="8207375" cy="5699760"/>
        </p:xfrm>
        <a:graphic>
          <a:graphicData uri="http://schemas.openxmlformats.org/drawingml/2006/table">
            <a:tbl>
              <a:tblPr>
                <a:tableStyleId>{5C22544A-7EE6-4342-B048-85BDC9FD1C3A}</a:tableStyleId>
              </a:tblPr>
              <a:tblGrid>
                <a:gridCol w="8207375"/>
              </a:tblGrid>
              <a:tr h="0">
                <a:tc>
                  <a:txBody>
                    <a:bodyPr/>
                    <a:lstStyle/>
                    <a:p>
                      <a:pPr>
                        <a:defRPr sz="1000"/>
                      </a:pPr>
                      <a:r>
                        <a:rPr sz="1000"/>
                        <a:t>Et sprengt transport-/veinett i Stavanger regionen demper vekstmulighetene.  I tillegg forverrer et mildt sagt elendig kollektivtilbud situasjonen ytterligere.  Selv om kollektivtilbudet skulle bli forbedret vil vi fortsatt ha store utfordringer med å håndtere videre vekst i regionen.</a:t>
                      </a:r>
                    </a:p>
                  </a:txBody>
                  <a:tcPr>
                    <a:lnL w="0"/>
                    <a:lnR w="0"/>
                    <a:solidFill>
                      <a:prstClr val="black">
                        <a:lumOff val="100000"/>
                        <a:lumOff val="100000"/>
                      </a:prstClr>
                    </a:solidFill>
                  </a:tcPr>
                </a:tc>
              </a:tr>
              <a:tr h="0">
                <a:tc>
                  <a:txBody>
                    <a:bodyPr/>
                    <a:lstStyle/>
                    <a:p>
                      <a:pPr>
                        <a:defRPr sz="1000"/>
                      </a:pPr>
                      <a:r>
                        <a:rPr sz="1000"/>
                        <a:t>-Få ein moderne RV 13 mellom Ryfast og E 134 i Røldal.</a:t>
                      </a:r>
                    </a:p>
                    <a:p>
                      <a:r>
                        <a:rPr sz="1000"/>
                        <a:t>- Laga ein plan for digital infrastruktur, nasjonalt og internasjonalt</a:t>
                      </a:r>
                    </a:p>
                    <a:p>
                      <a:r>
                        <a:rPr sz="1000"/>
                        <a:t>- Ha eigne satsingar for områda som ligg utanfor storbyregionane</a:t>
                      </a:r>
                    </a:p>
                  </a:txBody>
                  <a:tcPr>
                    <a:lnL w="0"/>
                    <a:lnR w="0"/>
                    <a:solidFill>
                      <a:prstClr val="black">
                        <a:lumOff val="100000"/>
                        <a:lumOff val="100000"/>
                      </a:prstClr>
                    </a:solidFill>
                  </a:tcPr>
                </a:tc>
              </a:tr>
              <a:tr h="0">
                <a:tc>
                  <a:txBody>
                    <a:bodyPr/>
                    <a:lstStyle/>
                    <a:p>
                      <a:pPr>
                        <a:defRPr sz="1000"/>
                      </a:pPr>
                      <a:r>
                        <a:rPr sz="1000"/>
                        <a:t>ingen kommentar</a:t>
                      </a:r>
                    </a:p>
                  </a:txBody>
                  <a:tcPr>
                    <a:lnL w="0"/>
                    <a:lnR w="0"/>
                    <a:solidFill>
                      <a:prstClr val="black">
                        <a:lumOff val="100000"/>
                        <a:lumOff val="100000"/>
                      </a:prstClr>
                    </a:solidFill>
                  </a:tcPr>
                </a:tc>
              </a:tr>
              <a:tr h="0">
                <a:tc>
                  <a:txBody>
                    <a:bodyPr/>
                    <a:lstStyle/>
                    <a:p>
                      <a:pPr>
                        <a:defRPr sz="1000"/>
                      </a:pPr>
                      <a:r>
                        <a:rPr sz="1000"/>
                        <a:t>En mer stabil krone kurs. </a:t>
                      </a:r>
                    </a:p>
                    <a:p>
                      <a:r>
                        <a:rPr sz="1000"/>
                        <a:t>De ekstreme fluktuasjonene vi har att det siste året, gir vår valuta, og dermed Norge som seriøst investeringsland, et dårlig rykte. </a:t>
                      </a:r>
                    </a:p>
                    <a:p>
                      <a:r>
                        <a:rPr sz="1000"/>
                        <a:t>Dette er vi som et seriøst internasjonalt samarbeidsland, ikke tjent med.</a:t>
                      </a:r>
                    </a:p>
                  </a:txBody>
                  <a:tcPr>
                    <a:lnL w="0"/>
                    <a:lnR w="0"/>
                    <a:solidFill>
                      <a:prstClr val="black">
                        <a:lumOff val="100000"/>
                        <a:lumOff val="100000"/>
                      </a:prstClr>
                    </a:solidFill>
                  </a:tcPr>
                </a:tc>
              </a:tr>
              <a:tr h="0">
                <a:tc>
                  <a:txBody>
                    <a:bodyPr/>
                    <a:lstStyle/>
                    <a:p>
                      <a:pPr>
                        <a:defRPr sz="1000"/>
                      </a:pPr>
                      <a:r>
                        <a:rPr sz="1000"/>
                        <a:t>Stabil vekst i Vestlandsregionen.</a:t>
                      </a:r>
                    </a:p>
                  </a:txBody>
                  <a:tcPr>
                    <a:lnL w="0"/>
                    <a:lnR w="0"/>
                    <a:solidFill>
                      <a:prstClr val="black">
                        <a:lumOff val="100000"/>
                        <a:lumOff val="100000"/>
                      </a:prstClr>
                    </a:solidFill>
                  </a:tcPr>
                </a:tc>
              </a:tr>
              <a:tr h="0">
                <a:tc>
                  <a:txBody>
                    <a:bodyPr/>
                    <a:lstStyle/>
                    <a:p>
                      <a:pPr>
                        <a:defRPr sz="1000"/>
                      </a:pPr>
                      <a:r>
                        <a:rPr sz="1000"/>
                        <a:t>Bygge, tilrettelegge for langt flere boliger i Bergen sentrum. Og bygge flere parkeringsplasser like i nærheten av sentrum, og med skyttelbuss til og fra? Bedre kollektiv tilbud. Sentrum må ikke dø!</a:t>
                      </a:r>
                    </a:p>
                  </a:txBody>
                  <a:tcPr>
                    <a:lnL w="0"/>
                    <a:lnR w="0"/>
                    <a:solidFill>
                      <a:prstClr val="black">
                        <a:lumOff val="100000"/>
                        <a:lumOff val="100000"/>
                      </a:prstClr>
                    </a:solidFill>
                  </a:tcPr>
                </a:tc>
              </a:tr>
              <a:tr h="0">
                <a:tc>
                  <a:txBody>
                    <a:bodyPr/>
                    <a:lstStyle/>
                    <a:p>
                      <a:pPr>
                        <a:defRPr sz="1000"/>
                      </a:pPr>
                      <a:r>
                        <a:rPr sz="1000"/>
                        <a:t>Ser ikke nødvendihet av tiltak.</a:t>
                      </a:r>
                    </a:p>
                    <a:p>
                      <a:r>
                        <a:rPr sz="1000"/>
                        <a:t> </a:t>
                      </a:r>
                    </a:p>
                    <a:p>
                      <a:r>
                        <a:rPr sz="1000"/>
                        <a:t>For regionen har mangelende fokus på tilfredsstillende infrastruktur vært fraværende I en årrekke. Hvis det ikke blir en bedring på kort øker risikoen for at bedrifter flytter virksomheten til andre kommuner.</a:t>
                      </a:r>
                    </a:p>
                  </a:txBody>
                  <a:tcPr>
                    <a:lnL w="0"/>
                    <a:lnR w="0"/>
                    <a:solidFill>
                      <a:prstClr val="black">
                        <a:lumOff val="100000"/>
                        <a:lumOff val="100000"/>
                      </a:prstClr>
                    </a:solidFill>
                  </a:tcPr>
                </a:tc>
              </a:tr>
              <a:tr h="0">
                <a:tc>
                  <a:txBody>
                    <a:bodyPr/>
                    <a:lstStyle/>
                    <a:p>
                      <a:pPr>
                        <a:defRPr sz="1000"/>
                      </a:pPr>
                      <a:r>
                        <a:rPr sz="1000"/>
                        <a:t>Større satsning på vedlikehold av skoler etc. og infrastruktur i stedet for spekulasjon på verdens finansmarkneder. Blir fler arbeidsplasser av sånt og bedre velferd.</a:t>
                      </a:r>
                    </a:p>
                  </a:txBody>
                  <a:tcPr>
                    <a:lnL w="0"/>
                    <a:lnR w="0"/>
                    <a:solidFill>
                      <a:prstClr val="black">
                        <a:lumOff val="100000"/>
                        <a:lumOff val="100000"/>
                      </a:prstClr>
                    </a:solidFill>
                  </a:tcPr>
                </a:tc>
              </a:tr>
              <a:tr h="0">
                <a:tc>
                  <a:txBody>
                    <a:bodyPr/>
                    <a:lstStyle/>
                    <a:p>
                      <a:pPr>
                        <a:defRPr sz="1000"/>
                      </a:pPr>
                      <a:r>
                        <a:rPr sz="1000"/>
                        <a:t>Fjerne formueskatten</a:t>
                      </a:r>
                    </a:p>
                    <a:p>
                      <a:r>
                        <a:rPr sz="1000"/>
                        <a:t>Dempe lønnsveksten</a:t>
                      </a:r>
                    </a:p>
                    <a:p>
                      <a:r>
                        <a:rPr sz="1000"/>
                        <a:t>Bedre opplæring av lærlinger</a:t>
                      </a:r>
                    </a:p>
                  </a:txBody>
                  <a:tcPr>
                    <a:lnL w="0"/>
                    <a:lnR w="0"/>
                    <a:solidFill>
                      <a:prstClr val="black">
                        <a:lumOff val="100000"/>
                        <a:lumOff val="100000"/>
                      </a:prstClr>
                    </a:solidFill>
                  </a:tcPr>
                </a:tc>
              </a:tr>
              <a:tr h="0">
                <a:tc>
                  <a:txBody>
                    <a:bodyPr/>
                    <a:lstStyle/>
                    <a:p>
                      <a:pPr>
                        <a:defRPr sz="1000"/>
                      </a:pPr>
                      <a:r>
                        <a:rPr sz="1000"/>
                        <a:t>fjern selskapskatt og bompenger på nærings biler og øk på privat biler</a:t>
                      </a:r>
                    </a:p>
                  </a:txBody>
                  <a:tcPr>
                    <a:lnL w="0"/>
                    <a:lnR w="0"/>
                    <a:solidFill>
                      <a:prstClr val="black">
                        <a:lumOff val="100000"/>
                        <a:lumOff val="100000"/>
                      </a:prstClr>
                    </a:solidFill>
                  </a:tcPr>
                </a:tc>
              </a:tr>
              <a:tr h="0">
                <a:tc>
                  <a:txBody>
                    <a:bodyPr/>
                    <a:lstStyle/>
                    <a:p>
                      <a:pPr>
                        <a:defRPr sz="1000"/>
                      </a:pPr>
                      <a:r>
                        <a:rPr sz="1000"/>
                        <a:t>Lavere bedrifts- og eiendomsbeskatning</a:t>
                      </a:r>
                    </a:p>
                  </a:txBody>
                  <a:tcPr>
                    <a:lnL w="0"/>
                    <a:lnR w="0"/>
                    <a:solidFill>
                      <a:prstClr val="black">
                        <a:lumOff val="100000"/>
                        <a:lumOff val="100000"/>
                      </a:prstClr>
                    </a:solidFill>
                  </a:tcPr>
                </a:tc>
              </a:tr>
              <a:tr h="0">
                <a:tc>
                  <a:txBody>
                    <a:bodyPr/>
                    <a:lstStyle/>
                    <a:p>
                      <a:pPr>
                        <a:defRPr sz="1000"/>
                      </a:pPr>
                      <a:r>
                        <a:rPr sz="1000"/>
                        <a:t>Lavere skatt og bedre lånebetingelser.</a:t>
                      </a:r>
                    </a:p>
                  </a:txBody>
                  <a:tcPr>
                    <a:lnL w="0"/>
                    <a:lnR w="0"/>
                    <a:solidFill>
                      <a:prstClr val="black">
                        <a:lumOff val="100000"/>
                        <a:lumOff val="100000"/>
                      </a:prstClr>
                    </a:solidFill>
                  </a:tcPr>
                </a:tc>
              </a:tr>
              <a:tr h="0">
                <a:tc>
                  <a:txBody>
                    <a:bodyPr/>
                    <a:lstStyle/>
                    <a:p>
                      <a:pPr>
                        <a:defRPr sz="1000"/>
                      </a:pPr>
                      <a:r>
                        <a:rPr sz="1000"/>
                        <a:t>Bompengefritak for drosjer.</a:t>
                      </a:r>
                    </a:p>
                  </a:txBody>
                  <a:tcPr>
                    <a:lnL w="0"/>
                    <a:lnR w="0"/>
                    <a:solidFill>
                      <a:prstClr val="black">
                        <a:lumOff val="100000"/>
                        <a:lumOff val="100000"/>
                      </a:prstClr>
                    </a:solidFill>
                  </a:tcPr>
                </a:tc>
              </a:tr>
            </a:tbl>
          </a:graphicData>
        </a:graphic>
      </p:graphicFrame>
    </p:spTree>
  </p:cSld>
  <p:clrMapOvr>
    <a:masterClrMapping/>
  </p:clrMapOvr>
  <p:timing>
    <p:tnLst>
      <p:par>
        <p:cTn id="1" dur="indefinite" restart="never" nodeType="tmRoot"/>
      </p:par>
    </p:tn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normAutofit fontScale="90000"/>
          </a:bodyPr>
          <a:lstStyle/>
          <a:p>
            <a:r>
              <a:rPr lang="en-US"/>
              <a:t>27. Her ønsker vi at du kommer med en konkret ønskeliste til myndighetene med utgangspunkt i hvilke endringer som best vil hjelpe din bedrift.</a:t>
            </a:r>
          </a:p>
        </p:txBody>
      </p:sp>
      <p:sp>
        <p:nvSpPr>
          <p:cNvPr id="4" name="PCont"/>
          <p:cNvSpPr>
            <a:spLocks noGrp="1"/>
          </p:cNvSpPr>
          <p:nvPr>
            <p:ph sz="quarter" idx="15"/>
          </p:nvPr>
        </p:nvSpPr>
        <p:spPr/>
        <p:txBody>
          <a:bodyPr/>
          <a:lstStyle/>
          <a:p>
            <a:endParaRPr lang="en-US"/>
          </a:p>
        </p:txBody>
      </p:sp>
      <p:sp>
        <p:nvSpPr>
          <p:cNvPr id="6" name="RepTitle"/>
          <p:cNvSpPr>
            <a:spLocks noGrp="1"/>
          </p:cNvSpPr>
          <p:nvPr>
            <p:ph sz="quarter" idx="16" hasCustomPrompt="1"/>
          </p:nvPr>
        </p:nvSpPr>
        <p:spPr/>
        <p:txBody>
          <a:bodyPr/>
          <a:lstStyle/>
          <a:p>
            <a:r>
              <a:rPr lang="en-US"/>
              <a:t>Undersøkelse Vestlandet 2015(3)</a:t>
            </a:r>
          </a:p>
        </p:txBody>
      </p:sp>
      <p:sp>
        <p:nvSpPr>
          <p:cNvPr id="7" name="MetaFoot"/>
          <p:cNvSpPr>
            <a:spLocks noGrp="1"/>
          </p:cNvSpPr>
          <p:nvPr>
            <p:ph sz="quarter" idx="17"/>
          </p:nvPr>
        </p:nvSpPr>
        <p:spPr/>
        <p:txBody>
          <a:bodyPr/>
          <a:lstStyle/>
          <a:p>
            <a:endParaRPr lang="en-US"/>
          </a:p>
        </p:txBody>
      </p:sp>
      <p:graphicFrame>
        <p:nvGraphicFramePr>
          <p:cNvPr id="8" name="New Table"/>
          <p:cNvGraphicFramePr>
            <a:graphicFrameLocks noGrp="1"/>
          </p:cNvGraphicFramePr>
          <p:nvPr>
            <p:ph sz="quarter" idx="14"/>
          </p:nvPr>
        </p:nvGraphicFramePr>
        <p:xfrm>
          <a:off x="467544" y="836712"/>
          <a:ext cx="8207375" cy="5913120"/>
        </p:xfrm>
        <a:graphic>
          <a:graphicData uri="http://schemas.openxmlformats.org/drawingml/2006/table">
            <a:tbl>
              <a:tblPr>
                <a:tableStyleId>{5C22544A-7EE6-4342-B048-85BDC9FD1C3A}</a:tableStyleId>
              </a:tblPr>
              <a:tblGrid>
                <a:gridCol w="8207375"/>
              </a:tblGrid>
              <a:tr h="0">
                <a:tc>
                  <a:txBody>
                    <a:bodyPr/>
                    <a:lstStyle/>
                    <a:p>
                      <a:pPr>
                        <a:defRPr sz="1000"/>
                      </a:pPr>
                      <a:r>
                        <a:rPr sz="1000"/>
                        <a:t>Det generelle transport tilbudet mellom regionene på Vestlandet og mot Østlandet er en katastrofe og må bli prioritert. Hvis ikke Vestlandet får en bedre infrastruktur på bane og vei for de største innfartsårene inn til Bergen, spesielt mellom Oslo og Voss - Bergen vil vi sakke akterut. Hvis langtransport og bane blir redd for å kjøre Voss - Bergen, har spesielt Bergen med omegn et stort problem. Her må det skje noe med en gang, vi kan ikke sitte å vente i flere år.</a:t>
                      </a:r>
                    </a:p>
                  </a:txBody>
                  <a:tcPr>
                    <a:lnL w="0"/>
                    <a:lnR w="0"/>
                    <a:solidFill>
                      <a:prstClr val="black">
                        <a:lumOff val="100000"/>
                        <a:lumOff val="100000"/>
                      </a:prstClr>
                    </a:solidFill>
                  </a:tcPr>
                </a:tc>
              </a:tr>
              <a:tr h="0">
                <a:tc>
                  <a:txBody>
                    <a:bodyPr/>
                    <a:lstStyle/>
                    <a:p>
                      <a:pPr>
                        <a:defRPr sz="1000"/>
                      </a:pPr>
                      <a:r>
                        <a:rPr sz="1000"/>
                        <a:t>Øke bolig / industri og vegutbygging.</a:t>
                      </a:r>
                    </a:p>
                  </a:txBody>
                  <a:tcPr>
                    <a:lnL w="0"/>
                    <a:lnR w="0"/>
                    <a:solidFill>
                      <a:prstClr val="black">
                        <a:lumOff val="100000"/>
                        <a:lumOff val="100000"/>
                      </a:prstClr>
                    </a:solidFill>
                  </a:tcPr>
                </a:tc>
              </a:tr>
              <a:tr h="0">
                <a:tc>
                  <a:txBody>
                    <a:bodyPr/>
                    <a:lstStyle/>
                    <a:p>
                      <a:pPr>
                        <a:defRPr sz="1000"/>
                      </a:pPr>
                      <a:r>
                        <a:rPr sz="1000"/>
                        <a:t>Være mer proaktiv med Statoil, slik at justeringer kan starte tidligere og være langsiktige, istedet for ekstremt store kutt på kort tid.</a:t>
                      </a:r>
                    </a:p>
                  </a:txBody>
                  <a:tcPr>
                    <a:lnL w="0"/>
                    <a:lnR w="0"/>
                    <a:solidFill>
                      <a:prstClr val="black">
                        <a:lumOff val="100000"/>
                        <a:lumOff val="100000"/>
                      </a:prstClr>
                    </a:solidFill>
                  </a:tcPr>
                </a:tc>
              </a:tr>
              <a:tr h="0">
                <a:tc>
                  <a:txBody>
                    <a:bodyPr/>
                    <a:lstStyle/>
                    <a:p>
                      <a:pPr>
                        <a:defRPr sz="1000"/>
                      </a:pPr>
                      <a:r>
                        <a:rPr sz="1000"/>
                        <a:t>Start utbygging av infrastruktur som gjør oss i stand til å bygge ny virksomhet i andre områder en olje og service.</a:t>
                      </a:r>
                    </a:p>
                    <a:p>
                      <a:r>
                        <a:rPr sz="1000"/>
                        <a:t>Gi samme skatte lette til nyskapene virksomhet som olje industrien har hatt i forbindelse med lete og utbygging av felt.</a:t>
                      </a:r>
                    </a:p>
                  </a:txBody>
                  <a:tcPr>
                    <a:lnL w="0"/>
                    <a:lnR w="0"/>
                    <a:solidFill>
                      <a:prstClr val="black">
                        <a:lumOff val="100000"/>
                        <a:lumOff val="100000"/>
                      </a:prstClr>
                    </a:solidFill>
                  </a:tcPr>
                </a:tc>
              </a:tr>
              <a:tr h="0">
                <a:tc>
                  <a:txBody>
                    <a:bodyPr/>
                    <a:lstStyle/>
                    <a:p>
                      <a:pPr>
                        <a:defRPr sz="1000"/>
                      </a:pPr>
                      <a:r>
                        <a:rPr sz="1000"/>
                        <a:t>Gi oppdrag til norske aktørar</a:t>
                      </a:r>
                    </a:p>
                  </a:txBody>
                  <a:tcPr>
                    <a:lnL w="0"/>
                    <a:lnR w="0"/>
                    <a:solidFill>
                      <a:prstClr val="black">
                        <a:lumOff val="100000"/>
                        <a:lumOff val="100000"/>
                      </a:prstClr>
                    </a:solidFill>
                  </a:tcPr>
                </a:tc>
              </a:tr>
              <a:tr h="0">
                <a:tc>
                  <a:txBody>
                    <a:bodyPr/>
                    <a:lstStyle/>
                    <a:p>
                      <a:pPr>
                        <a:defRPr sz="1000"/>
                      </a:pPr>
                      <a:r>
                        <a:rPr sz="1000"/>
                        <a:t>Redusert arbeidsgiveravgift dersom bedriften aksepterer dårligere permiteringsregler</a:t>
                      </a:r>
                    </a:p>
                  </a:txBody>
                  <a:tcPr>
                    <a:lnL w="0"/>
                    <a:lnR w="0"/>
                    <a:solidFill>
                      <a:prstClr val="black">
                        <a:lumOff val="100000"/>
                        <a:lumOff val="100000"/>
                      </a:prstClr>
                    </a:solidFill>
                  </a:tcPr>
                </a:tc>
              </a:tr>
              <a:tr h="0">
                <a:tc>
                  <a:txBody>
                    <a:bodyPr/>
                    <a:lstStyle/>
                    <a:p>
                      <a:pPr>
                        <a:defRPr sz="1000"/>
                      </a:pPr>
                      <a:r>
                        <a:rPr sz="1000"/>
                        <a:t>Forutsigbarhet, å tegne et riktig bilde av den økonomiske situasjonen, ville tjent næringsliv og forbrukere.</a:t>
                      </a:r>
                    </a:p>
                  </a:txBody>
                  <a:tcPr>
                    <a:lnL w="0"/>
                    <a:lnR w="0"/>
                    <a:solidFill>
                      <a:prstClr val="black">
                        <a:lumOff val="100000"/>
                        <a:lumOff val="100000"/>
                      </a:prstClr>
                    </a:solidFill>
                  </a:tcPr>
                </a:tc>
              </a:tr>
              <a:tr h="0">
                <a:tc>
                  <a:txBody>
                    <a:bodyPr/>
                    <a:lstStyle/>
                    <a:p>
                      <a:pPr>
                        <a:defRPr sz="1000"/>
                      </a:pPr>
                      <a:r>
                        <a:rPr sz="1000"/>
                        <a:t>Egne skatteregler/insentiver ift. utbygging av mer marginale felt somk an knyttes opp mot eksisterende infrastruktur. Dette for å sørge for at NORGE  sine oljeressurser blir forvaltet på best mulig måte. Mange av disse nye, mindre funnene vil ikke kunne forsvare egne utbyggingsløsninger, men vil kunne være kommersielle dersom vi kan utnytte dagens installasjoner, og evt. "fylle opp" når produksjonen synker på modne felt.</a:t>
                      </a:r>
                    </a:p>
                  </a:txBody>
                  <a:tcPr>
                    <a:lnL w="0"/>
                    <a:lnR w="0"/>
                    <a:solidFill>
                      <a:prstClr val="black">
                        <a:lumOff val="100000"/>
                        <a:lumOff val="100000"/>
                      </a:prstClr>
                    </a:solidFill>
                  </a:tcPr>
                </a:tc>
              </a:tr>
              <a:tr h="0">
                <a:tc>
                  <a:txBody>
                    <a:bodyPr/>
                    <a:lstStyle/>
                    <a:p>
                      <a:pPr>
                        <a:defRPr sz="1000"/>
                      </a:pPr>
                      <a:r>
                        <a:rPr sz="1000"/>
                        <a:t>Sørge for at det er rammevilkår i landet/regionen som gjør det slik at virksomheter ønsker å være her og trives. </a:t>
                      </a:r>
                    </a:p>
                    <a:p>
                      <a:r>
                        <a:rPr sz="1000"/>
                        <a:t>Myndighetene må ta ansvaret for at det er veier, skoler og alt som trengs for at bedriftene skal skaffe seg arbeidskraft, gitt konkurransevennlig betingelser. Bedriftene må velge oss fremfor andre land - som de enkelt kan gjøre om vi lager for mange og strenge restriksjoner på alt.</a:t>
                      </a:r>
                    </a:p>
                  </a:txBody>
                  <a:tcPr>
                    <a:lnL w="0"/>
                    <a:lnR w="0"/>
                    <a:solidFill>
                      <a:prstClr val="black">
                        <a:lumOff val="100000"/>
                        <a:lumOff val="100000"/>
                      </a:prstClr>
                    </a:solidFill>
                  </a:tcPr>
                </a:tc>
              </a:tr>
              <a:tr h="0">
                <a:tc>
                  <a:txBody>
                    <a:bodyPr/>
                    <a:lstStyle/>
                    <a:p>
                      <a:pPr>
                        <a:defRPr sz="1000"/>
                      </a:pPr>
                      <a:r>
                        <a:rPr sz="1000"/>
                        <a:t>Infrastruktur.</a:t>
                      </a:r>
                    </a:p>
                    <a:p>
                      <a:endParaRPr sz="1000"/>
                    </a:p>
                    <a:p>
                      <a:r>
                        <a:rPr sz="1000"/>
                        <a:t>Altfor Byråkratisk å bygge infrastruktur. Her må en ta skikkelig tak.</a:t>
                      </a:r>
                    </a:p>
                    <a:p>
                      <a:r>
                        <a:rPr sz="1000"/>
                        <a:t>Vedlikehold på veiene. Asfaltdekket er totalt utslitt og trenger fornying.</a:t>
                      </a:r>
                    </a:p>
                    <a:p>
                      <a:r>
                        <a:rPr sz="1000"/>
                        <a:t>Rassikring</a:t>
                      </a:r>
                    </a:p>
                  </a:txBody>
                  <a:tcPr>
                    <a:lnL w="0"/>
                    <a:lnR w="0"/>
                    <a:solidFill>
                      <a:prstClr val="black">
                        <a:lumOff val="100000"/>
                        <a:lumOff val="100000"/>
                      </a:prstClr>
                    </a:solidFill>
                  </a:tcPr>
                </a:tc>
              </a:tr>
              <a:tr h="0">
                <a:tc>
                  <a:txBody>
                    <a:bodyPr/>
                    <a:lstStyle/>
                    <a:p>
                      <a:pPr>
                        <a:defRPr sz="1000"/>
                      </a:pPr>
                      <a:r>
                        <a:rPr sz="1000"/>
                        <a:t>Mer økonomisk støtte til kommuner som sliter for å kunne iverksette byggeprosjekter kommunene har bruk for.</a:t>
                      </a:r>
                    </a:p>
                  </a:txBody>
                  <a:tcPr>
                    <a:lnL w="0"/>
                    <a:lnR w="0"/>
                    <a:solidFill>
                      <a:prstClr val="black">
                        <a:lumOff val="100000"/>
                        <a:lumOff val="100000"/>
                      </a:prstClr>
                    </a:solidFill>
                  </a:tcPr>
                </a:tc>
              </a:tr>
              <a:tr h="0">
                <a:tc>
                  <a:txBody>
                    <a:bodyPr/>
                    <a:lstStyle/>
                    <a:p>
                      <a:pPr>
                        <a:defRPr sz="1000"/>
                      </a:pPr>
                      <a:r>
                        <a:rPr sz="1000"/>
                        <a:t>De store aktørene må holde igjen å ikke åpne opp for søndagsåpning.</a:t>
                      </a:r>
                    </a:p>
                    <a:p>
                      <a:r>
                        <a:rPr sz="1000"/>
                        <a:t>åpningstider bør være regulert slik at vi skaper mangfold igjen.</a:t>
                      </a:r>
                    </a:p>
                    <a:p>
                      <a:r>
                        <a:rPr sz="1000"/>
                        <a:t>kl.10-18.00</a:t>
                      </a:r>
                    </a:p>
                    <a:p>
                      <a:endParaRPr sz="1000"/>
                    </a:p>
                    <a:p>
                      <a:r>
                        <a:rPr sz="1000"/>
                        <a:t>skatter arb.g avgift for private næringsdrivende bør reguleres ned</a:t>
                      </a:r>
                    </a:p>
                  </a:txBody>
                  <a:tcPr>
                    <a:lnL w="0"/>
                    <a:lnR w="0"/>
                    <a:solidFill>
                      <a:prstClr val="black">
                        <a:lumOff val="100000"/>
                        <a:lumOff val="100000"/>
                      </a:prstClr>
                    </a:solidFill>
                  </a:tcPr>
                </a:tc>
              </a:tr>
            </a:tbl>
          </a:graphicData>
        </a:graphic>
      </p:graphicFrame>
    </p:spTree>
  </p:cSld>
  <p:clrMapOvr>
    <a:masterClrMapping/>
  </p:clrMapOvr>
  <p:timing>
    <p:tnLst>
      <p:par>
        <p:cTn id="1" dur="indefinite" restart="never" nodeType="tmRoot"/>
      </p:par>
    </p:tn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normAutofit fontScale="90000"/>
          </a:bodyPr>
          <a:lstStyle/>
          <a:p>
            <a:r>
              <a:rPr lang="en-US"/>
              <a:t>27. Her ønsker vi at du kommer med en konkret ønskeliste til myndighetene med utgangspunkt i hvilke endringer som best vil hjelpe din bedrift.</a:t>
            </a:r>
          </a:p>
        </p:txBody>
      </p:sp>
      <p:sp>
        <p:nvSpPr>
          <p:cNvPr id="4" name="PCont"/>
          <p:cNvSpPr>
            <a:spLocks noGrp="1"/>
          </p:cNvSpPr>
          <p:nvPr>
            <p:ph sz="quarter" idx="15"/>
          </p:nvPr>
        </p:nvSpPr>
        <p:spPr/>
        <p:txBody>
          <a:bodyPr/>
          <a:lstStyle/>
          <a:p>
            <a:endParaRPr lang="en-US"/>
          </a:p>
        </p:txBody>
      </p:sp>
      <p:sp>
        <p:nvSpPr>
          <p:cNvPr id="6" name="RepTitle"/>
          <p:cNvSpPr>
            <a:spLocks noGrp="1"/>
          </p:cNvSpPr>
          <p:nvPr>
            <p:ph sz="quarter" idx="16" hasCustomPrompt="1"/>
          </p:nvPr>
        </p:nvSpPr>
        <p:spPr/>
        <p:txBody>
          <a:bodyPr/>
          <a:lstStyle/>
          <a:p>
            <a:r>
              <a:rPr lang="en-US"/>
              <a:t>Undersøkelse Vestlandet 2015(3)</a:t>
            </a:r>
          </a:p>
        </p:txBody>
      </p:sp>
      <p:sp>
        <p:nvSpPr>
          <p:cNvPr id="7" name="MetaFoot"/>
          <p:cNvSpPr>
            <a:spLocks noGrp="1"/>
          </p:cNvSpPr>
          <p:nvPr>
            <p:ph sz="quarter" idx="17"/>
          </p:nvPr>
        </p:nvSpPr>
        <p:spPr/>
        <p:txBody>
          <a:bodyPr/>
          <a:lstStyle/>
          <a:p>
            <a:endParaRPr lang="en-US"/>
          </a:p>
        </p:txBody>
      </p:sp>
      <p:graphicFrame>
        <p:nvGraphicFramePr>
          <p:cNvPr id="8" name="New Table"/>
          <p:cNvGraphicFramePr>
            <a:graphicFrameLocks noGrp="1"/>
          </p:cNvGraphicFramePr>
          <p:nvPr>
            <p:ph sz="quarter" idx="14"/>
          </p:nvPr>
        </p:nvGraphicFramePr>
        <p:xfrm>
          <a:off x="467544" y="836713"/>
          <a:ext cx="8207375" cy="5669280"/>
        </p:xfrm>
        <a:graphic>
          <a:graphicData uri="http://schemas.openxmlformats.org/drawingml/2006/table">
            <a:tbl>
              <a:tblPr>
                <a:tableStyleId>{5C22544A-7EE6-4342-B048-85BDC9FD1C3A}</a:tableStyleId>
              </a:tblPr>
              <a:tblGrid>
                <a:gridCol w="8207375"/>
              </a:tblGrid>
              <a:tr h="0">
                <a:tc>
                  <a:txBody>
                    <a:bodyPr/>
                    <a:lstStyle/>
                    <a:p>
                      <a:pPr>
                        <a:defRPr sz="1000"/>
                      </a:pPr>
                      <a:r>
                        <a:rPr sz="1000"/>
                        <a:t>Bedret dialog og samarbeid mlm Fylkes-/kommune og næringsliv</a:t>
                      </a:r>
                    </a:p>
                    <a:p>
                      <a:r>
                        <a:rPr sz="1000"/>
                        <a:t>Økt forutsigbarhet gjennom tydeligere plane og visjoner fra myndigheter</a:t>
                      </a:r>
                    </a:p>
                    <a:p>
                      <a:r>
                        <a:rPr sz="1000"/>
                        <a:t>Fortsatt satsing i samferdselsutvikling</a:t>
                      </a:r>
                    </a:p>
                  </a:txBody>
                  <a:tcPr>
                    <a:lnL w="0"/>
                    <a:lnR w="0"/>
                    <a:solidFill>
                      <a:prstClr val="black">
                        <a:lumOff val="100000"/>
                        <a:lumOff val="100000"/>
                      </a:prstClr>
                    </a:solidFill>
                  </a:tcPr>
                </a:tc>
              </a:tr>
              <a:tr h="0">
                <a:tc>
                  <a:txBody>
                    <a:bodyPr/>
                    <a:lstStyle/>
                    <a:p>
                      <a:pPr>
                        <a:defRPr sz="1000"/>
                      </a:pPr>
                      <a:r>
                        <a:rPr sz="1000"/>
                        <a:t>1.Innfør obligatorisk statlig eiendomsskatt for all eiendom, med utgangspunkt i forsikringsssum på den enkelte eiendom, enkelt å administrere. Bunnfradrag på 2 mill pr skattyter.</a:t>
                      </a:r>
                    </a:p>
                    <a:p>
                      <a:r>
                        <a:rPr sz="1000"/>
                        <a:t>2. Ta bort formuesskatten, i alle fall på arbeidende kapital. (Og i alle fall på grunderbedrifter eller unoterte aksjer som ikke kan selges). </a:t>
                      </a:r>
                    </a:p>
                    <a:p>
                      <a:r>
                        <a:rPr sz="1000"/>
                        <a:t>3. Ta bort rentefradraget på privat hånd. Det er ulogisk at jeg skal få rentefradrag på billån til en dyr luksusbil eller en altfor dyr bolig, mens det ikke er fradrag for kostnader jeg har til barnepass eller å stelle hagen slik at jeg kan jobbe. Det siste er kostnad til inntekts ervervelse, mens det første er luksus.</a:t>
                      </a:r>
                    </a:p>
                    <a:p>
                      <a:r>
                        <a:rPr sz="1000"/>
                        <a:t>4. Innfør skattemessig stimuli for investeringer i venturebedrifter (vi trenger omstillinger).</a:t>
                      </a:r>
                    </a:p>
                    <a:p>
                      <a:r>
                        <a:rPr sz="1000"/>
                        <a:t>5. Behold heller en høyere bedriftsbeskatning,  bare formueskatten på arbeidende kapital forsvinner.</a:t>
                      </a:r>
                    </a:p>
                    <a:p>
                      <a:r>
                        <a:rPr sz="1000"/>
                        <a:t>6. Kapitalforvaltning burde vært en vekstbransje i Norge, i stedet har vi skatteregler som tvinger denne industrien ut. Kapital og kompetanse kan flyttes veldig enkelt og den beskattes hardt, mens eiendom som ikke kan flyttes subsidieres på alle tenkelige måter. Vi har vel passert etterkrigstiden nå?</a:t>
                      </a:r>
                    </a:p>
                  </a:txBody>
                  <a:tcPr>
                    <a:lnL w="0"/>
                    <a:lnR w="0"/>
                    <a:solidFill>
                      <a:prstClr val="black">
                        <a:lumOff val="100000"/>
                        <a:lumOff val="100000"/>
                      </a:prstClr>
                    </a:solidFill>
                  </a:tcPr>
                </a:tc>
              </a:tr>
              <a:tr h="0">
                <a:tc>
                  <a:txBody>
                    <a:bodyPr/>
                    <a:lstStyle/>
                    <a:p>
                      <a:pPr>
                        <a:defRPr sz="1000"/>
                      </a:pPr>
                      <a:r>
                        <a:rPr sz="1000"/>
                        <a:t>Stabil og forutsigbar pengepolitikk/kronekurs.</a:t>
                      </a:r>
                    </a:p>
                    <a:p>
                      <a:r>
                        <a:rPr sz="1000"/>
                        <a:t>Harmonisering av kvalifikasjonskrav innenfor ulike yrkesgrupper til europeiske krav.</a:t>
                      </a:r>
                    </a:p>
                  </a:txBody>
                  <a:tcPr>
                    <a:lnL w="0"/>
                    <a:lnR w="0"/>
                    <a:solidFill>
                      <a:prstClr val="black">
                        <a:lumOff val="100000"/>
                        <a:lumOff val="100000"/>
                      </a:prstClr>
                    </a:solidFill>
                  </a:tcPr>
                </a:tc>
              </a:tr>
              <a:tr h="0">
                <a:tc>
                  <a:txBody>
                    <a:bodyPr/>
                    <a:lstStyle/>
                    <a:p>
                      <a:pPr>
                        <a:defRPr sz="1000"/>
                      </a:pPr>
                      <a:r>
                        <a:rPr sz="1000"/>
                        <a:t>Forenkle regulatoriske plikter</a:t>
                      </a:r>
                    </a:p>
                  </a:txBody>
                  <a:tcPr>
                    <a:lnL w="0"/>
                    <a:lnR w="0"/>
                    <a:solidFill>
                      <a:prstClr val="black">
                        <a:lumOff val="100000"/>
                        <a:lumOff val="100000"/>
                      </a:prstClr>
                    </a:solidFill>
                  </a:tcPr>
                </a:tc>
              </a:tr>
              <a:tr h="0">
                <a:tc>
                  <a:txBody>
                    <a:bodyPr/>
                    <a:lstStyle/>
                    <a:p>
                      <a:pPr>
                        <a:defRPr sz="1000"/>
                      </a:pPr>
                      <a:r>
                        <a:rPr sz="1000"/>
                        <a:t>Eksport rettede tiltak på vegne av industrien som i alt for stor grad har lenet seg på Statoil ifm kunnskaps basert teknologi og produkt eksport</a:t>
                      </a:r>
                    </a:p>
                  </a:txBody>
                  <a:tcPr>
                    <a:lnL w="0"/>
                    <a:lnR w="0"/>
                    <a:solidFill>
                      <a:prstClr val="black">
                        <a:lumOff val="100000"/>
                        <a:lumOff val="100000"/>
                      </a:prstClr>
                    </a:solidFill>
                  </a:tcPr>
                </a:tc>
              </a:tr>
              <a:tr h="0">
                <a:tc>
                  <a:txBody>
                    <a:bodyPr/>
                    <a:lstStyle/>
                    <a:p>
                      <a:pPr>
                        <a:defRPr sz="1000"/>
                      </a:pPr>
                      <a:r>
                        <a:rPr sz="1000"/>
                        <a:t>.....</a:t>
                      </a:r>
                    </a:p>
                  </a:txBody>
                  <a:tcPr>
                    <a:lnL w="0"/>
                    <a:lnR w="0"/>
                    <a:solidFill>
                      <a:prstClr val="black">
                        <a:lumOff val="100000"/>
                        <a:lumOff val="100000"/>
                      </a:prstClr>
                    </a:solidFill>
                  </a:tcPr>
                </a:tc>
              </a:tr>
              <a:tr h="0">
                <a:tc>
                  <a:txBody>
                    <a:bodyPr/>
                    <a:lstStyle/>
                    <a:p>
                      <a:pPr>
                        <a:defRPr sz="1000"/>
                      </a:pPr>
                      <a:r>
                        <a:rPr sz="1000"/>
                        <a:t>Rammebetingelser som gjør norsk industri konkurransedyktig</a:t>
                      </a:r>
                    </a:p>
                    <a:p>
                      <a:r>
                        <a:rPr sz="1000"/>
                        <a:t>Fjerning av formuesskatt som rammer spesielt hard i nedgangstider når selskapene har mindre kapasitet til å betale utbytter som skal til for å tilføre eierne penger til utbyttebytteskatt</a:t>
                      </a:r>
                    </a:p>
                  </a:txBody>
                  <a:tcPr>
                    <a:lnL w="0"/>
                    <a:lnR w="0"/>
                    <a:solidFill>
                      <a:prstClr val="black">
                        <a:lumOff val="100000"/>
                        <a:lumOff val="100000"/>
                      </a:prstClr>
                    </a:solidFill>
                  </a:tcPr>
                </a:tc>
              </a:tr>
              <a:tr h="0">
                <a:tc>
                  <a:txBody>
                    <a:bodyPr/>
                    <a:lstStyle/>
                    <a:p>
                      <a:pPr>
                        <a:defRPr sz="1000"/>
                      </a:pPr>
                      <a:r>
                        <a:rPr sz="1000"/>
                        <a:t>Ikke for å hjelpe vår bedrift, men vi har mange sterke synspunkter og gode forslag til forbedring effektivisering og ny organisering av spesielt dagkirurgisk virksomhet i Norge. Endringer som ville redusere ventetiden for de 50 til 60 prosent som kan få sin kirurgiske behandling dagkirurgisk.</a:t>
                      </a:r>
                    </a:p>
                  </a:txBody>
                  <a:tcPr>
                    <a:lnL w="0"/>
                    <a:lnR w="0"/>
                    <a:solidFill>
                      <a:prstClr val="black">
                        <a:lumOff val="100000"/>
                        <a:lumOff val="100000"/>
                      </a:prstClr>
                    </a:solidFill>
                  </a:tcPr>
                </a:tc>
              </a:tr>
              <a:tr h="0">
                <a:tc>
                  <a:txBody>
                    <a:bodyPr/>
                    <a:lstStyle/>
                    <a:p>
                      <a:pPr>
                        <a:defRPr sz="1000"/>
                      </a:pPr>
                      <a:r>
                        <a:rPr sz="1000"/>
                        <a:t>der må straks endre på den lov som blev vedtaget ang. vagthold  da der ikke er nok politigodkente vagter at få tag i må vi bestandig holde lukket hvis vi skal følge reglerne  dette er et problem som vi har taget opp med myndigheden i time og stavanger  mange gange men får ingen fornuftig forklaring  ville gerne skrive en hel masse men det ville barer blive misforstået så hvis det var muligt venligst ta kontakt her er der myget som ikke er helt efter loven  kan kontaktes på tlf 004790070966 eller mail ais@altisveis.no vil blive meget glad hvis der bliver taget kontakt</a:t>
                      </a:r>
                    </a:p>
                  </a:txBody>
                  <a:tcPr>
                    <a:lnL w="0"/>
                    <a:lnR w="0"/>
                    <a:solidFill>
                      <a:prstClr val="black">
                        <a:lumOff val="100000"/>
                        <a:lumOff val="100000"/>
                      </a:prstClr>
                    </a:solidFill>
                  </a:tcPr>
                </a:tc>
              </a:tr>
              <a:tr h="0">
                <a:tc>
                  <a:txBody>
                    <a:bodyPr/>
                    <a:lstStyle/>
                    <a:p>
                      <a:pPr>
                        <a:defRPr sz="1000"/>
                      </a:pPr>
                      <a:r>
                        <a:rPr sz="1000"/>
                        <a:t>Kulturell holdningsendring til: "Hvordan skaper vi et mer effektivt og produktivt næringsliv med mindre byråkrati, og større evne til å se hvilke investeringer som gir en økt fremtidig avkastning for samfunnet". Vilje til å investere i henhold til dette.</a:t>
                      </a:r>
                    </a:p>
                  </a:txBody>
                  <a:tcPr>
                    <a:lnL w="0"/>
                    <a:lnR w="0"/>
                    <a:solidFill>
                      <a:prstClr val="black">
                        <a:lumOff val="100000"/>
                        <a:lumOff val="100000"/>
                      </a:prstClr>
                    </a:solidFill>
                  </a:tcPr>
                </a:tc>
              </a:tr>
              <a:tr h="0">
                <a:tc>
                  <a:txBody>
                    <a:bodyPr/>
                    <a:lstStyle/>
                    <a:p>
                      <a:pPr>
                        <a:defRPr sz="1000"/>
                      </a:pPr>
                      <a:r>
                        <a:rPr sz="1000"/>
                        <a:t>Bidra til mer reelle konkuransevilkår sammenlignet med utenlandske aktører innenfor skatter og avgifter. Klarer og strenger lovverk som etterleves.</a:t>
                      </a:r>
                    </a:p>
                  </a:txBody>
                  <a:tcPr>
                    <a:lnL w="0"/>
                    <a:lnR w="0"/>
                    <a:solidFill>
                      <a:prstClr val="black">
                        <a:lumOff val="100000"/>
                        <a:lumOff val="100000"/>
                      </a:prstClr>
                    </a:solidFill>
                  </a:tcPr>
                </a:tc>
              </a:tr>
            </a:tbl>
          </a:graphicData>
        </a:graphic>
      </p:graphicFrame>
    </p:spTree>
  </p:cSld>
  <p:clrMapOvr>
    <a:masterClrMapping/>
  </p:clrMapOvr>
  <p:timing>
    <p:tnLst>
      <p:par>
        <p:cTn id="1" dur="indefinite" restart="never" nodeType="tmRoot"/>
      </p:par>
    </p:tnLst>
  </p:timing>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normAutofit fontScale="90000"/>
          </a:bodyPr>
          <a:lstStyle/>
          <a:p>
            <a:r>
              <a:rPr lang="en-US"/>
              <a:t>27. Her ønsker vi at du kommer med en konkret ønskeliste til myndighetene med utgangspunkt i hvilke endringer som best vil hjelpe din bedrift.</a:t>
            </a:r>
          </a:p>
        </p:txBody>
      </p:sp>
      <p:sp>
        <p:nvSpPr>
          <p:cNvPr id="4" name="PCont"/>
          <p:cNvSpPr>
            <a:spLocks noGrp="1"/>
          </p:cNvSpPr>
          <p:nvPr>
            <p:ph sz="quarter" idx="15"/>
          </p:nvPr>
        </p:nvSpPr>
        <p:spPr/>
        <p:txBody>
          <a:bodyPr/>
          <a:lstStyle/>
          <a:p>
            <a:endParaRPr lang="en-US"/>
          </a:p>
        </p:txBody>
      </p:sp>
      <p:sp>
        <p:nvSpPr>
          <p:cNvPr id="6" name="RepTitle"/>
          <p:cNvSpPr>
            <a:spLocks noGrp="1"/>
          </p:cNvSpPr>
          <p:nvPr>
            <p:ph sz="quarter" idx="16" hasCustomPrompt="1"/>
          </p:nvPr>
        </p:nvSpPr>
        <p:spPr/>
        <p:txBody>
          <a:bodyPr/>
          <a:lstStyle/>
          <a:p>
            <a:r>
              <a:rPr lang="en-US"/>
              <a:t>Undersøkelse Vestlandet 2015(3)</a:t>
            </a:r>
          </a:p>
        </p:txBody>
      </p:sp>
      <p:sp>
        <p:nvSpPr>
          <p:cNvPr id="7" name="MetaFoot"/>
          <p:cNvSpPr>
            <a:spLocks noGrp="1"/>
          </p:cNvSpPr>
          <p:nvPr>
            <p:ph sz="quarter" idx="17"/>
          </p:nvPr>
        </p:nvSpPr>
        <p:spPr/>
        <p:txBody>
          <a:bodyPr/>
          <a:lstStyle/>
          <a:p>
            <a:endParaRPr lang="en-US"/>
          </a:p>
        </p:txBody>
      </p:sp>
      <p:graphicFrame>
        <p:nvGraphicFramePr>
          <p:cNvPr id="8" name="New Table"/>
          <p:cNvGraphicFramePr>
            <a:graphicFrameLocks noGrp="1"/>
          </p:cNvGraphicFramePr>
          <p:nvPr>
            <p:ph sz="quarter" idx="14"/>
          </p:nvPr>
        </p:nvGraphicFramePr>
        <p:xfrm>
          <a:off x="467544" y="836712"/>
          <a:ext cx="8207375" cy="5547360"/>
        </p:xfrm>
        <a:graphic>
          <a:graphicData uri="http://schemas.openxmlformats.org/drawingml/2006/table">
            <a:tbl>
              <a:tblPr>
                <a:tableStyleId>{5C22544A-7EE6-4342-B048-85BDC9FD1C3A}</a:tableStyleId>
              </a:tblPr>
              <a:tblGrid>
                <a:gridCol w="8207375"/>
              </a:tblGrid>
              <a:tr h="0">
                <a:tc>
                  <a:txBody>
                    <a:bodyPr/>
                    <a:lstStyle/>
                    <a:p>
                      <a:pPr>
                        <a:defRPr sz="1000"/>
                      </a:pPr>
                      <a:r>
                        <a:rPr sz="1000"/>
                        <a:t>Legge til rette for boligbygging</a:t>
                      </a:r>
                    </a:p>
                  </a:txBody>
                  <a:tcPr>
                    <a:lnL w="0"/>
                    <a:lnR w="0"/>
                    <a:solidFill>
                      <a:prstClr val="black">
                        <a:lumOff val="100000"/>
                        <a:lumOff val="100000"/>
                      </a:prstClr>
                    </a:solidFill>
                  </a:tcPr>
                </a:tc>
              </a:tr>
              <a:tr h="0">
                <a:tc>
                  <a:txBody>
                    <a:bodyPr/>
                    <a:lstStyle/>
                    <a:p>
                      <a:pPr>
                        <a:defRPr sz="1000"/>
                      </a:pPr>
                      <a:r>
                        <a:rPr sz="1000"/>
                        <a:t>- Fast post på statsbudsjett og i kommune.</a:t>
                      </a:r>
                    </a:p>
                  </a:txBody>
                  <a:tcPr>
                    <a:lnL w="0"/>
                    <a:lnR w="0"/>
                    <a:solidFill>
                      <a:prstClr val="black">
                        <a:lumOff val="100000"/>
                        <a:lumOff val="100000"/>
                      </a:prstClr>
                    </a:solidFill>
                  </a:tcPr>
                </a:tc>
              </a:tr>
              <a:tr h="0">
                <a:tc>
                  <a:txBody>
                    <a:bodyPr/>
                    <a:lstStyle/>
                    <a:p>
                      <a:pPr>
                        <a:defRPr sz="1000"/>
                      </a:pPr>
                      <a:r>
                        <a:rPr sz="1000"/>
                        <a:t>Eksportfinansiering</a:t>
                      </a:r>
                    </a:p>
                  </a:txBody>
                  <a:tcPr>
                    <a:lnL w="0"/>
                    <a:lnR w="0"/>
                    <a:solidFill>
                      <a:prstClr val="black">
                        <a:lumOff val="100000"/>
                        <a:lumOff val="100000"/>
                      </a:prstClr>
                    </a:solidFill>
                  </a:tcPr>
                </a:tc>
              </a:tr>
              <a:tr h="0">
                <a:tc>
                  <a:txBody>
                    <a:bodyPr/>
                    <a:lstStyle/>
                    <a:p>
                      <a:pPr>
                        <a:defRPr sz="1000"/>
                      </a:pPr>
                      <a:r>
                        <a:rPr sz="1000"/>
                        <a:t>Bedre rammebetingelser</a:t>
                      </a:r>
                    </a:p>
                  </a:txBody>
                  <a:tcPr>
                    <a:lnL w="0"/>
                    <a:lnR w="0"/>
                    <a:solidFill>
                      <a:prstClr val="black">
                        <a:lumOff val="100000"/>
                        <a:lumOff val="100000"/>
                      </a:prstClr>
                    </a:solidFill>
                  </a:tcPr>
                </a:tc>
              </a:tr>
              <a:tr h="0">
                <a:tc>
                  <a:txBody>
                    <a:bodyPr/>
                    <a:lstStyle/>
                    <a:p>
                      <a:pPr>
                        <a:defRPr sz="1000"/>
                      </a:pPr>
                      <a:r>
                        <a:rPr sz="1000"/>
                        <a:t>På kort sikt bør myndighetene trekke tilbake igjen de skatteskjerpelsene som ble pålagt oljeselskapene for noen få år siden med målsetting om at dette kan bidra til å senke terskelen noe for nye feltutbygginger.</a:t>
                      </a:r>
                    </a:p>
                    <a:p>
                      <a:r>
                        <a:rPr sz="1000"/>
                        <a:t>Det er videre svært viktig at myndighetene gir ytterligere stimulering til innovasjon og utvikling slik at næringslivet fortest mulig kommer i gang med den omstillingen , som mange påpeker er helt nødvendig. Det er i denne sammenheng viktig å peke ut en del satsingsområder som kan være egnet for en reindustrialisering av Norge. I vår regioen er det da viktig å fokusere på den kompetansen som her finnes, samt tilgang på billig fornubar energi og andre naturgitte fordeler vi har på Vestlandet sett i relasjon til internasjonal konkrransesammenheng</a:t>
                      </a:r>
                    </a:p>
                  </a:txBody>
                  <a:tcPr>
                    <a:lnL w="0"/>
                    <a:lnR w="0"/>
                    <a:solidFill>
                      <a:prstClr val="black">
                        <a:lumOff val="100000"/>
                        <a:lumOff val="100000"/>
                      </a:prstClr>
                    </a:solidFill>
                  </a:tcPr>
                </a:tc>
              </a:tr>
              <a:tr h="0">
                <a:tc>
                  <a:txBody>
                    <a:bodyPr/>
                    <a:lstStyle/>
                    <a:p>
                      <a:pPr>
                        <a:defRPr sz="1000"/>
                      </a:pPr>
                      <a:r>
                        <a:rPr sz="1000"/>
                        <a:t>Fjern arbeidsgiveravgiften.</a:t>
                      </a:r>
                    </a:p>
                  </a:txBody>
                  <a:tcPr>
                    <a:lnL w="0"/>
                    <a:lnR w="0"/>
                    <a:solidFill>
                      <a:prstClr val="black">
                        <a:lumOff val="100000"/>
                        <a:lumOff val="100000"/>
                      </a:prstClr>
                    </a:solidFill>
                  </a:tcPr>
                </a:tc>
              </a:tr>
              <a:tr h="0">
                <a:tc>
                  <a:txBody>
                    <a:bodyPr/>
                    <a:lstStyle/>
                    <a:p>
                      <a:pPr>
                        <a:defRPr sz="1000"/>
                      </a:pPr>
                      <a:r>
                        <a:rPr sz="1000"/>
                        <a:t>direkte kontakt med saksbehandlere med fullmakter er vanskelig å få til.</a:t>
                      </a:r>
                    </a:p>
                  </a:txBody>
                  <a:tcPr>
                    <a:lnL w="0"/>
                    <a:lnR w="0"/>
                    <a:solidFill>
                      <a:prstClr val="black">
                        <a:lumOff val="100000"/>
                        <a:lumOff val="100000"/>
                      </a:prstClr>
                    </a:solidFill>
                  </a:tcPr>
                </a:tc>
              </a:tr>
              <a:tr h="0">
                <a:tc>
                  <a:txBody>
                    <a:bodyPr/>
                    <a:lstStyle/>
                    <a:p>
                      <a:pPr>
                        <a:defRPr sz="1000"/>
                      </a:pPr>
                      <a:r>
                        <a:rPr sz="1000"/>
                        <a:t>Rydde opp på tekniske etater i Nordhordland.  Raskere saksgang, mer positiv holdning til kunder, våge å ta beslutniger som går til kundens fordel, heller enn å lete opp spisfindige paragrafer fot å stoppe tiltak.</a:t>
                      </a:r>
                    </a:p>
                  </a:txBody>
                  <a:tcPr>
                    <a:lnL w="0"/>
                    <a:lnR w="0"/>
                    <a:solidFill>
                      <a:prstClr val="black">
                        <a:lumOff val="100000"/>
                        <a:lumOff val="100000"/>
                      </a:prstClr>
                    </a:solidFill>
                  </a:tcPr>
                </a:tc>
              </a:tr>
              <a:tr h="0">
                <a:tc>
                  <a:txBody>
                    <a:bodyPr/>
                    <a:lstStyle/>
                    <a:p>
                      <a:pPr>
                        <a:defRPr sz="1000"/>
                      </a:pPr>
                      <a:r>
                        <a:rPr sz="1000"/>
                        <a:t>Kan ikke rope på myndighetene vedrørende spesielle tiltak som bare vil forlenge omstillingsprosesser. Norsk næringsliv trenger å øke sin konkurransekraft og norske arbeidstagere må bli mer konkurransedyktige.</a:t>
                      </a:r>
                    </a:p>
                  </a:txBody>
                  <a:tcPr>
                    <a:lnL w="0"/>
                    <a:lnR w="0"/>
                    <a:solidFill>
                      <a:prstClr val="black">
                        <a:lumOff val="100000"/>
                        <a:lumOff val="100000"/>
                      </a:prstClr>
                    </a:solidFill>
                  </a:tcPr>
                </a:tc>
              </a:tr>
              <a:tr h="0">
                <a:tc>
                  <a:txBody>
                    <a:bodyPr/>
                    <a:lstStyle/>
                    <a:p>
                      <a:pPr>
                        <a:defRPr sz="1000"/>
                      </a:pPr>
                      <a:r>
                        <a:rPr sz="1000"/>
                        <a:t>Spesifikt for vår bedrift:</a:t>
                      </a:r>
                    </a:p>
                    <a:p>
                      <a:r>
                        <a:rPr sz="1000"/>
                        <a:t>- Sterkere krav til miljøvennlig teknologi i innenriks ferge/skipsfart</a:t>
                      </a:r>
                    </a:p>
                    <a:p>
                      <a:r>
                        <a:rPr sz="1000"/>
                        <a:t>- Prioriter fortgang i samferdselsprosjekt som Fergefri E39</a:t>
                      </a:r>
                    </a:p>
                    <a:p>
                      <a:r>
                        <a:rPr sz="1000"/>
                        <a:t>- Budsjett for ny serie havgående kystvaktfartøy</a:t>
                      </a:r>
                    </a:p>
                  </a:txBody>
                  <a:tcPr>
                    <a:lnL w="0"/>
                    <a:lnR w="0"/>
                    <a:solidFill>
                      <a:prstClr val="black">
                        <a:lumOff val="100000"/>
                        <a:lumOff val="100000"/>
                      </a:prstClr>
                    </a:solidFill>
                  </a:tcPr>
                </a:tc>
              </a:tr>
              <a:tr h="0">
                <a:tc>
                  <a:txBody>
                    <a:bodyPr/>
                    <a:lstStyle/>
                    <a:p>
                      <a:pPr>
                        <a:defRPr sz="1000"/>
                      </a:pPr>
                      <a:r>
                        <a:rPr sz="1000"/>
                        <a:t>Holde rentenivået stabilt. Hvis økning, bør dette skje med varsomme steg. Er bekymret for kunstig høye boligpriser, og folk som investerer "over evne". -Tror mange av de private kundene vi har kommer til å merke selv moderate renteøkninger. For å bremse boligprisene fremover, bør rentenivået ha nådd bunnen. Ytterligere lavere renter tror jeg resulterer i enda høyere priser.</a:t>
                      </a:r>
                    </a:p>
                  </a:txBody>
                  <a:tcPr>
                    <a:lnL w="0"/>
                    <a:lnR w="0"/>
                    <a:solidFill>
                      <a:prstClr val="black">
                        <a:lumOff val="100000"/>
                        <a:lumOff val="100000"/>
                      </a:prstClr>
                    </a:solidFill>
                  </a:tcPr>
                </a:tc>
              </a:tr>
              <a:tr h="0">
                <a:tc>
                  <a:txBody>
                    <a:bodyPr/>
                    <a:lstStyle/>
                    <a:p>
                      <a:pPr>
                        <a:defRPr sz="1000"/>
                      </a:pPr>
                      <a:r>
                        <a:rPr sz="1000"/>
                        <a:t>Unngå anbod på våre tenester</a:t>
                      </a:r>
                    </a:p>
                  </a:txBody>
                  <a:tcPr>
                    <a:lnL w="0"/>
                    <a:lnR w="0"/>
                    <a:solidFill>
                      <a:prstClr val="black">
                        <a:lumOff val="100000"/>
                        <a:lumOff val="100000"/>
                      </a:prstClr>
                    </a:solidFill>
                  </a:tcPr>
                </a:tc>
              </a:tr>
              <a:tr h="0">
                <a:tc>
                  <a:txBody>
                    <a:bodyPr/>
                    <a:lstStyle/>
                    <a:p>
                      <a:pPr>
                        <a:defRPr sz="1000"/>
                      </a:pPr>
                      <a:r>
                        <a:rPr sz="1000"/>
                        <a:t>TILTAK for å få igang igjen investeringslysten.</a:t>
                      </a:r>
                    </a:p>
                    <a:p>
                      <a:r>
                        <a:rPr sz="1000"/>
                        <a:t>en alvorlig politisk diskusjon rundt 4-2 turnusen som dreper oss.</a:t>
                      </a:r>
                    </a:p>
                    <a:p>
                      <a:r>
                        <a:rPr sz="1000"/>
                        <a:t>Iljen må ikke bli en FOR STOR melkeku for vår velferd.</a:t>
                      </a:r>
                    </a:p>
                  </a:txBody>
                  <a:tcPr>
                    <a:lnL w="0"/>
                    <a:lnR w="0"/>
                    <a:solidFill>
                      <a:prstClr val="black">
                        <a:lumOff val="100000"/>
                        <a:lumOff val="100000"/>
                      </a:prstClr>
                    </a:solidFill>
                  </a:tcPr>
                </a:tc>
              </a:tr>
            </a:tbl>
          </a:graphicData>
        </a:graphic>
      </p:graphicFrame>
    </p:spTree>
  </p:cSld>
  <p:clrMapOvr>
    <a:masterClrMapping/>
  </p:clrMapOvr>
  <p:timing>
    <p:tnLst>
      <p:par>
        <p:cTn id="1" dur="indefinite" restart="never" nodeType="tmRoot"/>
      </p:par>
    </p:tnLst>
  </p:timing>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normAutofit fontScale="90000"/>
          </a:bodyPr>
          <a:lstStyle/>
          <a:p>
            <a:r>
              <a:rPr lang="en-US"/>
              <a:t>27. Her ønsker vi at du kommer med en konkret ønskeliste til myndighetene med utgangspunkt i hvilke endringer som best vil hjelpe din bedrift.</a:t>
            </a:r>
          </a:p>
        </p:txBody>
      </p:sp>
      <p:sp>
        <p:nvSpPr>
          <p:cNvPr id="4" name="PCont"/>
          <p:cNvSpPr>
            <a:spLocks noGrp="1"/>
          </p:cNvSpPr>
          <p:nvPr>
            <p:ph sz="quarter" idx="15"/>
          </p:nvPr>
        </p:nvSpPr>
        <p:spPr/>
        <p:txBody>
          <a:bodyPr/>
          <a:lstStyle/>
          <a:p>
            <a:endParaRPr lang="en-US"/>
          </a:p>
        </p:txBody>
      </p:sp>
      <p:sp>
        <p:nvSpPr>
          <p:cNvPr id="6" name="RepTitle"/>
          <p:cNvSpPr>
            <a:spLocks noGrp="1"/>
          </p:cNvSpPr>
          <p:nvPr>
            <p:ph sz="quarter" idx="16" hasCustomPrompt="1"/>
          </p:nvPr>
        </p:nvSpPr>
        <p:spPr/>
        <p:txBody>
          <a:bodyPr/>
          <a:lstStyle/>
          <a:p>
            <a:r>
              <a:rPr lang="en-US"/>
              <a:t>Undersøkelse Vestlandet 2015(3)</a:t>
            </a:r>
          </a:p>
        </p:txBody>
      </p:sp>
      <p:sp>
        <p:nvSpPr>
          <p:cNvPr id="7" name="MetaFoot"/>
          <p:cNvSpPr>
            <a:spLocks noGrp="1"/>
          </p:cNvSpPr>
          <p:nvPr>
            <p:ph sz="quarter" idx="17"/>
          </p:nvPr>
        </p:nvSpPr>
        <p:spPr/>
        <p:txBody>
          <a:bodyPr/>
          <a:lstStyle/>
          <a:p>
            <a:endParaRPr lang="en-US"/>
          </a:p>
        </p:txBody>
      </p:sp>
      <p:graphicFrame>
        <p:nvGraphicFramePr>
          <p:cNvPr id="8" name="New Table"/>
          <p:cNvGraphicFramePr>
            <a:graphicFrameLocks noGrp="1"/>
          </p:cNvGraphicFramePr>
          <p:nvPr>
            <p:ph sz="quarter" idx="14"/>
          </p:nvPr>
        </p:nvGraphicFramePr>
        <p:xfrm>
          <a:off x="467544" y="836712"/>
          <a:ext cx="8207375" cy="5821680"/>
        </p:xfrm>
        <a:graphic>
          <a:graphicData uri="http://schemas.openxmlformats.org/drawingml/2006/table">
            <a:tbl>
              <a:tblPr>
                <a:tableStyleId>{5C22544A-7EE6-4342-B048-85BDC9FD1C3A}</a:tableStyleId>
              </a:tblPr>
              <a:tblGrid>
                <a:gridCol w="8207375"/>
              </a:tblGrid>
              <a:tr h="0">
                <a:tc>
                  <a:txBody>
                    <a:bodyPr/>
                    <a:lstStyle/>
                    <a:p>
                      <a:pPr>
                        <a:defRPr sz="1000"/>
                      </a:pPr>
                      <a:r>
                        <a:rPr sz="1000"/>
                        <a:t>Lavere formueskatt, fortsatt lav rente</a:t>
                      </a:r>
                    </a:p>
                  </a:txBody>
                  <a:tcPr>
                    <a:lnL w="0"/>
                    <a:lnR w="0"/>
                    <a:solidFill>
                      <a:prstClr val="black">
                        <a:lumOff val="100000"/>
                        <a:lumOff val="100000"/>
                      </a:prstClr>
                    </a:solidFill>
                  </a:tcPr>
                </a:tc>
              </a:tr>
              <a:tr h="0">
                <a:tc>
                  <a:txBody>
                    <a:bodyPr/>
                    <a:lstStyle/>
                    <a:p>
                      <a:pPr>
                        <a:defRPr sz="1000"/>
                      </a:pPr>
                      <a:r>
                        <a:rPr sz="1000"/>
                        <a:t>Det er viktig å holde aktiviteten oppe på veibygging og infrastruktur. Dette for å gjøre oss mer effektive og konkurranse dyktige. Begynne satsning på nye næringer som kan trekke på den kunnskapen og kompetanse vi har tilegnet oss fra olje bransjen.</a:t>
                      </a:r>
                    </a:p>
                  </a:txBody>
                  <a:tcPr>
                    <a:lnL w="0"/>
                    <a:lnR w="0"/>
                    <a:solidFill>
                      <a:prstClr val="black">
                        <a:lumOff val="100000"/>
                        <a:lumOff val="100000"/>
                      </a:prstClr>
                    </a:solidFill>
                  </a:tcPr>
                </a:tc>
              </a:tr>
              <a:tr h="0">
                <a:tc>
                  <a:txBody>
                    <a:bodyPr/>
                    <a:lstStyle/>
                    <a:p>
                      <a:pPr>
                        <a:defRPr sz="1000"/>
                      </a:pPr>
                      <a:r>
                        <a:rPr sz="1000"/>
                        <a:t>Forutsigbarhet innen skattepolitikk</a:t>
                      </a:r>
                    </a:p>
                  </a:txBody>
                  <a:tcPr>
                    <a:lnL w="0"/>
                    <a:lnR w="0"/>
                    <a:solidFill>
                      <a:prstClr val="black">
                        <a:lumOff val="100000"/>
                        <a:lumOff val="100000"/>
                      </a:prstClr>
                    </a:solidFill>
                  </a:tcPr>
                </a:tc>
              </a:tr>
              <a:tr h="0">
                <a:tc>
                  <a:txBody>
                    <a:bodyPr/>
                    <a:lstStyle/>
                    <a:p>
                      <a:pPr>
                        <a:defRPr sz="1000"/>
                      </a:pPr>
                      <a:r>
                        <a:rPr sz="1000"/>
                        <a:t>Klare krav fra myndighetene til oljeselskapene om utstyr til overvåking av olje lekkasje.</a:t>
                      </a:r>
                    </a:p>
                  </a:txBody>
                  <a:tcPr>
                    <a:lnL w="0"/>
                    <a:lnR w="0"/>
                    <a:solidFill>
                      <a:prstClr val="black">
                        <a:lumOff val="100000"/>
                        <a:lumOff val="100000"/>
                      </a:prstClr>
                    </a:solidFill>
                  </a:tcPr>
                </a:tc>
              </a:tr>
              <a:tr h="0">
                <a:tc>
                  <a:txBody>
                    <a:bodyPr/>
                    <a:lstStyle/>
                    <a:p>
                      <a:pPr>
                        <a:defRPr sz="1000"/>
                      </a:pPr>
                      <a:r>
                        <a:rPr sz="1000"/>
                        <a:t>Bedre transportsikkerhet. Tog , vei.</a:t>
                      </a:r>
                    </a:p>
                    <a:p>
                      <a:r>
                        <a:rPr sz="1000"/>
                        <a:t>Sikre stabil kronekurs.</a:t>
                      </a:r>
                    </a:p>
                  </a:txBody>
                  <a:tcPr>
                    <a:lnL w="0"/>
                    <a:lnR w="0"/>
                    <a:solidFill>
                      <a:prstClr val="black">
                        <a:lumOff val="100000"/>
                        <a:lumOff val="100000"/>
                      </a:prstClr>
                    </a:solidFill>
                  </a:tcPr>
                </a:tc>
              </a:tr>
              <a:tr h="0">
                <a:tc>
                  <a:txBody>
                    <a:bodyPr/>
                    <a:lstStyle/>
                    <a:p>
                      <a:pPr>
                        <a:defRPr sz="1000"/>
                      </a:pPr>
                      <a:r>
                        <a:rPr sz="1000"/>
                        <a:t>Tilrettelegging for stabilitet og balanse Bergen Sentrum, gjennomtenkt politikk for Bergen Sentrum sett i sammenheng med utvikling av andre nære bydeler (Lagunen, Åsane, Straume (Sotra), etc.</a:t>
                      </a:r>
                    </a:p>
                  </a:txBody>
                  <a:tcPr>
                    <a:lnL w="0"/>
                    <a:lnR w="0"/>
                    <a:solidFill>
                      <a:prstClr val="black">
                        <a:lumOff val="100000"/>
                        <a:lumOff val="100000"/>
                      </a:prstClr>
                    </a:solidFill>
                  </a:tcPr>
                </a:tc>
              </a:tr>
              <a:tr h="0">
                <a:tc>
                  <a:txBody>
                    <a:bodyPr/>
                    <a:lstStyle/>
                    <a:p>
                      <a:pPr>
                        <a:defRPr sz="1000"/>
                      </a:pPr>
                      <a:r>
                        <a:rPr sz="1000"/>
                        <a:t>Større fokus / handlekraft vedr. vei og bane i Bergensregionen og Vestlandet totalt.</a:t>
                      </a:r>
                    </a:p>
                    <a:p>
                      <a:r>
                        <a:rPr sz="1000"/>
                        <a:t>Bedre tilrettelegging av tomteareal for boliger og næringsbygg, samt raskere og mer forutsigbar behandlingstid av byggesaker.</a:t>
                      </a:r>
                    </a:p>
                    <a:p>
                      <a:r>
                        <a:rPr sz="1000"/>
                        <a:t>Fjerne formueskatten og tilpasse skattenivået til internasjonalt nivå.</a:t>
                      </a:r>
                    </a:p>
                    <a:p>
                      <a:r>
                        <a:rPr sz="1000"/>
                        <a:t>Større fokus på svart arbeid og "kriminell" virksomhet.</a:t>
                      </a:r>
                    </a:p>
                    <a:p>
                      <a:r>
                        <a:rPr sz="1000"/>
                        <a:t>Økt satsing på utdanning fra fagarbeider til siv. ing. nivå.</a:t>
                      </a:r>
                    </a:p>
                  </a:txBody>
                  <a:tcPr>
                    <a:lnL w="0"/>
                    <a:lnR w="0"/>
                    <a:solidFill>
                      <a:prstClr val="black">
                        <a:lumOff val="100000"/>
                        <a:lumOff val="100000"/>
                      </a:prstClr>
                    </a:solidFill>
                  </a:tcPr>
                </a:tc>
              </a:tr>
              <a:tr h="0">
                <a:tc>
                  <a:txBody>
                    <a:bodyPr/>
                    <a:lstStyle/>
                    <a:p>
                      <a:pPr>
                        <a:defRPr sz="1000"/>
                      </a:pPr>
                      <a:r>
                        <a:rPr sz="1000"/>
                        <a:t>Gi stimulans til satsing innen fornybar energi i skipsflåten.</a:t>
                      </a:r>
                    </a:p>
                  </a:txBody>
                  <a:tcPr>
                    <a:lnL w="0"/>
                    <a:lnR w="0"/>
                    <a:solidFill>
                      <a:prstClr val="black">
                        <a:lumOff val="100000"/>
                        <a:lumOff val="100000"/>
                      </a:prstClr>
                    </a:solidFill>
                  </a:tcPr>
                </a:tc>
              </a:tr>
              <a:tr h="0">
                <a:tc>
                  <a:txBody>
                    <a:bodyPr/>
                    <a:lstStyle/>
                    <a:p>
                      <a:pPr>
                        <a:defRPr sz="1000"/>
                      </a:pPr>
                      <a:r>
                        <a:rPr sz="1000"/>
                        <a:t>Øke muligheten for å permitterer til 52 uker samt redusere arbeidsgiverperioden.</a:t>
                      </a:r>
                    </a:p>
                  </a:txBody>
                  <a:tcPr>
                    <a:lnL w="0"/>
                    <a:lnR w="0"/>
                    <a:solidFill>
                      <a:prstClr val="black">
                        <a:lumOff val="100000"/>
                        <a:lumOff val="100000"/>
                      </a:prstClr>
                    </a:solidFill>
                  </a:tcPr>
                </a:tc>
              </a:tr>
              <a:tr h="0">
                <a:tc>
                  <a:txBody>
                    <a:bodyPr/>
                    <a:lstStyle/>
                    <a:p>
                      <a:pPr>
                        <a:defRPr sz="1000"/>
                      </a:pPr>
                      <a:r>
                        <a:rPr sz="1000"/>
                        <a:t>Styrk tollvernet. Hald kronekursen stabil. Rente stabil.</a:t>
                      </a:r>
                    </a:p>
                  </a:txBody>
                  <a:tcPr>
                    <a:lnL w="0"/>
                    <a:lnR w="0"/>
                    <a:solidFill>
                      <a:prstClr val="black">
                        <a:lumOff val="100000"/>
                        <a:lumOff val="100000"/>
                      </a:prstClr>
                    </a:solidFill>
                  </a:tcPr>
                </a:tc>
              </a:tr>
              <a:tr h="0">
                <a:tc>
                  <a:txBody>
                    <a:bodyPr/>
                    <a:lstStyle/>
                    <a:p>
                      <a:pPr>
                        <a:defRPr sz="1000"/>
                      </a:pPr>
                      <a:r>
                        <a:rPr sz="1000"/>
                        <a:t>Definitivt redusert (helst bortfall av) arbeidsgiveravgift. Dette fordi våre "maskiner" er ingeniører.</a:t>
                      </a:r>
                    </a:p>
                  </a:txBody>
                  <a:tcPr>
                    <a:lnL w="0"/>
                    <a:lnR w="0"/>
                    <a:solidFill>
                      <a:prstClr val="black">
                        <a:lumOff val="100000"/>
                        <a:lumOff val="100000"/>
                      </a:prstClr>
                    </a:solidFill>
                  </a:tcPr>
                </a:tc>
              </a:tr>
              <a:tr h="0">
                <a:tc>
                  <a:txBody>
                    <a:bodyPr/>
                    <a:lstStyle/>
                    <a:p>
                      <a:pPr>
                        <a:defRPr sz="1000"/>
                      </a:pPr>
                      <a:r>
                        <a:rPr sz="1000"/>
                        <a:t>Utbyggging av E39 sørover til fylkesgrensen mot Vest Agder og gjerne helt til Kristiansand slik at arbeidsmarkedet blir større. Dette gjelder for så vidt også dobbeltspor til Egersund.</a:t>
                      </a:r>
                    </a:p>
                  </a:txBody>
                  <a:tcPr>
                    <a:lnL w="0"/>
                    <a:lnR w="0"/>
                    <a:solidFill>
                      <a:prstClr val="black">
                        <a:lumOff val="100000"/>
                        <a:lumOff val="100000"/>
                      </a:prstClr>
                    </a:solidFill>
                  </a:tcPr>
                </a:tc>
              </a:tr>
              <a:tr h="0">
                <a:tc>
                  <a:txBody>
                    <a:bodyPr/>
                    <a:lstStyle/>
                    <a:p>
                      <a:pPr>
                        <a:defRPr sz="1000"/>
                      </a:pPr>
                      <a:r>
                        <a:rPr sz="1000"/>
                        <a:t>Mulighet for fondsavsetning av overskot ved enkeltmannsforetak</a:t>
                      </a:r>
                    </a:p>
                  </a:txBody>
                  <a:tcPr>
                    <a:lnL w="0"/>
                    <a:lnR w="0"/>
                    <a:solidFill>
                      <a:prstClr val="black">
                        <a:lumOff val="100000"/>
                        <a:lumOff val="100000"/>
                      </a:prstClr>
                    </a:solidFill>
                  </a:tcPr>
                </a:tc>
              </a:tr>
              <a:tr h="0">
                <a:tc>
                  <a:txBody>
                    <a:bodyPr/>
                    <a:lstStyle/>
                    <a:p>
                      <a:pPr>
                        <a:defRPr sz="1000"/>
                      </a:pPr>
                      <a:r>
                        <a:rPr sz="1000"/>
                        <a:t>1. Øke fokus på like konkuransevilkår</a:t>
                      </a:r>
                    </a:p>
                  </a:txBody>
                  <a:tcPr>
                    <a:lnL w="0"/>
                    <a:lnR w="0"/>
                    <a:solidFill>
                      <a:prstClr val="black">
                        <a:lumOff val="100000"/>
                        <a:lumOff val="100000"/>
                      </a:prstClr>
                    </a:solidFill>
                  </a:tcPr>
                </a:tc>
              </a:tr>
              <a:tr h="0">
                <a:tc>
                  <a:txBody>
                    <a:bodyPr/>
                    <a:lstStyle/>
                    <a:p>
                      <a:pPr>
                        <a:defRPr sz="1000"/>
                      </a:pPr>
                      <a:r>
                        <a:rPr sz="1000"/>
                        <a:t>Rentenivået </a:t>
                      </a:r>
                    </a:p>
                    <a:p>
                      <a:r>
                        <a:rPr sz="1000"/>
                        <a:t>Retninglinjene for boliglån</a:t>
                      </a:r>
                    </a:p>
                    <a:p>
                      <a:r>
                        <a:rPr sz="1000"/>
                        <a:t>Bolibygging</a:t>
                      </a:r>
                    </a:p>
                  </a:txBody>
                  <a:tcPr>
                    <a:lnL w="0"/>
                    <a:lnR w="0"/>
                    <a:solidFill>
                      <a:prstClr val="black">
                        <a:lumOff val="100000"/>
                        <a:lumOff val="100000"/>
                      </a:prstClr>
                    </a:solidFill>
                  </a:tcPr>
                </a:tc>
              </a:tr>
              <a:tr h="0">
                <a:tc>
                  <a:txBody>
                    <a:bodyPr/>
                    <a:lstStyle/>
                    <a:p>
                      <a:pPr>
                        <a:defRPr sz="1000"/>
                      </a:pPr>
                      <a:r>
                        <a:rPr sz="1000"/>
                        <a:t>Legge til rette for at det blir enklere for kommunene å fremskaffe byggeklare tomter og stimulere til at utbyggere bygger flere boliger.</a:t>
                      </a:r>
                    </a:p>
                  </a:txBody>
                  <a:tcPr>
                    <a:lnL w="0"/>
                    <a:lnR w="0"/>
                    <a:solidFill>
                      <a:prstClr val="black">
                        <a:lumOff val="100000"/>
                        <a:lumOff val="100000"/>
                      </a:prstClr>
                    </a:solidFill>
                  </a:tcPr>
                </a:tc>
              </a:tr>
            </a:tbl>
          </a:graphicData>
        </a:graphic>
      </p:graphicFrame>
    </p:spTree>
  </p:cSld>
  <p:clrMapOvr>
    <a:masterClrMapping/>
  </p:clrMapOvr>
  <p:timing>
    <p:tnLst>
      <p:par>
        <p:cTn id="1" dur="indefinite" restart="never" nodeType="tmRoot"/>
      </p:par>
    </p:tnLst>
  </p:timing>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normAutofit fontScale="90000"/>
          </a:bodyPr>
          <a:lstStyle/>
          <a:p>
            <a:r>
              <a:rPr lang="en-US"/>
              <a:t>27. Her ønsker vi at du kommer med en konkret ønskeliste til myndighetene med utgangspunkt i hvilke endringer som best vil hjelpe din bedrift.</a:t>
            </a:r>
          </a:p>
        </p:txBody>
      </p:sp>
      <p:sp>
        <p:nvSpPr>
          <p:cNvPr id="4" name="PCont"/>
          <p:cNvSpPr>
            <a:spLocks noGrp="1"/>
          </p:cNvSpPr>
          <p:nvPr>
            <p:ph sz="quarter" idx="15"/>
          </p:nvPr>
        </p:nvSpPr>
        <p:spPr/>
        <p:txBody>
          <a:bodyPr/>
          <a:lstStyle/>
          <a:p>
            <a:endParaRPr lang="en-US"/>
          </a:p>
        </p:txBody>
      </p:sp>
      <p:sp>
        <p:nvSpPr>
          <p:cNvPr id="6" name="RepTitle"/>
          <p:cNvSpPr>
            <a:spLocks noGrp="1"/>
          </p:cNvSpPr>
          <p:nvPr>
            <p:ph sz="quarter" idx="16" hasCustomPrompt="1"/>
          </p:nvPr>
        </p:nvSpPr>
        <p:spPr/>
        <p:txBody>
          <a:bodyPr/>
          <a:lstStyle/>
          <a:p>
            <a:r>
              <a:rPr lang="en-US"/>
              <a:t>Undersøkelse Vestlandet 2015(3)</a:t>
            </a:r>
          </a:p>
        </p:txBody>
      </p:sp>
      <p:sp>
        <p:nvSpPr>
          <p:cNvPr id="7" name="MetaFoot"/>
          <p:cNvSpPr>
            <a:spLocks noGrp="1"/>
          </p:cNvSpPr>
          <p:nvPr>
            <p:ph sz="quarter" idx="17"/>
          </p:nvPr>
        </p:nvSpPr>
        <p:spPr/>
        <p:txBody>
          <a:bodyPr/>
          <a:lstStyle/>
          <a:p>
            <a:endParaRPr lang="en-US"/>
          </a:p>
        </p:txBody>
      </p:sp>
      <p:graphicFrame>
        <p:nvGraphicFramePr>
          <p:cNvPr id="8" name="New Table"/>
          <p:cNvGraphicFramePr>
            <a:graphicFrameLocks noGrp="1"/>
          </p:cNvGraphicFramePr>
          <p:nvPr>
            <p:ph sz="quarter" idx="14"/>
          </p:nvPr>
        </p:nvGraphicFramePr>
        <p:xfrm>
          <a:off x="467544" y="836712"/>
          <a:ext cx="8207375" cy="6217920"/>
        </p:xfrm>
        <a:graphic>
          <a:graphicData uri="http://schemas.openxmlformats.org/drawingml/2006/table">
            <a:tbl>
              <a:tblPr>
                <a:tableStyleId>{5C22544A-7EE6-4342-B048-85BDC9FD1C3A}</a:tableStyleId>
              </a:tblPr>
              <a:tblGrid>
                <a:gridCol w="8207375"/>
              </a:tblGrid>
              <a:tr h="0">
                <a:tc>
                  <a:txBody>
                    <a:bodyPr/>
                    <a:lstStyle/>
                    <a:p>
                      <a:pPr>
                        <a:defRPr sz="1000"/>
                      </a:pPr>
                      <a:r>
                        <a:rPr sz="1000"/>
                        <a:t>Iverksetting av offentlige nybygg, ikke samferdsel.</a:t>
                      </a:r>
                    </a:p>
                    <a:p>
                      <a:r>
                        <a:rPr sz="1000"/>
                        <a:t>Rehabilitering av offentlige bygg.</a:t>
                      </a:r>
                    </a:p>
                  </a:txBody>
                  <a:tcPr>
                    <a:lnL w="0"/>
                    <a:lnR w="0"/>
                    <a:solidFill>
                      <a:prstClr val="black">
                        <a:lumOff val="100000"/>
                        <a:lumOff val="100000"/>
                      </a:prstClr>
                    </a:solidFill>
                  </a:tcPr>
                </a:tc>
              </a:tr>
              <a:tr h="0">
                <a:tc>
                  <a:txBody>
                    <a:bodyPr/>
                    <a:lstStyle/>
                    <a:p>
                      <a:pPr>
                        <a:defRPr sz="1000"/>
                      </a:pPr>
                      <a:r>
                        <a:rPr sz="1000"/>
                        <a:t>Fjerne formueskatt.</a:t>
                      </a:r>
                    </a:p>
                    <a:p>
                      <a:r>
                        <a:rPr sz="1000"/>
                        <a:t>Rentebegrensningsreglene. </a:t>
                      </a:r>
                    </a:p>
                    <a:p>
                      <a:r>
                        <a:rPr sz="1000"/>
                        <a:t>Momsregler knyttet til oppføring av næringsbygg for utleie</a:t>
                      </a:r>
                    </a:p>
                  </a:txBody>
                  <a:tcPr>
                    <a:lnL w="0"/>
                    <a:lnR w="0"/>
                    <a:solidFill>
                      <a:prstClr val="black">
                        <a:lumOff val="100000"/>
                        <a:lumOff val="100000"/>
                      </a:prstClr>
                    </a:solidFill>
                  </a:tcPr>
                </a:tc>
              </a:tr>
              <a:tr h="0">
                <a:tc>
                  <a:txBody>
                    <a:bodyPr/>
                    <a:lstStyle/>
                    <a:p>
                      <a:pPr>
                        <a:defRPr sz="1000"/>
                      </a:pPr>
                      <a:r>
                        <a:rPr sz="1000"/>
                        <a:t>bompenger , arbeidsgiveravgift, kommunaleavgifter</a:t>
                      </a:r>
                    </a:p>
                  </a:txBody>
                  <a:tcPr>
                    <a:lnL w="0"/>
                    <a:lnR w="0"/>
                    <a:solidFill>
                      <a:prstClr val="black">
                        <a:lumOff val="100000"/>
                        <a:lumOff val="100000"/>
                      </a:prstClr>
                    </a:solidFill>
                  </a:tcPr>
                </a:tc>
              </a:tr>
              <a:tr h="0">
                <a:tc>
                  <a:txBody>
                    <a:bodyPr/>
                    <a:lstStyle/>
                    <a:p>
                      <a:pPr>
                        <a:defRPr sz="1000"/>
                      </a:pPr>
                      <a:r>
                        <a:rPr sz="1000"/>
                        <a:t>– gi flere bransjer innpass som foredragsholdere i Næringsrådet uten å måtte betale for det (holde innlegg etc) – det vil modernisere Næringsrådet. </a:t>
                      </a:r>
                    </a:p>
                    <a:p>
                      <a:r>
                        <a:rPr sz="1000"/>
                        <a:t> – la flere bransjer få innpass i nyskapingsparken – ikke bare tech og olje- gassrelaterte bedrifter </a:t>
                      </a:r>
                    </a:p>
                    <a:p>
                      <a:r>
                        <a:rPr sz="1000"/>
                        <a:t>– innovere innovasjonsbegrepet til Innovasjon Norge – flere tjenestebedrifter må få innpass </a:t>
                      </a:r>
                    </a:p>
                    <a:p>
                      <a:r>
                        <a:rPr sz="1000"/>
                        <a:t>– lage flere nettverksarenaer som understreker tema og ikke bransje, tverrfaglighet. Bruke utdanningsinstitusjonene mer. </a:t>
                      </a:r>
                    </a:p>
                    <a:p>
                      <a:r>
                        <a:rPr sz="1000"/>
                        <a:t>– Nettverksarena på tvers av landsdelene – øst-vest-allianser etc. </a:t>
                      </a:r>
                    </a:p>
                    <a:p>
                      <a:r>
                        <a:rPr sz="1000"/>
                        <a:t>–</a:t>
                      </a:r>
                    </a:p>
                  </a:txBody>
                  <a:tcPr>
                    <a:lnL w="0"/>
                    <a:lnR w="0"/>
                    <a:solidFill>
                      <a:prstClr val="black">
                        <a:lumOff val="100000"/>
                        <a:lumOff val="100000"/>
                      </a:prstClr>
                    </a:solidFill>
                  </a:tcPr>
                </a:tc>
              </a:tr>
              <a:tr h="0">
                <a:tc>
                  <a:txBody>
                    <a:bodyPr/>
                    <a:lstStyle/>
                    <a:p>
                      <a:pPr>
                        <a:defRPr sz="1000"/>
                      </a:pPr>
                      <a:r>
                        <a:rPr sz="1000"/>
                        <a:t>IT sikkerhet blir stadig viktigere og outsourcing av IT-tjenester til utlandet tyder på at mange ikke er bevisst de trusler som finnes. Det bør stilles strengere krav til IT-sikkerhet i årene som kommer.</a:t>
                      </a:r>
                    </a:p>
                  </a:txBody>
                  <a:tcPr>
                    <a:lnL w="0"/>
                    <a:lnR w="0"/>
                    <a:solidFill>
                      <a:prstClr val="black">
                        <a:lumOff val="100000"/>
                        <a:lumOff val="100000"/>
                      </a:prstClr>
                    </a:solidFill>
                  </a:tcPr>
                </a:tc>
              </a:tr>
              <a:tr h="0">
                <a:tc>
                  <a:txBody>
                    <a:bodyPr/>
                    <a:lstStyle/>
                    <a:p>
                      <a:pPr>
                        <a:defRPr sz="1000"/>
                      </a:pPr>
                      <a:r>
                        <a:rPr sz="1000"/>
                        <a:t>Kutt i avgifter som bompenger, selskapskatt og dokumentasjons krav.</a:t>
                      </a:r>
                    </a:p>
                    <a:p>
                      <a:r>
                        <a:rPr sz="1000"/>
                        <a:t>Byråkratiet må kuttes, fokus på effektiv drift og kvalitetsprodukter må opp.</a:t>
                      </a:r>
                    </a:p>
                    <a:p>
                      <a:r>
                        <a:rPr sz="1000"/>
                        <a:t>Import av lav kavlitets produkter( boss) må avgifts belegges, eksempelvis produkter fra Kina som ikke er produsert ift krav vi har i Norge.</a:t>
                      </a:r>
                    </a:p>
                  </a:txBody>
                  <a:tcPr>
                    <a:lnL w="0"/>
                    <a:lnR w="0"/>
                    <a:solidFill>
                      <a:prstClr val="black">
                        <a:lumOff val="100000"/>
                        <a:lumOff val="100000"/>
                      </a:prstClr>
                    </a:solidFill>
                  </a:tcPr>
                </a:tc>
              </a:tr>
              <a:tr h="0">
                <a:tc>
                  <a:txBody>
                    <a:bodyPr/>
                    <a:lstStyle/>
                    <a:p>
                      <a:pPr>
                        <a:defRPr sz="1000"/>
                      </a:pPr>
                      <a:r>
                        <a:rPr sz="1000"/>
                        <a:t>* vekk med rushtids avgift. </a:t>
                      </a:r>
                    </a:p>
                    <a:p>
                      <a:r>
                        <a:rPr sz="1000"/>
                        <a:t>* lavt rentenivå</a:t>
                      </a:r>
                    </a:p>
                    <a:p>
                      <a:r>
                        <a:rPr sz="1000"/>
                        <a:t>* forutsigbar skattepolitikk</a:t>
                      </a:r>
                    </a:p>
                  </a:txBody>
                  <a:tcPr>
                    <a:lnL w="0"/>
                    <a:lnR w="0"/>
                    <a:solidFill>
                      <a:prstClr val="black">
                        <a:lumOff val="100000"/>
                        <a:lumOff val="100000"/>
                      </a:prstClr>
                    </a:solidFill>
                  </a:tcPr>
                </a:tc>
              </a:tr>
              <a:tr h="0">
                <a:tc>
                  <a:txBody>
                    <a:bodyPr/>
                    <a:lstStyle/>
                    <a:p>
                      <a:pPr>
                        <a:defRPr sz="1000"/>
                      </a:pPr>
                      <a:r>
                        <a:rPr sz="1000"/>
                        <a:t>Ikke gi netthandel og tax fri handel særfordeler, fremfor bruk av pengene i landet.</a:t>
                      </a:r>
                    </a:p>
                  </a:txBody>
                  <a:tcPr>
                    <a:lnL w="0"/>
                    <a:lnR w="0"/>
                    <a:solidFill>
                      <a:prstClr val="black">
                        <a:lumOff val="100000"/>
                        <a:lumOff val="100000"/>
                      </a:prstClr>
                    </a:solidFill>
                  </a:tcPr>
                </a:tc>
              </a:tr>
              <a:tr h="0">
                <a:tc>
                  <a:txBody>
                    <a:bodyPr/>
                    <a:lstStyle/>
                    <a:p>
                      <a:pPr>
                        <a:defRPr sz="1000"/>
                      </a:pPr>
                      <a:r>
                        <a:rPr sz="1000"/>
                        <a:t>Tilrettelegging for innovasjon og endring i hele regionen, drahjelp for ikke olje-relaterte bedrifter. Tilrettelegging for effektivisering av oljenæringen. Drahjelp for ikke olje-relaterte nyetableringer.</a:t>
                      </a:r>
                    </a:p>
                  </a:txBody>
                  <a:tcPr>
                    <a:lnL w="0"/>
                    <a:lnR w="0"/>
                    <a:solidFill>
                      <a:prstClr val="black">
                        <a:lumOff val="100000"/>
                        <a:lumOff val="100000"/>
                      </a:prstClr>
                    </a:solidFill>
                  </a:tcPr>
                </a:tc>
              </a:tr>
              <a:tr h="0">
                <a:tc>
                  <a:txBody>
                    <a:bodyPr/>
                    <a:lstStyle/>
                    <a:p>
                      <a:pPr>
                        <a:defRPr sz="1000"/>
                      </a:pPr>
                      <a:r>
                        <a:rPr sz="1000"/>
                        <a:t>gi rom for økt innleie i urolige perioder</a:t>
                      </a:r>
                    </a:p>
                  </a:txBody>
                  <a:tcPr>
                    <a:lnL w="0"/>
                    <a:lnR w="0"/>
                    <a:solidFill>
                      <a:prstClr val="black">
                        <a:lumOff val="100000"/>
                        <a:lumOff val="100000"/>
                      </a:prstClr>
                    </a:solidFill>
                  </a:tcPr>
                </a:tc>
              </a:tr>
              <a:tr h="0">
                <a:tc>
                  <a:txBody>
                    <a:bodyPr/>
                    <a:lstStyle/>
                    <a:p>
                      <a:pPr>
                        <a:defRPr sz="1000"/>
                      </a:pPr>
                      <a:r>
                        <a:rPr sz="1000"/>
                        <a:t>Bedre infrastruktur - osamt tilrettelegge for at det blir lønnsomt for kapital som skaper arbeidsplasser blir stimulert og blir lønnsom.</a:t>
                      </a:r>
                    </a:p>
                  </a:txBody>
                  <a:tcPr>
                    <a:lnL w="0"/>
                    <a:lnR w="0"/>
                    <a:solidFill>
                      <a:prstClr val="black">
                        <a:lumOff val="100000"/>
                        <a:lumOff val="100000"/>
                      </a:prstClr>
                    </a:solidFill>
                  </a:tcPr>
                </a:tc>
              </a:tr>
              <a:tr h="0">
                <a:tc>
                  <a:txBody>
                    <a:bodyPr/>
                    <a:lstStyle/>
                    <a:p>
                      <a:pPr>
                        <a:defRPr sz="1000"/>
                      </a:pPr>
                      <a:r>
                        <a:rPr sz="1000"/>
                        <a:t>Satsing på FoU</a:t>
                      </a:r>
                    </a:p>
                    <a:p>
                      <a:r>
                        <a:rPr sz="1000"/>
                        <a:t>Kapital og eller garantier knyttet til etablering utenlands</a:t>
                      </a:r>
                    </a:p>
                  </a:txBody>
                  <a:tcPr>
                    <a:lnL w="0"/>
                    <a:lnR w="0"/>
                    <a:solidFill>
                      <a:prstClr val="black">
                        <a:lumOff val="100000"/>
                        <a:lumOff val="100000"/>
                      </a:prstClr>
                    </a:solidFill>
                  </a:tcPr>
                </a:tc>
              </a:tr>
            </a:tbl>
          </a:graphicData>
        </a:graphic>
      </p:graphicFrame>
    </p:spTree>
  </p:cSld>
  <p:clrMapOvr>
    <a:masterClrMapping/>
  </p:clrMapOvr>
  <p:timing>
    <p:tnLst>
      <p:par>
        <p:cTn id="1" dur="indefinite" restart="never" nodeType="tmRoot"/>
      </p:par>
    </p:tnLst>
  </p:timing>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normAutofit fontScale="90000"/>
          </a:bodyPr>
          <a:lstStyle/>
          <a:p>
            <a:r>
              <a:rPr lang="en-US"/>
              <a:t>27. Her ønsker vi at du kommer med en konkret ønskeliste til myndighetene med utgangspunkt i hvilke endringer som best vil hjelpe din bedrift.</a:t>
            </a:r>
          </a:p>
        </p:txBody>
      </p:sp>
      <p:sp>
        <p:nvSpPr>
          <p:cNvPr id="4" name="PCont"/>
          <p:cNvSpPr>
            <a:spLocks noGrp="1"/>
          </p:cNvSpPr>
          <p:nvPr>
            <p:ph sz="quarter" idx="15"/>
          </p:nvPr>
        </p:nvSpPr>
        <p:spPr/>
        <p:txBody>
          <a:bodyPr/>
          <a:lstStyle/>
          <a:p>
            <a:endParaRPr lang="en-US"/>
          </a:p>
        </p:txBody>
      </p:sp>
      <p:sp>
        <p:nvSpPr>
          <p:cNvPr id="6" name="RepTitle"/>
          <p:cNvSpPr>
            <a:spLocks noGrp="1"/>
          </p:cNvSpPr>
          <p:nvPr>
            <p:ph sz="quarter" idx="16" hasCustomPrompt="1"/>
          </p:nvPr>
        </p:nvSpPr>
        <p:spPr/>
        <p:txBody>
          <a:bodyPr/>
          <a:lstStyle/>
          <a:p>
            <a:r>
              <a:rPr lang="en-US"/>
              <a:t>Undersøkelse Vestlandet 2015(3)</a:t>
            </a:r>
          </a:p>
        </p:txBody>
      </p:sp>
      <p:sp>
        <p:nvSpPr>
          <p:cNvPr id="7" name="MetaFoot"/>
          <p:cNvSpPr>
            <a:spLocks noGrp="1"/>
          </p:cNvSpPr>
          <p:nvPr>
            <p:ph sz="quarter" idx="17"/>
          </p:nvPr>
        </p:nvSpPr>
        <p:spPr/>
        <p:txBody>
          <a:bodyPr/>
          <a:lstStyle/>
          <a:p>
            <a:endParaRPr lang="en-US"/>
          </a:p>
        </p:txBody>
      </p:sp>
      <p:graphicFrame>
        <p:nvGraphicFramePr>
          <p:cNvPr id="8" name="New Table"/>
          <p:cNvGraphicFramePr>
            <a:graphicFrameLocks noGrp="1"/>
          </p:cNvGraphicFramePr>
          <p:nvPr>
            <p:ph sz="quarter" idx="14"/>
          </p:nvPr>
        </p:nvGraphicFramePr>
        <p:xfrm>
          <a:off x="467544" y="836712"/>
          <a:ext cx="8207375" cy="4053840"/>
        </p:xfrm>
        <a:graphic>
          <a:graphicData uri="http://schemas.openxmlformats.org/drawingml/2006/table">
            <a:tbl>
              <a:tblPr>
                <a:tableStyleId>{5C22544A-7EE6-4342-B048-85BDC9FD1C3A}</a:tableStyleId>
              </a:tblPr>
              <a:tblGrid>
                <a:gridCol w="8207375"/>
              </a:tblGrid>
              <a:tr h="0">
                <a:tc>
                  <a:txBody>
                    <a:bodyPr/>
                    <a:lstStyle/>
                    <a:p>
                      <a:pPr>
                        <a:defRPr sz="1000"/>
                      </a:pPr>
                      <a:r>
                        <a:rPr sz="1000"/>
                        <a:t>Vi ønsker incentiver Blå næring for Grønt skifte.</a:t>
                      </a:r>
                    </a:p>
                    <a:p>
                      <a:r>
                        <a:rPr sz="1000"/>
                        <a:t>Og så ønsker vi en helhetlig plan for utbygging av Bergensregionen med fokus på fremkommelighet for myke trafikkanter. Bergen er lite opptatt av menneskene som bor og arbeider her. Det som er mest bærekraftig er å skape et trygt og godt bosted, med gode oppvekstvilkår. Det må bli slik at folk vil jobbe her fordi at det er godt å bo her, det må ikke være slik at de må bo her fordi det er gode jobber her.</a:t>
                      </a:r>
                    </a:p>
                    <a:p>
                      <a:r>
                        <a:rPr sz="1000"/>
                        <a:t>Myke trafikkanters sikkerhet og fremkommelighet må være fremste fokus ved alle byggesaker og eiendomsutvikling. Kommunen må lage en overordnet plan og det må stilles krav til utbyggerne.</a:t>
                      </a:r>
                    </a:p>
                  </a:txBody>
                  <a:tcPr>
                    <a:lnL w="0"/>
                    <a:lnR w="0"/>
                    <a:solidFill>
                      <a:prstClr val="black">
                        <a:lumOff val="100000"/>
                        <a:lumOff val="100000"/>
                      </a:prstClr>
                    </a:solidFill>
                  </a:tcPr>
                </a:tc>
              </a:tr>
              <a:tr h="0">
                <a:tc>
                  <a:txBody>
                    <a:bodyPr/>
                    <a:lstStyle/>
                    <a:p>
                      <a:pPr>
                        <a:defRPr sz="1000"/>
                      </a:pPr>
                      <a:r>
                        <a:rPr sz="1000"/>
                        <a:t>Raskere saks gang i utbyggings spørsmål</a:t>
                      </a:r>
                    </a:p>
                  </a:txBody>
                  <a:tcPr>
                    <a:lnL w="0"/>
                    <a:lnR w="0"/>
                    <a:solidFill>
                      <a:prstClr val="black">
                        <a:lumOff val="100000"/>
                        <a:lumOff val="100000"/>
                      </a:prstClr>
                    </a:solidFill>
                  </a:tcPr>
                </a:tc>
              </a:tr>
              <a:tr h="0">
                <a:tc>
                  <a:txBody>
                    <a:bodyPr/>
                    <a:lstStyle/>
                    <a:p>
                      <a:pPr>
                        <a:defRPr sz="1000"/>
                      </a:pPr>
                      <a:r>
                        <a:rPr sz="1000"/>
                        <a:t>Gode kommunikasjonsløsninger vil resultere i noe mindre press sentralt i regionen.</a:t>
                      </a:r>
                    </a:p>
                  </a:txBody>
                  <a:tcPr>
                    <a:lnL w="0"/>
                    <a:lnR w="0"/>
                    <a:solidFill>
                      <a:prstClr val="black">
                        <a:lumOff val="100000"/>
                        <a:lumOff val="100000"/>
                      </a:prstClr>
                    </a:solidFill>
                  </a:tcPr>
                </a:tc>
              </a:tr>
              <a:tr h="0">
                <a:tc>
                  <a:txBody>
                    <a:bodyPr/>
                    <a:lstStyle/>
                    <a:p>
                      <a:pPr>
                        <a:defRPr sz="1000"/>
                      </a:pPr>
                      <a:r>
                        <a:rPr sz="1000"/>
                        <a:t>Forutsigbar utvikling.</a:t>
                      </a:r>
                    </a:p>
                    <a:p>
                      <a:r>
                        <a:rPr sz="1000"/>
                        <a:t>Fortsette kommunereformen mht antall kommuner</a:t>
                      </a:r>
                    </a:p>
                    <a:p>
                      <a:r>
                        <a:rPr sz="1000"/>
                        <a:t>Satse på vestlandets næringsutvikling med tilhørende veistruktur mot Europa.</a:t>
                      </a:r>
                    </a:p>
                  </a:txBody>
                  <a:tcPr>
                    <a:lnL w="0"/>
                    <a:lnR w="0"/>
                    <a:solidFill>
                      <a:prstClr val="black">
                        <a:lumOff val="100000"/>
                        <a:lumOff val="100000"/>
                      </a:prstClr>
                    </a:solidFill>
                  </a:tcPr>
                </a:tc>
              </a:tr>
              <a:tr h="0">
                <a:tc>
                  <a:txBody>
                    <a:bodyPr/>
                    <a:lstStyle/>
                    <a:p>
                      <a:pPr>
                        <a:defRPr sz="1000"/>
                      </a:pPr>
                      <a:r>
                        <a:rPr sz="1000"/>
                        <a:t>SETTE NED MVA</a:t>
                      </a:r>
                    </a:p>
                    <a:p>
                      <a:r>
                        <a:rPr sz="1000"/>
                        <a:t>BEDRE STØTTEORDNINGER FOR LÆREBEDRIFTER</a:t>
                      </a:r>
                    </a:p>
                  </a:txBody>
                  <a:tcPr>
                    <a:lnL w="0"/>
                    <a:lnR w="0"/>
                    <a:solidFill>
                      <a:prstClr val="black">
                        <a:lumOff val="100000"/>
                        <a:lumOff val="100000"/>
                      </a:prstClr>
                    </a:solidFill>
                  </a:tcPr>
                </a:tc>
              </a:tr>
              <a:tr h="0">
                <a:tc>
                  <a:txBody>
                    <a:bodyPr/>
                    <a:lstStyle/>
                    <a:p>
                      <a:pPr>
                        <a:defRPr sz="1000"/>
                      </a:pPr>
                      <a:r>
                        <a:rPr sz="1000"/>
                        <a:t>Tilbakeføring av tidligere permiterings regelverk og petroleum skatt for operatører</a:t>
                      </a:r>
                    </a:p>
                  </a:txBody>
                  <a:tcPr>
                    <a:lnL w="0"/>
                    <a:lnR w="0"/>
                    <a:solidFill>
                      <a:prstClr val="black">
                        <a:lumOff val="100000"/>
                        <a:lumOff val="100000"/>
                      </a:prstClr>
                    </a:solidFill>
                  </a:tcPr>
                </a:tc>
              </a:tr>
              <a:tr h="0">
                <a:tc>
                  <a:txBody>
                    <a:bodyPr/>
                    <a:lstStyle/>
                    <a:p>
                      <a:pPr>
                        <a:defRPr sz="1000"/>
                      </a:pPr>
                      <a:r>
                        <a:rPr sz="1000"/>
                        <a:t>Åpne pengesekken for renovering/vedlikehold  av bygg</a:t>
                      </a:r>
                    </a:p>
                  </a:txBody>
                  <a:tcPr>
                    <a:lnL w="0"/>
                    <a:lnR w="0"/>
                    <a:solidFill>
                      <a:prstClr val="black">
                        <a:lumOff val="100000"/>
                        <a:lumOff val="100000"/>
                      </a:prstClr>
                    </a:solidFill>
                  </a:tcPr>
                </a:tc>
              </a:tr>
              <a:tr h="0">
                <a:tc>
                  <a:txBody>
                    <a:bodyPr/>
                    <a:lstStyle/>
                    <a:p>
                      <a:pPr>
                        <a:defRPr sz="1000"/>
                      </a:pPr>
                      <a:r>
                        <a:rPr sz="1000"/>
                        <a:t>Skatte- og avgiftsletter til markedssituasjonen er avklart</a:t>
                      </a:r>
                    </a:p>
                  </a:txBody>
                  <a:tcPr>
                    <a:lnL w="0"/>
                    <a:lnR w="0"/>
                    <a:solidFill>
                      <a:prstClr val="black">
                        <a:lumOff val="100000"/>
                        <a:lumOff val="100000"/>
                      </a:prstClr>
                    </a:solidFill>
                  </a:tcPr>
                </a:tc>
              </a:tr>
              <a:tr h="0">
                <a:tc>
                  <a:txBody>
                    <a:bodyPr/>
                    <a:lstStyle/>
                    <a:p>
                      <a:pPr>
                        <a:defRPr sz="1000"/>
                      </a:pPr>
                      <a:r>
                        <a:rPr sz="1000"/>
                        <a:t>Stabilitet i økonomiske rammevilkår (Finansieringssystemet for kommunal sektor).</a:t>
                      </a:r>
                    </a:p>
                    <a:p>
                      <a:r>
                        <a:rPr sz="1000"/>
                        <a:t>Gjennomføre en rask kommunesammenslåing i naturlige bo- og arbeidsregioner.</a:t>
                      </a:r>
                    </a:p>
                  </a:txBody>
                  <a:tcPr>
                    <a:lnL w="0"/>
                    <a:lnR w="0"/>
                    <a:solidFill>
                      <a:prstClr val="black">
                        <a:lumOff val="100000"/>
                        <a:lumOff val="100000"/>
                      </a:prstClr>
                    </a:solidFill>
                  </a:tcPr>
                </a:tc>
              </a:tr>
              <a:tr h="0">
                <a:tc>
                  <a:txBody>
                    <a:bodyPr/>
                    <a:lstStyle/>
                    <a:p>
                      <a:pPr>
                        <a:defRPr sz="1000"/>
                      </a:pPr>
                      <a:r>
                        <a:rPr sz="1000"/>
                        <a:t>Avskaff Formuesskatten</a:t>
                      </a:r>
                    </a:p>
                  </a:txBody>
                  <a:tcPr>
                    <a:lnL w="0"/>
                    <a:lnR w="0"/>
                    <a:solidFill>
                      <a:prstClr val="black">
                        <a:lumOff val="100000"/>
                        <a:lumOff val="100000"/>
                      </a:prstClr>
                    </a:solidFill>
                  </a:tcPr>
                </a:tc>
              </a:tr>
              <a:tr h="0">
                <a:tc>
                  <a:txBody>
                    <a:bodyPr/>
                    <a:lstStyle/>
                    <a:p>
                      <a:pPr>
                        <a:defRPr sz="1000"/>
                      </a:pPr>
                      <a:r>
                        <a:rPr sz="1000"/>
                        <a:t>Tilrettelegging for nyetabl. og reduserte skatter</a:t>
                      </a:r>
                    </a:p>
                  </a:txBody>
                  <a:tcPr>
                    <a:lnL w="0"/>
                    <a:lnR w="0"/>
                    <a:solidFill>
                      <a:prstClr val="black">
                        <a:lumOff val="100000"/>
                        <a:lumOff val="100000"/>
                      </a:prstClr>
                    </a:solidFill>
                  </a:tcPr>
                </a:tc>
              </a:tr>
            </a:tbl>
          </a:graphicData>
        </a:graphic>
      </p:graphicFrame>
    </p:spTree>
  </p:cSld>
  <p:clrMapOvr>
    <a:masterClrMapping/>
  </p:clrMapOvr>
  <p:timing>
    <p:tnLst>
      <p:par>
        <p:cTn id="1" dur="indefinite" restart="never" nodeType="tmRoot"/>
      </p:par>
    </p:tnLst>
  </p:timing>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lstStyle/>
          <a:p>
            <a:r>
              <a:rPr lang="en-US"/>
              <a:t>28. I hvor stor grad har denne undersøkelsen vært dekkende for din bedrift?</a:t>
            </a:r>
          </a:p>
        </p:txBody>
      </p:sp>
      <p:sp>
        <p:nvSpPr>
          <p:cNvPr id="5" name="RepTitle"/>
          <p:cNvSpPr>
            <a:spLocks noGrp="1"/>
          </p:cNvSpPr>
          <p:nvPr>
            <p:ph sz="quarter" idx="14" hasCustomPrompt="1"/>
          </p:nvPr>
        </p:nvSpPr>
        <p:spPr/>
        <p:txBody>
          <a:bodyPr/>
          <a:lstStyle/>
          <a:p>
            <a:r>
              <a:rPr lang="en-US"/>
              <a:t>Undersøkelse Vestlandet 2015(3)</a:t>
            </a:r>
          </a:p>
        </p:txBody>
      </p:sp>
      <p:graphicFrame>
        <p:nvGraphicFramePr>
          <p:cNvPr id="6" name="ChartObject"/>
          <p:cNvGraphicFramePr>
            <a:graphicFrameLocks noGrp="1"/>
          </p:cNvGraphicFramePr>
          <p:nvPr>
            <p:ph sz="quarter" idx="10"/>
          </p:nvPr>
        </p:nvGraphicFramePr>
        <p:xfrm>
          <a:off x="468313" y="908050"/>
          <a:ext cx="8207375" cy="5400675"/>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lstStyle/>
          <a:p>
            <a:r>
              <a:rPr lang="en-US"/>
              <a:t>28. I hvor stor grad har denne undersøkelsen vært dekkende for din bedrift?</a:t>
            </a:r>
          </a:p>
        </p:txBody>
      </p:sp>
      <p:sp>
        <p:nvSpPr>
          <p:cNvPr id="5" name="RepTitle"/>
          <p:cNvSpPr>
            <a:spLocks noGrp="1"/>
          </p:cNvSpPr>
          <p:nvPr>
            <p:ph sz="quarter" idx="14" hasCustomPrompt="1"/>
          </p:nvPr>
        </p:nvSpPr>
        <p:spPr/>
        <p:txBody>
          <a:bodyPr/>
          <a:lstStyle/>
          <a:p>
            <a:r>
              <a:rPr lang="en-US"/>
              <a:t>Undersøkelse Vestlandet 2015(3)</a:t>
            </a:r>
          </a:p>
        </p:txBody>
      </p:sp>
      <p:sp>
        <p:nvSpPr>
          <p:cNvPr id="6" name="MetaFoot"/>
          <p:cNvSpPr>
            <a:spLocks noGrp="1"/>
          </p:cNvSpPr>
          <p:nvPr>
            <p:ph sz="quarter" idx="15"/>
          </p:nvPr>
        </p:nvSpPr>
        <p:spPr/>
        <p:txBody>
          <a:bodyPr/>
          <a:lstStyle/>
          <a:p>
            <a:endParaRPr lang="en-US"/>
          </a:p>
        </p:txBody>
      </p:sp>
      <p:graphicFrame>
        <p:nvGraphicFramePr>
          <p:cNvPr id="7" name="New Table"/>
          <p:cNvGraphicFramePr>
            <a:graphicFrameLocks noGrp="1"/>
          </p:cNvGraphicFramePr>
          <p:nvPr>
            <p:ph sz="quarter" idx="10"/>
          </p:nvPr>
        </p:nvGraphicFramePr>
        <p:xfrm>
          <a:off x="468313" y="908050"/>
          <a:ext cx="8207375" cy="1767840"/>
        </p:xfrm>
        <a:graphic>
          <a:graphicData uri="http://schemas.openxmlformats.org/drawingml/2006/table">
            <a:tbl>
              <a:tblPr bandRow="1">
                <a:tableStyleId>{5C22544A-7EE6-4342-B048-85BDC9FD1C3A}</a:tableStyleId>
              </a:tblPr>
              <a:tblGrid>
                <a:gridCol w="1641475"/>
                <a:gridCol w="1641475"/>
                <a:gridCol w="1641475"/>
                <a:gridCol w="1641475"/>
                <a:gridCol w="1641475"/>
              </a:tblGrid>
              <a:tr h="0">
                <a:tc>
                  <a:txBody>
                    <a:bodyPr/>
                    <a:lstStyle/>
                    <a:p>
                      <a:pPr>
                        <a:defRPr sz="1000"/>
                      </a:pPr>
                      <a:endParaRPr/>
                    </a:p>
                  </a:txBody>
                  <a:tcPr>
                    <a:lnL w="0"/>
                    <a:lnR w="0"/>
                    <a:lnT w="0"/>
                    <a:lnB w="12700">
                      <a:solidFill>
                        <a:srgbClr val="B4B4B4"/>
                      </a:solidFill>
                    </a:lnB>
                    <a:solidFill>
                      <a:prstClr val="black">
                        <a:lumOff val="100000"/>
                        <a:lumOff val="100000"/>
                      </a:prstClr>
                    </a:solidFill>
                  </a:tcPr>
                </a:tc>
                <a:tc>
                  <a:txBody>
                    <a:bodyPr/>
                    <a:lstStyle/>
                    <a:p>
                      <a:pPr>
                        <a:defRPr sz="1000"/>
                      </a:pPr>
                      <a:r>
                        <a:rPr b="1"/>
                        <a:t>I stor grad</a:t>
                      </a:r>
                    </a:p>
                  </a:txBody>
                  <a:tcPr>
                    <a:lnL w="0"/>
                    <a:lnR w="0"/>
                    <a:lnT w="0"/>
                    <a:lnB w="12700">
                      <a:solidFill>
                        <a:srgbClr val="B4B4B4"/>
                      </a:solidFill>
                    </a:lnB>
                    <a:solidFill>
                      <a:prstClr val="black">
                        <a:lumOff val="100000"/>
                        <a:lumOff val="100000"/>
                      </a:prstClr>
                    </a:solidFill>
                  </a:tcPr>
                </a:tc>
                <a:tc>
                  <a:txBody>
                    <a:bodyPr/>
                    <a:lstStyle/>
                    <a:p>
                      <a:pPr>
                        <a:defRPr sz="1000"/>
                      </a:pPr>
                      <a:r>
                        <a:rPr b="1"/>
                        <a:t>I middels grad</a:t>
                      </a:r>
                    </a:p>
                  </a:txBody>
                  <a:tcPr>
                    <a:lnL w="0"/>
                    <a:lnR w="0"/>
                    <a:lnT w="0"/>
                    <a:lnB w="12700">
                      <a:solidFill>
                        <a:srgbClr val="B4B4B4"/>
                      </a:solidFill>
                    </a:lnB>
                    <a:solidFill>
                      <a:prstClr val="black">
                        <a:lumOff val="100000"/>
                        <a:lumOff val="100000"/>
                      </a:prstClr>
                    </a:solidFill>
                  </a:tcPr>
                </a:tc>
                <a:tc>
                  <a:txBody>
                    <a:bodyPr/>
                    <a:lstStyle/>
                    <a:p>
                      <a:pPr>
                        <a:defRPr sz="1000"/>
                      </a:pPr>
                      <a:r>
                        <a:rPr b="1"/>
                        <a:t>I liten grad</a:t>
                      </a:r>
                    </a:p>
                  </a:txBody>
                  <a:tcPr>
                    <a:lnL w="0"/>
                    <a:lnR w="0"/>
                    <a:lnT w="0"/>
                    <a:lnB w="12700">
                      <a:solidFill>
                        <a:srgbClr val="B4B4B4"/>
                      </a:solidFill>
                    </a:lnB>
                    <a:solidFill>
                      <a:prstClr val="black">
                        <a:lumOff val="100000"/>
                        <a:lumOff val="100000"/>
                      </a:prstClr>
                    </a:solidFill>
                  </a:tcPr>
                </a:tc>
                <a:tc>
                  <a:txBody>
                    <a:bodyPr/>
                    <a:lstStyle/>
                    <a:p>
                      <a:pPr>
                        <a:defRPr sz="1000"/>
                      </a:pPr>
                      <a:r>
                        <a:rPr b="1"/>
                        <a:t>N</a:t>
                      </a:r>
                    </a:p>
                  </a:txBody>
                  <a:tcPr>
                    <a:lnL w="0"/>
                    <a:lnR w="0"/>
                    <a:lnT w="0"/>
                    <a:lnB w="12700">
                      <a:solidFill>
                        <a:srgbClr val="B4B4B4"/>
                      </a:solidFill>
                    </a:lnB>
                    <a:solidFill>
                      <a:prstClr val="black">
                        <a:lumOff val="100000"/>
                        <a:lumOff val="100000"/>
                      </a:prstClr>
                    </a:solidFill>
                  </a:tcPr>
                </a:tc>
              </a:tr>
              <a:tr h="0">
                <a:tc>
                  <a:txBody>
                    <a:bodyPr/>
                    <a:lstStyle/>
                    <a:p>
                      <a:pPr>
                        <a:defRPr sz="1000"/>
                      </a:pPr>
                      <a:r>
                        <a:rPr b="1"/>
                        <a:t>I hvor stor grad har denne undersøkelsen vært dekkende for din bedrift?</a:t>
                      </a:r>
                    </a:p>
                  </a:txBody>
                  <a:tcPr>
                    <a:lnL w="0"/>
                    <a:lnR w="0"/>
                    <a:lnT w="12700">
                      <a:solidFill>
                        <a:srgbClr val="B4B4B4"/>
                      </a:solidFill>
                    </a:lnT>
                    <a:lnB w="0"/>
                  </a:tcPr>
                </a:tc>
                <a:tc>
                  <a:txBody>
                    <a:bodyPr/>
                    <a:lstStyle/>
                    <a:p>
                      <a:pPr>
                        <a:defRPr sz="1000"/>
                      </a:pPr>
                      <a:r>
                        <a:rPr/>
                        <a:t>14,4%</a:t>
                      </a:r>
                    </a:p>
                  </a:txBody>
                  <a:tcPr>
                    <a:lnL w="0"/>
                    <a:lnR w="0"/>
                    <a:lnT w="12700">
                      <a:solidFill>
                        <a:srgbClr val="B4B4B4"/>
                      </a:solidFill>
                    </a:lnT>
                    <a:lnB w="0"/>
                  </a:tcPr>
                </a:tc>
                <a:tc>
                  <a:txBody>
                    <a:bodyPr/>
                    <a:lstStyle/>
                    <a:p>
                      <a:pPr>
                        <a:defRPr sz="1000"/>
                      </a:pPr>
                      <a:r>
                        <a:rPr/>
                        <a:t>66,2%</a:t>
                      </a:r>
                    </a:p>
                  </a:txBody>
                  <a:tcPr>
                    <a:lnL w="0"/>
                    <a:lnR w="0"/>
                    <a:lnT w="12700">
                      <a:solidFill>
                        <a:srgbClr val="B4B4B4"/>
                      </a:solidFill>
                    </a:lnT>
                    <a:lnB w="0"/>
                  </a:tcPr>
                </a:tc>
                <a:tc>
                  <a:txBody>
                    <a:bodyPr/>
                    <a:lstStyle/>
                    <a:p>
                      <a:pPr>
                        <a:defRPr sz="1000"/>
                      </a:pPr>
                      <a:r>
                        <a:rPr/>
                        <a:t>19,4%</a:t>
                      </a:r>
                    </a:p>
                  </a:txBody>
                  <a:tcPr>
                    <a:lnL w="0"/>
                    <a:lnR w="0"/>
                    <a:lnT w="12700">
                      <a:solidFill>
                        <a:srgbClr val="B4B4B4"/>
                      </a:solidFill>
                    </a:lnT>
                    <a:lnB w="0"/>
                  </a:tcPr>
                </a:tc>
                <a:tc>
                  <a:txBody>
                    <a:bodyPr/>
                    <a:lstStyle/>
                    <a:p>
                      <a:pPr>
                        <a:defRPr sz="1000"/>
                      </a:pPr>
                      <a:r>
                        <a:rPr/>
                        <a:t>1533</a:t>
                      </a:r>
                    </a:p>
                  </a:txBody>
                  <a:tcPr>
                    <a:lnL w="0"/>
                    <a:lnR w="0"/>
                    <a:lnT w="12700">
                      <a:solidFill>
                        <a:srgbClr val="B4B4B4"/>
                      </a:solidFill>
                    </a:lnT>
                    <a:lnB w="0"/>
                  </a:tcPr>
                </a:tc>
              </a:tr>
              <a:tr h="0">
                <a:tc>
                  <a:txBody>
                    <a:bodyPr/>
                    <a:lstStyle/>
                    <a:p>
                      <a:pPr>
                        <a:defRPr sz="1000"/>
                      </a:pPr>
                      <a:r>
                        <a:rPr b="1"/>
                        <a:t>Bergen </a:t>
                      </a:r>
                    </a:p>
                  </a:txBody>
                  <a:tcPr>
                    <a:lnL w="0"/>
                    <a:lnR w="0"/>
                    <a:lnT w="0"/>
                    <a:lnB w="0"/>
                  </a:tcPr>
                </a:tc>
                <a:tc>
                  <a:txBody>
                    <a:bodyPr/>
                    <a:lstStyle/>
                    <a:p>
                      <a:pPr>
                        <a:defRPr sz="1000"/>
                      </a:pPr>
                      <a:r>
                        <a:rPr/>
                        <a:t>13,7%</a:t>
                      </a:r>
                    </a:p>
                  </a:txBody>
                  <a:tcPr>
                    <a:lnL w="0"/>
                    <a:lnR w="0"/>
                    <a:lnT w="0"/>
                    <a:lnB w="0"/>
                  </a:tcPr>
                </a:tc>
                <a:tc>
                  <a:txBody>
                    <a:bodyPr/>
                    <a:lstStyle/>
                    <a:p>
                      <a:pPr>
                        <a:defRPr sz="1000"/>
                      </a:pPr>
                      <a:r>
                        <a:rPr/>
                        <a:t>66,1%</a:t>
                      </a:r>
                    </a:p>
                  </a:txBody>
                  <a:tcPr>
                    <a:lnL w="0"/>
                    <a:lnR w="0"/>
                    <a:lnT w="0"/>
                    <a:lnB w="0"/>
                  </a:tcPr>
                </a:tc>
                <a:tc>
                  <a:txBody>
                    <a:bodyPr/>
                    <a:lstStyle/>
                    <a:p>
                      <a:pPr>
                        <a:defRPr sz="1000"/>
                      </a:pPr>
                      <a:r>
                        <a:rPr/>
                        <a:t>20,2%</a:t>
                      </a:r>
                    </a:p>
                  </a:txBody>
                  <a:tcPr>
                    <a:lnL w="0"/>
                    <a:lnR w="0"/>
                    <a:lnT w="0"/>
                    <a:lnB w="0"/>
                  </a:tcPr>
                </a:tc>
                <a:tc>
                  <a:txBody>
                    <a:bodyPr/>
                    <a:lstStyle/>
                    <a:p>
                      <a:pPr>
                        <a:defRPr sz="1000"/>
                      </a:pPr>
                      <a:r>
                        <a:rPr/>
                        <a:t>584</a:t>
                      </a:r>
                    </a:p>
                  </a:txBody>
                  <a:tcPr>
                    <a:lnL w="0"/>
                    <a:lnR w="0"/>
                    <a:lnT w="0"/>
                    <a:lnB w="0"/>
                  </a:tcPr>
                </a:tc>
              </a:tr>
              <a:tr h="0">
                <a:tc>
                  <a:txBody>
                    <a:bodyPr/>
                    <a:lstStyle/>
                    <a:p>
                      <a:pPr>
                        <a:defRPr sz="1000"/>
                      </a:pPr>
                      <a:r>
                        <a:rPr b="1"/>
                        <a:t>Haugesund</a:t>
                      </a:r>
                    </a:p>
                  </a:txBody>
                  <a:tcPr>
                    <a:lnL w="0"/>
                    <a:lnR w="0"/>
                    <a:lnT w="0"/>
                    <a:lnB w="0"/>
                  </a:tcPr>
                </a:tc>
                <a:tc>
                  <a:txBody>
                    <a:bodyPr/>
                    <a:lstStyle/>
                    <a:p>
                      <a:pPr>
                        <a:defRPr sz="1000"/>
                      </a:pPr>
                      <a:r>
                        <a:rPr/>
                        <a:t>10,6%</a:t>
                      </a:r>
                    </a:p>
                  </a:txBody>
                  <a:tcPr>
                    <a:lnL w="0"/>
                    <a:lnR w="0"/>
                    <a:lnT w="0"/>
                    <a:lnB w="0"/>
                  </a:tcPr>
                </a:tc>
                <a:tc>
                  <a:txBody>
                    <a:bodyPr/>
                    <a:lstStyle/>
                    <a:p>
                      <a:pPr>
                        <a:defRPr sz="1000"/>
                      </a:pPr>
                      <a:r>
                        <a:rPr/>
                        <a:t>75,0%</a:t>
                      </a:r>
                    </a:p>
                  </a:txBody>
                  <a:tcPr>
                    <a:lnL w="0"/>
                    <a:lnR w="0"/>
                    <a:lnT w="0"/>
                    <a:lnB w="0"/>
                  </a:tcPr>
                </a:tc>
                <a:tc>
                  <a:txBody>
                    <a:bodyPr/>
                    <a:lstStyle/>
                    <a:p>
                      <a:pPr>
                        <a:defRPr sz="1000"/>
                      </a:pPr>
                      <a:r>
                        <a:rPr/>
                        <a:t>14,4%</a:t>
                      </a:r>
                    </a:p>
                  </a:txBody>
                  <a:tcPr>
                    <a:lnL w="0"/>
                    <a:lnR w="0"/>
                    <a:lnT w="0"/>
                    <a:lnB w="0"/>
                  </a:tcPr>
                </a:tc>
                <a:tc>
                  <a:txBody>
                    <a:bodyPr/>
                    <a:lstStyle/>
                    <a:p>
                      <a:pPr>
                        <a:defRPr sz="1000"/>
                      </a:pPr>
                      <a:r>
                        <a:rPr/>
                        <a:t>132</a:t>
                      </a:r>
                    </a:p>
                  </a:txBody>
                  <a:tcPr>
                    <a:lnL w="0"/>
                    <a:lnR w="0"/>
                    <a:lnT w="0"/>
                    <a:lnB w="0"/>
                  </a:tcPr>
                </a:tc>
              </a:tr>
              <a:tr h="0">
                <a:tc>
                  <a:txBody>
                    <a:bodyPr/>
                    <a:lstStyle/>
                    <a:p>
                      <a:pPr>
                        <a:defRPr sz="1000"/>
                      </a:pPr>
                      <a:r>
                        <a:rPr b="1"/>
                        <a:t>Stavanger</a:t>
                      </a:r>
                    </a:p>
                  </a:txBody>
                  <a:tcPr>
                    <a:lnL w="0"/>
                    <a:lnR w="0"/>
                    <a:lnT w="0"/>
                    <a:lnB w="0"/>
                  </a:tcPr>
                </a:tc>
                <a:tc>
                  <a:txBody>
                    <a:bodyPr/>
                    <a:lstStyle/>
                    <a:p>
                      <a:pPr>
                        <a:defRPr sz="1000"/>
                      </a:pPr>
                      <a:r>
                        <a:rPr/>
                        <a:t>16,3%</a:t>
                      </a:r>
                    </a:p>
                  </a:txBody>
                  <a:tcPr>
                    <a:lnL w="0"/>
                    <a:lnR w="0"/>
                    <a:lnT w="0"/>
                    <a:lnB w="0"/>
                  </a:tcPr>
                </a:tc>
                <a:tc>
                  <a:txBody>
                    <a:bodyPr/>
                    <a:lstStyle/>
                    <a:p>
                      <a:pPr>
                        <a:defRPr sz="1000"/>
                      </a:pPr>
                      <a:r>
                        <a:rPr/>
                        <a:t>65,3%</a:t>
                      </a:r>
                    </a:p>
                  </a:txBody>
                  <a:tcPr>
                    <a:lnL w="0"/>
                    <a:lnR w="0"/>
                    <a:lnT w="0"/>
                    <a:lnB w="0"/>
                  </a:tcPr>
                </a:tc>
                <a:tc>
                  <a:txBody>
                    <a:bodyPr/>
                    <a:lstStyle/>
                    <a:p>
                      <a:pPr>
                        <a:defRPr sz="1000"/>
                      </a:pPr>
                      <a:r>
                        <a:rPr/>
                        <a:t>18,4%</a:t>
                      </a:r>
                    </a:p>
                  </a:txBody>
                  <a:tcPr>
                    <a:lnL w="0"/>
                    <a:lnR w="0"/>
                    <a:lnT w="0"/>
                    <a:lnB w="0"/>
                  </a:tcPr>
                </a:tc>
                <a:tc>
                  <a:txBody>
                    <a:bodyPr/>
                    <a:lstStyle/>
                    <a:p>
                      <a:pPr>
                        <a:defRPr sz="1000"/>
                      </a:pPr>
                      <a:r>
                        <a:rPr/>
                        <a:t>683</a:t>
                      </a:r>
                    </a:p>
                  </a:txBody>
                  <a:tcPr>
                    <a:lnL w="0"/>
                    <a:lnR w="0"/>
                    <a:lnT w="0"/>
                    <a:lnB w="0"/>
                  </a:tcPr>
                </a:tc>
              </a:tr>
              <a:tr h="0">
                <a:tc>
                  <a:txBody>
                    <a:bodyPr/>
                    <a:lstStyle/>
                    <a:p>
                      <a:pPr>
                        <a:defRPr sz="1000"/>
                      </a:pPr>
                      <a:r>
                        <a:rPr b="1"/>
                        <a:t>Stord</a:t>
                      </a:r>
                    </a:p>
                  </a:txBody>
                  <a:tcPr>
                    <a:lnL w="0"/>
                    <a:lnR w="0"/>
                    <a:lnT w="0"/>
                    <a:lnB w="0"/>
                  </a:tcPr>
                </a:tc>
                <a:tc>
                  <a:txBody>
                    <a:bodyPr/>
                    <a:lstStyle/>
                    <a:p>
                      <a:pPr>
                        <a:defRPr sz="1000"/>
                      </a:pPr>
                      <a:r>
                        <a:rPr/>
                        <a:t>16,7%</a:t>
                      </a:r>
                    </a:p>
                  </a:txBody>
                  <a:tcPr>
                    <a:lnL w="0"/>
                    <a:lnR w="0"/>
                    <a:lnT w="0"/>
                    <a:lnB w="0"/>
                  </a:tcPr>
                </a:tc>
                <a:tc>
                  <a:txBody>
                    <a:bodyPr/>
                    <a:lstStyle/>
                    <a:p>
                      <a:pPr>
                        <a:defRPr sz="1000"/>
                      </a:pPr>
                      <a:r>
                        <a:rPr/>
                        <a:t>66,7%</a:t>
                      </a:r>
                    </a:p>
                  </a:txBody>
                  <a:tcPr>
                    <a:lnL w="0"/>
                    <a:lnR w="0"/>
                    <a:lnT w="0"/>
                    <a:lnB w="0"/>
                  </a:tcPr>
                </a:tc>
                <a:tc>
                  <a:txBody>
                    <a:bodyPr/>
                    <a:lstStyle/>
                    <a:p>
                      <a:pPr>
                        <a:defRPr sz="1000"/>
                      </a:pPr>
                      <a:r>
                        <a:rPr/>
                        <a:t>16,7%</a:t>
                      </a:r>
                    </a:p>
                  </a:txBody>
                  <a:tcPr>
                    <a:lnL w="0"/>
                    <a:lnR w="0"/>
                    <a:lnT w="0"/>
                    <a:lnB w="0"/>
                  </a:tcPr>
                </a:tc>
                <a:tc>
                  <a:txBody>
                    <a:bodyPr/>
                    <a:lstStyle/>
                    <a:p>
                      <a:pPr>
                        <a:defRPr sz="1000"/>
                      </a:pPr>
                      <a:r>
                        <a:rPr/>
                        <a:t>42</a:t>
                      </a:r>
                    </a:p>
                  </a:txBody>
                  <a:tcPr>
                    <a:lnL w="0"/>
                    <a:lnR w="0"/>
                    <a:lnT w="0"/>
                    <a:lnB w="0"/>
                  </a:tcPr>
                </a:tc>
              </a:tr>
            </a:tbl>
          </a:graphicData>
        </a:graphic>
      </p:graphicFrame>
    </p:spTree>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AS_NET" val="4.0.30319.18449"/>
  <p:tag name="AS_OS" val="Microsoft Windows NT 6.2.9200.0"/>
  <p:tag name="AS_RELEASE_DATE" val="2013.05.24"/>
  <p:tag name="AS_TITLE" val="Aspose.Slides for .NET 4.0"/>
  <p:tag name="AS_VERSION" val="7.5.1.0"/>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ThemeNew">
  <a:themeElements>
    <a:clrScheme name="Custom 22">
      <a:dk1>
        <a:sysClr val="windowText" lastClr="000000"/>
      </a:dk1>
      <a:lt1>
        <a:srgbClr val="7F7F7F"/>
      </a:lt1>
      <a:dk2>
        <a:srgbClr val="1F497D"/>
      </a:dk2>
      <a:lt2>
        <a:srgbClr val="EEECE1"/>
      </a:lt2>
      <a:accent1>
        <a:srgbClr val="E5E5E5"/>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eor" typeface="Sylfaen"/>
        <a:font script="Gujr" typeface="Shruti"/>
        <a:font script="Viet" typeface="Times New Roman"/>
        <a:font script="Arab" typeface="Times New Roman"/>
        <a:font script="Hant" typeface="新細明體"/>
        <a:font script="Telu" typeface="Gautami"/>
        <a:font script="Ethi" typeface="Nyala"/>
        <a:font script="Jpan" typeface="ＭＳ ゴシック"/>
        <a:font script="Sinh" typeface="Iskoola Pota"/>
        <a:font script="Deva" typeface="Mangal"/>
        <a:font script="Knda" typeface="Tunga"/>
        <a:font script="Tibt" typeface="Microsoft Himalaya"/>
        <a:font script="Khmr" typeface="MoolBoran"/>
        <a:font script="Taml" typeface="Latha"/>
        <a:font script="Hebr" typeface="Times New Roman"/>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
        <a:cs typeface=""/>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eor" typeface="Sylfaen"/>
        <a:font script="Gujr" typeface="Shruti"/>
        <a:font script="Viet" typeface="Arial"/>
        <a:font script="Arab" typeface="Arial"/>
        <a:font script="Hant" typeface="新細明體"/>
        <a:font script="Telu" typeface="Gautami"/>
        <a:font script="Ethi" typeface="Nyala"/>
        <a:font script="Jpan" typeface="ＭＳ 明朝"/>
        <a:font script="Sinh" typeface="Iskoola Pota"/>
        <a:font script="Deva" typeface="Mangal"/>
        <a:font script="Knda" typeface="Tunga"/>
        <a:font script="Tibt" typeface="Microsoft Himalaya"/>
        <a:font script="Khmr" typeface="DaunPenh"/>
        <a:font script="Taml" typeface="Latha"/>
        <a:font script="Hebr" typeface="Arial"/>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Adjacency">
      <a:fillStyleLst>
        <a:solidFill>
          <a:schemeClr val="phClr"/>
        </a:solidFill>
        <a:solidFill>
          <a:schemeClr val="phClr">
            <a:tint val="55000"/>
          </a:schemeClr>
        </a:solidFill>
        <a:solidFill>
          <a:schemeClr val="phClr"/>
        </a:soli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algn="bl" rotWithShape="0">
              <a:srgbClr val="000000">
                <a:alpha val="60000"/>
              </a:srgbClr>
            </a:outerShdw>
          </a:effectLst>
        </a:effectStyle>
        <a:effectStyle>
          <a:effectLst/>
          <a:scene3d>
            <a:camera prst="orthographicFront">
              <a:rot lat="0" lon="0" rev="0"/>
            </a:camera>
            <a:lightRig rig="brightRoom" dir="tl">
              <a:rot lat="0" lon="0" rev="1800000"/>
            </a:lightRig>
          </a:scene3d>
          <a:sp3d contourW="10160" prstMaterial="dkEdge">
            <a:bevelT w="38100" h="50800" prst="angle"/>
            <a:contourClr>
              <a:schemeClr val="phClr">
                <a:shade val="40000"/>
                <a:satMod val="150000"/>
              </a:schemeClr>
            </a:contourClr>
          </a:sp3d>
        </a:effectStyle>
      </a:effectStyleLst>
      <a:bgFillStyleLst>
        <a:solidFill>
          <a:schemeClr val="phClr"/>
        </a:solidFill>
        <a:gradFill rotWithShape="1">
          <a:gsLst>
            <a:gs pos="0">
              <a:schemeClr val="phClr">
                <a:tint val="90000"/>
              </a:schemeClr>
            </a:gs>
            <a:gs pos="75000">
              <a:schemeClr val="phClr">
                <a:shade val="100000"/>
                <a:satMod val="115000"/>
              </a:schemeClr>
            </a:gs>
            <a:gs pos="100000">
              <a:schemeClr val="phClr">
                <a:shade val="70000"/>
                <a:satMod val="130000"/>
              </a:schemeClr>
            </a:gs>
          </a:gsLst>
          <a:path path="circle"/>
          <a:tileRect/>
        </a:gradFill>
        <a:blipFill rotWithShape="1">
          <a:blip xmlns:r="http://schemas.openxmlformats.org/officeDocument/2006/relationships" r:embed="rId1">
            <a:duotone>
              <a:schemeClr val="phClr">
                <a:tint val="97000"/>
              </a:schemeClr>
              <a:schemeClr val="phClr">
                <a:shade val="96000"/>
              </a:schemeClr>
            </a:duotone>
          </a:blip>
          <a:srcRect/>
          <a:tile tx="0" ty="0" sx="32000" sy="32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eor" typeface="Sylfaen"/>
        <a:font script="Gujr" typeface="Shruti"/>
        <a:font script="Viet" typeface="Times New Roman"/>
        <a:font script="Arab" typeface="Times New Roman"/>
        <a:font script="Hebr" typeface="Times New Roman"/>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MoolBoran"/>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
        <a:cs typeface=""/>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eor" typeface="Sylfaen"/>
        <a:font script="Gujr" typeface="Shruti"/>
        <a:font script="Viet" typeface="Arial"/>
        <a:font script="Arab" typeface="Arial"/>
        <a:font script="Hebr" typeface="Arial"/>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DaunPenh"/>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tileRect/>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tileRect/>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tileRect/>
        </a:gradFill>
        <a:gradFill rotWithShape="1">
          <a:gsLst>
            <a:gs pos="0">
              <a:schemeClr val="phClr">
                <a:tint val="80000"/>
                <a:satMod val="300000"/>
              </a:schemeClr>
            </a:gs>
            <a:gs pos="100000">
              <a:schemeClr val="phClr">
                <a:shade val="30000"/>
                <a:satMod val="200000"/>
              </a:schemeClr>
            </a:gs>
          </a:gsLst>
          <a:path path="circle">
            <a:fillToRect l="50000" t="50000" r="50000" b="50000"/>
          </a:path>
          <a:tileRect/>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ThemeNew</Template>
  <TotalTime>796</TotalTime>
  <Words>35353</Words>
  <Application>Microsoft Office PowerPoint</Application>
  <PresentationFormat>Skjermfremvisning (4:3)</PresentationFormat>
  <Paragraphs>3423</Paragraphs>
  <Slides>142</Slides>
  <Notes>0</Notes>
  <HiddenSlides>0</HiddenSlides>
  <MMClips>0</MMClips>
  <ScaleCrop>false</ScaleCrop>
  <HeadingPairs>
    <vt:vector size="6" baseType="variant">
      <vt:variant>
        <vt:lpstr>Brukte skrifter</vt:lpstr>
      </vt:variant>
      <vt:variant>
        <vt:i4>5</vt:i4>
      </vt:variant>
      <vt:variant>
        <vt:lpstr>Tema</vt:lpstr>
      </vt:variant>
      <vt:variant>
        <vt:i4>1</vt:i4>
      </vt:variant>
      <vt:variant>
        <vt:lpstr>Lysbildetitler</vt:lpstr>
      </vt:variant>
      <vt:variant>
        <vt:i4>142</vt:i4>
      </vt:variant>
    </vt:vector>
  </HeadingPairs>
  <TitlesOfParts>
    <vt:vector size="148" baseType="lpstr">
      <vt:lpstr>Angsana New</vt:lpstr>
      <vt:lpstr>Arial</vt:lpstr>
      <vt:lpstr>Calibri</vt:lpstr>
      <vt:lpstr>Cambria</vt:lpstr>
      <vt:lpstr>Times New Roman</vt:lpstr>
      <vt:lpstr>ThemeNew</vt:lpstr>
      <vt:lpstr>1. Hvor mange ansatte har din bedrift?</vt:lpstr>
      <vt:lpstr>1. Hvor mange ansatte har din bedrift?</vt:lpstr>
      <vt:lpstr>PowerPoint-presentasjon</vt:lpstr>
      <vt:lpstr>2. Hvilken hovedbransje tilhører din bedrift?</vt:lpstr>
      <vt:lpstr>PowerPoint-presentasjon</vt:lpstr>
      <vt:lpstr>4. Hva vurderer du som regionens største utfordring i et fem års perspektiv? Inntil fire svar</vt:lpstr>
      <vt:lpstr>5. Hvordan ser det per dato ut til at bedriftens økonomiske resultat blir for 2015?</vt:lpstr>
      <vt:lpstr>5. Hvordan ser det per dato ut til at bedriftens økonomiske resultat blir for 2015?</vt:lpstr>
      <vt:lpstr>6. Hvordan vil tallet på ansatte i bedriften utvikle seg det neste året?</vt:lpstr>
      <vt:lpstr>6. Hvordan vil tallet på ansatte i bedriften utvikle seg det neste året?</vt:lpstr>
      <vt:lpstr>7. På en skala fra 1-6, der 1 er svært liten grad og 6 er svært stor grad, i hvor stor grad representerer disse skattene og avgiftene en ulempe for din bedrift?</vt:lpstr>
      <vt:lpstr>7. På en skala fra 1-6, der 1 er svært liten grad og 6 er svært stor grad, i hvor stor grad representerer disse skattene og avgiftene en ulempe for din bedrift?</vt:lpstr>
      <vt:lpstr>8. Formueskatt</vt:lpstr>
      <vt:lpstr>8. Formueskatt</vt:lpstr>
      <vt:lpstr>9. Selskapsskatt</vt:lpstr>
      <vt:lpstr>9. Selskapsskatt</vt:lpstr>
      <vt:lpstr>10. Eiendomsskatt</vt:lpstr>
      <vt:lpstr>10. Eiendomsskatt</vt:lpstr>
      <vt:lpstr>11. Arbeidsgiveravgift</vt:lpstr>
      <vt:lpstr>11. Arbeidsgiveravgift</vt:lpstr>
      <vt:lpstr>12. Bompengeavgift</vt:lpstr>
      <vt:lpstr>12. Bompengeavgift</vt:lpstr>
      <vt:lpstr>13. På en skala fra 1-6, der 1 er veldig liten påvirkning og 6 er veldig stor påvirkning , hvor stor påvirkning har de nåværende nivåene av disse faktorene for din bedrift?</vt:lpstr>
      <vt:lpstr>13. På en skala fra 1-6, der 1 er veldig liten påvirkning og 6 er veldig stor påvirkning , hvor stor påvirkning har de nåværende nivåene av disse faktorene for din bedrift?</vt:lpstr>
      <vt:lpstr>14. Den norske kronekursen </vt:lpstr>
      <vt:lpstr>14. Den norske kronekursen </vt:lpstr>
      <vt:lpstr>15. Norges Sentralbanks rentenivå</vt:lpstr>
      <vt:lpstr>15. Norges Sentralbanks rentenivå</vt:lpstr>
      <vt:lpstr>16. Bedriftskattenivået i Norge</vt:lpstr>
      <vt:lpstr>16. Bedriftskattenivået i Norge</vt:lpstr>
      <vt:lpstr>17. Oljeprisen</vt:lpstr>
      <vt:lpstr>17. Oljeprisen</vt:lpstr>
      <vt:lpstr>18. Har oljeprisen direkte betydning for din bedrift?</vt:lpstr>
      <vt:lpstr>18. Har oljeprisen direkte betydning for din bedrift?</vt:lpstr>
      <vt:lpstr>19. Vurder disse påstandene:</vt:lpstr>
      <vt:lpstr>19. Vurder disse påstandene:</vt:lpstr>
      <vt:lpstr>20. Fallet i oljeprisen vil føre til en omstilling.</vt:lpstr>
      <vt:lpstr>20. Fallet i oljeprisen vil føre til en omstilling.</vt:lpstr>
      <vt:lpstr>21. Fallet i oljeprisen er en naturlig justering ned fra et høyt nivå.</vt:lpstr>
      <vt:lpstr>21. Fallet i oljeprisen er en naturlig justering ned fra et høyt nivå.</vt:lpstr>
      <vt:lpstr>22. Fallet i oljeprisen vil føre til dype kutt og smertefulle omstillinger.</vt:lpstr>
      <vt:lpstr>22. Fallet i oljeprisen vil føre til dype kutt og smertefulle omstillinger.</vt:lpstr>
      <vt:lpstr>23. Fallet i oljeprisen har negativ påvirkning på fremtidsutsiktene for min bedrift.</vt:lpstr>
      <vt:lpstr>23. Fallet i oljeprisen har negativ påvirkning på fremtidsutsiktene for min bedrift.</vt:lpstr>
      <vt:lpstr>24. Fallet i oljeprisen har negativ påvirkning på fremtidsutsiktene til Vestlandet som helhet.</vt:lpstr>
      <vt:lpstr>24. Fallet i oljeprisen har negativ påvirkning på fremtidsutsiktene til Vestlandet som helhet.</vt:lpstr>
      <vt:lpstr>25. Fallet i oljeprisen er mindre alvorlig for norsk næringsliv enn det media har gitt inntrykk av.</vt:lpstr>
      <vt:lpstr>25. Fallet i oljeprisen er mindre alvorlig for norsk næringsliv enn det media har gitt inntrykk av.</vt:lpstr>
      <vt:lpstr>26. Hva representerer den største utfordringen for din bedrift i øyeblikket? Forklar gjerne hvorfor.</vt:lpstr>
      <vt:lpstr>26. Hva representerer den største utfordringen for din bedrift i øyeblikket? Forklar gjerne hvorfor.</vt:lpstr>
      <vt:lpstr>26. Hva representerer den største utfordringen for din bedrift i øyeblikket? Forklar gjerne hvorfor.</vt:lpstr>
      <vt:lpstr>26. Hva representerer den største utfordringen for din bedrift i øyeblikket? Forklar gjerne hvorfor.</vt:lpstr>
      <vt:lpstr>26. Hva representerer den største utfordringen for din bedrift i øyeblikket? Forklar gjerne hvorfor.</vt:lpstr>
      <vt:lpstr>26. Hva representerer den største utfordringen for din bedrift i øyeblikket? Forklar gjerne hvorfor.</vt:lpstr>
      <vt:lpstr>26. Hva representerer den største utfordringen for din bedrift i øyeblikket? Forklar gjerne hvorfor.</vt:lpstr>
      <vt:lpstr>26. Hva representerer den største utfordringen for din bedrift i øyeblikket? Forklar gjerne hvorfor.</vt:lpstr>
      <vt:lpstr>26. Hva representerer den største utfordringen for din bedrift i øyeblikket? Forklar gjerne hvorfor.</vt:lpstr>
      <vt:lpstr>26. Hva representerer den største utfordringen for din bedrift i øyeblikket? Forklar gjerne hvorfor.</vt:lpstr>
      <vt:lpstr>26. Hva representerer den største utfordringen for din bedrift i øyeblikket? Forklar gjerne hvorfor.</vt:lpstr>
      <vt:lpstr>26. Hva representerer den største utfordringen for din bedrift i øyeblikket? Forklar gjerne hvorfor.</vt:lpstr>
      <vt:lpstr>26. Hva representerer den største utfordringen for din bedrift i øyeblikket? Forklar gjerne hvorfor.</vt:lpstr>
      <vt:lpstr>26. Hva representerer den største utfordringen for din bedrift i øyeblikket? Forklar gjerne hvorfor.</vt:lpstr>
      <vt:lpstr>26. Hva representerer den største utfordringen for din bedrift i øyeblikket? Forklar gjerne hvorfor.</vt:lpstr>
      <vt:lpstr>26. Hva representerer den største utfordringen for din bedrift i øyeblikket? Forklar gjerne hvorfor.</vt:lpstr>
      <vt:lpstr>26. Hva representerer den største utfordringen for din bedrift i øyeblikket? Forklar gjerne hvorfor.</vt:lpstr>
      <vt:lpstr>26. Hva representerer den største utfordringen for din bedrift i øyeblikket? Forklar gjerne hvorfor.</vt:lpstr>
      <vt:lpstr>26. Hva representerer den største utfordringen for din bedrift i øyeblikket? Forklar gjerne hvorfor.</vt:lpstr>
      <vt:lpstr>26. Hva representerer den største utfordringen for din bedrift i øyeblikket? Forklar gjerne hvorfor.</vt:lpstr>
      <vt:lpstr>26. Hva representerer den største utfordringen for din bedrift i øyeblikket? Forklar gjerne hvorfor.</vt:lpstr>
      <vt:lpstr>26. Hva representerer den største utfordringen for din bedrift i øyeblikket? Forklar gjerne hvorfor.</vt:lpstr>
      <vt:lpstr>26. Hva representerer den største utfordringen for din bedrift i øyeblikket? Forklar gjerne hvorfor.</vt:lpstr>
      <vt:lpstr>26. Hva representerer den største utfordringen for din bedrift i øyeblikket? Forklar gjerne hvorfor.</vt:lpstr>
      <vt:lpstr>26. Hva representerer den største utfordringen for din bedrift i øyeblikket? Forklar gjerne hvorfor.</vt:lpstr>
      <vt:lpstr>26. Hva representerer den største utfordringen for din bedrift i øyeblikket? Forklar gjerne hvorfor.</vt:lpstr>
      <vt:lpstr>26. Hva representerer den største utfordringen for din bedrift i øyeblikket? Forklar gjerne hvorfor.</vt:lpstr>
      <vt:lpstr>26. Hva representerer den største utfordringen for din bedrift i øyeblikket? Forklar gjerne hvorfor.</vt:lpstr>
      <vt:lpstr>26. Hva representerer den største utfordringen for din bedrift i øyeblikket? Forklar gjerne hvorfor.</vt:lpstr>
      <vt:lpstr>26. Hva representerer den største utfordringen for din bedrift i øyeblikket? Forklar gjerne hvorfor.</vt:lpstr>
      <vt:lpstr>26. Hva representerer den største utfordringen for din bedrift i øyeblikket? Forklar gjerne hvorfor.</vt:lpstr>
      <vt:lpstr>26. Hva representerer den største utfordringen for din bedrift i øyeblikket? Forklar gjerne hvorfor.</vt:lpstr>
      <vt:lpstr>26. Hva representerer den største utfordringen for din bedrift i øyeblikket? Forklar gjerne hvorfor.</vt:lpstr>
      <vt:lpstr>26. Hva representerer den største utfordringen for din bedrift i øyeblikket? Forklar gjerne hvorfor.</vt:lpstr>
      <vt:lpstr>26. Hva representerer den største utfordringen for din bedrift i øyeblikket? Forklar gjerne hvorfor.</vt:lpstr>
      <vt:lpstr>26. Hva representerer den største utfordringen for din bedrift i øyeblikket? Forklar gjerne hvorfor.</vt:lpstr>
      <vt:lpstr>26. Hva representerer den største utfordringen for din bedrift i øyeblikket? Forklar gjerne hvorfor.</vt:lpstr>
      <vt:lpstr>26. Hva representerer den største utfordringen for din bedrift i øyeblikket? Forklar gjerne hvorfor.</vt:lpstr>
      <vt:lpstr>26. Hva representerer den største utfordringen for din bedrift i øyeblikket? Forklar gjerne hvorfor.</vt:lpstr>
      <vt:lpstr>26. Hva representerer den største utfordringen for din bedrift i øyeblikket? Forklar gjerne hvorfor.</vt:lpstr>
      <vt:lpstr>26. Hva representerer den største utfordringen for din bedrift i øyeblikket? Forklar gjerne hvorfor.</vt:lpstr>
      <vt:lpstr>26. Hva representerer den største utfordringen for din bedrift i øyeblikket? Forklar gjerne hvorfor.</vt:lpstr>
      <vt:lpstr>26. Hva representerer den største utfordringen for din bedrift i øyeblikket? Forklar gjerne hvorfor.</vt:lpstr>
      <vt:lpstr>26. Hva representerer den største utfordringen for din bedrift i øyeblikket? Forklar gjerne hvorfor.</vt:lpstr>
      <vt:lpstr>26. Hva representerer den største utfordringen for din bedrift i øyeblikket? Forklar gjerne hvorfor.</vt:lpstr>
      <vt:lpstr>27. Her ønsker vi at du kommer med en konkret ønskeliste til myndighetene med utgangspunkt i hvilke endringer som best vil hjelpe din bedrift.</vt:lpstr>
      <vt:lpstr>27. Her ønsker vi at du kommer med en konkret ønskeliste til myndighetene med utgangspunkt i hvilke endringer som best vil hjelpe din bedrift.</vt:lpstr>
      <vt:lpstr>27. Her ønsker vi at du kommer med en konkret ønskeliste til myndighetene med utgangspunkt i hvilke endringer som best vil hjelpe din bedrift.</vt:lpstr>
      <vt:lpstr>27. Her ønsker vi at du kommer med en konkret ønskeliste til myndighetene med utgangspunkt i hvilke endringer som best vil hjelpe din bedrift.</vt:lpstr>
      <vt:lpstr>27. Her ønsker vi at du kommer med en konkret ønskeliste til myndighetene med utgangspunkt i hvilke endringer som best vil hjelpe din bedrift.</vt:lpstr>
      <vt:lpstr>27. Her ønsker vi at du kommer med en konkret ønskeliste til myndighetene med utgangspunkt i hvilke endringer som best vil hjelpe din bedrift.</vt:lpstr>
      <vt:lpstr>27. Her ønsker vi at du kommer med en konkret ønskeliste til myndighetene med utgangspunkt i hvilke endringer som best vil hjelpe din bedrift.</vt:lpstr>
      <vt:lpstr>27. Her ønsker vi at du kommer med en konkret ønskeliste til myndighetene med utgangspunkt i hvilke endringer som best vil hjelpe din bedrift.</vt:lpstr>
      <vt:lpstr>27. Her ønsker vi at du kommer med en konkret ønskeliste til myndighetene med utgangspunkt i hvilke endringer som best vil hjelpe din bedrift.</vt:lpstr>
      <vt:lpstr>27. Her ønsker vi at du kommer med en konkret ønskeliste til myndighetene med utgangspunkt i hvilke endringer som best vil hjelpe din bedrift.</vt:lpstr>
      <vt:lpstr>27. Her ønsker vi at du kommer med en konkret ønskeliste til myndighetene med utgangspunkt i hvilke endringer som best vil hjelpe din bedrift.</vt:lpstr>
      <vt:lpstr>27. Her ønsker vi at du kommer med en konkret ønskeliste til myndighetene med utgangspunkt i hvilke endringer som best vil hjelpe din bedrift.</vt:lpstr>
      <vt:lpstr>27. Her ønsker vi at du kommer med en konkret ønskeliste til myndighetene med utgangspunkt i hvilke endringer som best vil hjelpe din bedrift.</vt:lpstr>
      <vt:lpstr>27. Her ønsker vi at du kommer med en konkret ønskeliste til myndighetene med utgangspunkt i hvilke endringer som best vil hjelpe din bedrift.</vt:lpstr>
      <vt:lpstr>27. Her ønsker vi at du kommer med en konkret ønskeliste til myndighetene med utgangspunkt i hvilke endringer som best vil hjelpe din bedrift.</vt:lpstr>
      <vt:lpstr>27. Her ønsker vi at du kommer med en konkret ønskeliste til myndighetene med utgangspunkt i hvilke endringer som best vil hjelpe din bedrift.</vt:lpstr>
      <vt:lpstr>27. Her ønsker vi at du kommer med en konkret ønskeliste til myndighetene med utgangspunkt i hvilke endringer som best vil hjelpe din bedrift.</vt:lpstr>
      <vt:lpstr>27. Her ønsker vi at du kommer med en konkret ønskeliste til myndighetene med utgangspunkt i hvilke endringer som best vil hjelpe din bedrift.</vt:lpstr>
      <vt:lpstr>27. Her ønsker vi at du kommer med en konkret ønskeliste til myndighetene med utgangspunkt i hvilke endringer som best vil hjelpe din bedrift.</vt:lpstr>
      <vt:lpstr>27. Her ønsker vi at du kommer med en konkret ønskeliste til myndighetene med utgangspunkt i hvilke endringer som best vil hjelpe din bedrift.</vt:lpstr>
      <vt:lpstr>27. Her ønsker vi at du kommer med en konkret ønskeliste til myndighetene med utgangspunkt i hvilke endringer som best vil hjelpe din bedrift.</vt:lpstr>
      <vt:lpstr>27. Her ønsker vi at du kommer med en konkret ønskeliste til myndighetene med utgangspunkt i hvilke endringer som best vil hjelpe din bedrift.</vt:lpstr>
      <vt:lpstr>27. Her ønsker vi at du kommer med en konkret ønskeliste til myndighetene med utgangspunkt i hvilke endringer som best vil hjelpe din bedrift.</vt:lpstr>
      <vt:lpstr>27. Her ønsker vi at du kommer med en konkret ønskeliste til myndighetene med utgangspunkt i hvilke endringer som best vil hjelpe din bedrift.</vt:lpstr>
      <vt:lpstr>27. Her ønsker vi at du kommer med en konkret ønskeliste til myndighetene med utgangspunkt i hvilke endringer som best vil hjelpe din bedrift.</vt:lpstr>
      <vt:lpstr>27. Her ønsker vi at du kommer med en konkret ønskeliste til myndighetene med utgangspunkt i hvilke endringer som best vil hjelpe din bedrift.</vt:lpstr>
      <vt:lpstr>27. Her ønsker vi at du kommer med en konkret ønskeliste til myndighetene med utgangspunkt i hvilke endringer som best vil hjelpe din bedrift.</vt:lpstr>
      <vt:lpstr>27. Her ønsker vi at du kommer med en konkret ønskeliste til myndighetene med utgangspunkt i hvilke endringer som best vil hjelpe din bedrift.</vt:lpstr>
      <vt:lpstr>27. Her ønsker vi at du kommer med en konkret ønskeliste til myndighetene med utgangspunkt i hvilke endringer som best vil hjelpe din bedrift.</vt:lpstr>
      <vt:lpstr>27. Her ønsker vi at du kommer med en konkret ønskeliste til myndighetene med utgangspunkt i hvilke endringer som best vil hjelpe din bedrift.</vt:lpstr>
      <vt:lpstr>27. Her ønsker vi at du kommer med en konkret ønskeliste til myndighetene med utgangspunkt i hvilke endringer som best vil hjelpe din bedrift.</vt:lpstr>
      <vt:lpstr>27. Her ønsker vi at du kommer med en konkret ønskeliste til myndighetene med utgangspunkt i hvilke endringer som best vil hjelpe din bedrift.</vt:lpstr>
      <vt:lpstr>27. Her ønsker vi at du kommer med en konkret ønskeliste til myndighetene med utgangspunkt i hvilke endringer som best vil hjelpe din bedrift.</vt:lpstr>
      <vt:lpstr>27. Her ønsker vi at du kommer med en konkret ønskeliste til myndighetene med utgangspunkt i hvilke endringer som best vil hjelpe din bedrift.</vt:lpstr>
      <vt:lpstr>27. Her ønsker vi at du kommer med en konkret ønskeliste til myndighetene med utgangspunkt i hvilke endringer som best vil hjelpe din bedrift.</vt:lpstr>
      <vt:lpstr>27. Her ønsker vi at du kommer med en konkret ønskeliste til myndighetene med utgangspunkt i hvilke endringer som best vil hjelpe din bedrift.</vt:lpstr>
      <vt:lpstr>27. Her ønsker vi at du kommer med en konkret ønskeliste til myndighetene med utgangspunkt i hvilke endringer som best vil hjelpe din bedrift.</vt:lpstr>
      <vt:lpstr>27. Her ønsker vi at du kommer med en konkret ønskeliste til myndighetene med utgangspunkt i hvilke endringer som best vil hjelpe din bedrift.</vt:lpstr>
      <vt:lpstr>27. Her ønsker vi at du kommer med en konkret ønskeliste til myndighetene med utgangspunkt i hvilke endringer som best vil hjelpe din bedrift.</vt:lpstr>
      <vt:lpstr>27. Her ønsker vi at du kommer med en konkret ønskeliste til myndighetene med utgangspunkt i hvilke endringer som best vil hjelpe din bedrift.</vt:lpstr>
      <vt:lpstr>27. Her ønsker vi at du kommer med en konkret ønskeliste til myndighetene med utgangspunkt i hvilke endringer som best vil hjelpe din bedrift.</vt:lpstr>
      <vt:lpstr>27. Her ønsker vi at du kommer med en konkret ønskeliste til myndighetene med utgangspunkt i hvilke endringer som best vil hjelpe din bedrift.</vt:lpstr>
      <vt:lpstr>27. Her ønsker vi at du kommer med en konkret ønskeliste til myndighetene med utgangspunkt i hvilke endringer som best vil hjelpe din bedrift.</vt:lpstr>
      <vt:lpstr>27. Her ønsker vi at du kommer med en konkret ønskeliste til myndighetene med utgangspunkt i hvilke endringer som best vil hjelpe din bedrift.</vt:lpstr>
      <vt:lpstr>27. Her ønsker vi at du kommer med en konkret ønskeliste til myndighetene med utgangspunkt i hvilke endringer som best vil hjelpe din bedrift.</vt:lpstr>
      <vt:lpstr>27. Her ønsker vi at du kommer med en konkret ønskeliste til myndighetene med utgangspunkt i hvilke endringer som best vil hjelpe din bedrift.</vt:lpstr>
      <vt:lpstr>27. Her ønsker vi at du kommer med en konkret ønskeliste til myndighetene med utgangspunkt i hvilke endringer som best vil hjelpe din bedrift.</vt:lpstr>
      <vt:lpstr>28. I hvor stor grad har denne undersøkelsen vært dekkende for din bedrift?</vt:lpstr>
      <vt:lpstr>28. I hvor stor grad har denne undersøkelsen vært dekkende for din bedrift?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abc</dc:creator>
  <cp:lastModifiedBy>Anne-Grete Sandtorv</cp:lastModifiedBy>
  <cp:revision>381</cp:revision>
  <dcterms:created xsi:type="dcterms:W3CDTF">2013-05-14T13:56:12Z</dcterms:created>
  <dcterms:modified xsi:type="dcterms:W3CDTF">2015-03-27T08:17:59Z</dcterms:modified>
</cp:coreProperties>
</file>