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258" r:id="rId3"/>
    <p:sldId id="294" r:id="rId4"/>
    <p:sldId id="291" r:id="rId5"/>
    <p:sldId id="289" r:id="rId6"/>
    <p:sldId id="295" r:id="rId7"/>
    <p:sldId id="266" r:id="rId8"/>
    <p:sldId id="264" r:id="rId9"/>
    <p:sldId id="265" r:id="rId10"/>
    <p:sldId id="287" r:id="rId11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62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96" d="100"/>
          <a:sy n="96" d="100"/>
        </p:scale>
        <p:origin x="103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4569E-9976-43B8-B190-303525582B0C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B3B56-B999-4720-ACCC-33813C8FDD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464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0E263-D63B-49CA-870B-67A3860152BB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D2614-0ADA-40AF-A5A4-E4CAE06403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88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dirty="0" smtClean="0"/>
          </a:p>
        </p:txBody>
      </p:sp>
      <p:sp>
        <p:nvSpPr>
          <p:cNvPr id="1741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DF6ED3BE-2708-4A51-9C62-8231D36BA5A7}" type="slidenum">
              <a:rPr lang="nb-NO" altLang="nb-NO"/>
              <a:pPr eaLnBrk="1" hangingPunct="1"/>
              <a:t>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50576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D2614-0ADA-40AF-A5A4-E4CAE064035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1209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9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nb-NO">
              <a:latin typeface="Calibri" charset="0"/>
            </a:endParaRPr>
          </a:p>
        </p:txBody>
      </p:sp>
      <p:sp>
        <p:nvSpPr>
          <p:cNvPr id="14340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fld id="{F7FE3397-F888-DF48-BC69-33973F7736C0}" type="slidenum">
              <a:rPr lang="nb-NO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135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D2614-0ADA-40AF-A5A4-E4CAE064035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4483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1741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DF6ED3BE-2708-4A51-9C62-8231D36BA5A7}" type="slidenum">
              <a:rPr lang="nb-NO" altLang="nb-NO"/>
              <a:pPr eaLnBrk="1" hangingPunct="1"/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92168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856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853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495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1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500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738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3287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9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65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466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100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63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304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955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803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997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34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367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831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2818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056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629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7B1D3-2029-462C-9C58-7BC0345170C4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0F0BC-7E5C-47BA-A58A-B874E90134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73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694A1-0437-024A-AA41-5A9404633500}" type="datetimeFigureOut">
              <a:rPr lang="nb-NO" smtClean="0"/>
              <a:t>08.05.2014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B8334-A525-0B45-80F8-AA62C44520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23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jp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3"/>
          <p:cNvSpPr txBox="1">
            <a:spLocks/>
          </p:cNvSpPr>
          <p:nvPr/>
        </p:nvSpPr>
        <p:spPr>
          <a:xfrm>
            <a:off x="755576" y="2204864"/>
            <a:ext cx="7918450" cy="3602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err="1" smtClean="0">
                <a:solidFill>
                  <a:schemeClr val="bg1"/>
                </a:solidFill>
                <a:latin typeface="Calibri" charset="0"/>
              </a:rPr>
              <a:t>Atheno</a:t>
            </a:r>
            <a:r>
              <a:rPr lang="nb-NO" sz="5400" dirty="0" smtClean="0">
                <a:solidFill>
                  <a:schemeClr val="bg1"/>
                </a:solidFill>
                <a:latin typeface="Calibri" charset="0"/>
              </a:rPr>
              <a:t> AS</a:t>
            </a:r>
            <a:br>
              <a:rPr lang="nb-NO" sz="5400" dirty="0" smtClean="0">
                <a:solidFill>
                  <a:schemeClr val="bg1"/>
                </a:solidFill>
                <a:latin typeface="Calibri" charset="0"/>
              </a:rPr>
            </a:br>
            <a:r>
              <a:rPr lang="nb-NO" dirty="0" smtClean="0">
                <a:solidFill>
                  <a:schemeClr val="bg1"/>
                </a:solidFill>
                <a:latin typeface="Calibri" charset="0"/>
              </a:rPr>
              <a:t/>
            </a:r>
            <a:br>
              <a:rPr lang="nb-NO" dirty="0" smtClean="0">
                <a:solidFill>
                  <a:schemeClr val="bg1"/>
                </a:solidFill>
                <a:latin typeface="Calibri" charset="0"/>
              </a:rPr>
            </a:br>
            <a:r>
              <a:rPr lang="nb-NO" sz="2400" b="1" i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>I spissen for næringsutvikling i Sunnhordland</a:t>
            </a:r>
            <a: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/>
            </a:r>
            <a:b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</a:br>
            <a:r>
              <a:rPr lang="nb-NO" sz="2400" b="1" i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> </a:t>
            </a:r>
            <a: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/>
            </a:r>
            <a:b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</a:br>
            <a:r>
              <a:rPr lang="nb-NO" sz="2400" b="1" i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>- Norges mest innovative og spennende industriregion</a:t>
            </a:r>
            <a:endParaRPr lang="nb-NO" sz="2400" b="1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23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78098"/>
          </a:xfrm>
        </p:spPr>
        <p:txBody>
          <a:bodyPr>
            <a:normAutofit/>
          </a:bodyPr>
          <a:lstStyle/>
          <a:p>
            <a:r>
              <a:rPr lang="nb-NO" sz="3200" dirty="0" smtClean="0"/>
              <a:t>Bakgrunn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/>
          <a:lstStyle/>
          <a:p>
            <a:r>
              <a:rPr lang="nb-NO" sz="1800" dirty="0" smtClean="0"/>
              <a:t>Selskapets røtter tilbake til 1987 – Teknologisenteret for Sunnhordland</a:t>
            </a:r>
          </a:p>
          <a:p>
            <a:endParaRPr lang="nb-NO" sz="1800" dirty="0"/>
          </a:p>
          <a:p>
            <a:r>
              <a:rPr lang="nb-NO" sz="1800" dirty="0" smtClean="0"/>
              <a:t>Fusjoner og videre utvikling har gitt dagens </a:t>
            </a:r>
            <a:r>
              <a:rPr lang="nb-NO" sz="1800" dirty="0" err="1" smtClean="0"/>
              <a:t>Atheno</a:t>
            </a:r>
            <a:r>
              <a:rPr lang="nb-NO" sz="1800" dirty="0" smtClean="0"/>
              <a:t> AS</a:t>
            </a:r>
          </a:p>
          <a:p>
            <a:endParaRPr lang="nb-NO" sz="1800" dirty="0"/>
          </a:p>
          <a:p>
            <a:r>
              <a:rPr lang="nb-NO" sz="1800" dirty="0" smtClean="0"/>
              <a:t>Primært eierskap i selskapet hos industrien og næringslivet i Sunnhordland, sekundært eierskap hos offentlige (stat, fylke, kommuner)</a:t>
            </a:r>
          </a:p>
          <a:p>
            <a:endParaRPr lang="nb-NO" sz="1800" dirty="0" smtClean="0"/>
          </a:p>
          <a:p>
            <a:r>
              <a:rPr lang="nb-NO" sz="1800" dirty="0" smtClean="0"/>
              <a:t>Etter nylig gjennomført emisjon er alle de tyngste selskapene innen offshore/maritime industri inne på eiersiden.  Samlet 35 aksjonærer.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4444599"/>
            <a:ext cx="6216689" cy="16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5" y="980729"/>
            <a:ext cx="807636" cy="1008112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2195736" y="1340768"/>
            <a:ext cx="2232248" cy="64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Lars Solberg, </a:t>
            </a:r>
          </a:p>
          <a:p>
            <a:r>
              <a:rPr lang="nb-NO" dirty="0" smtClean="0"/>
              <a:t>adm. dir. </a:t>
            </a:r>
            <a:r>
              <a:rPr lang="nb-NO" dirty="0" err="1" smtClean="0"/>
              <a:t>Apply</a:t>
            </a:r>
            <a:r>
              <a:rPr lang="nb-NO" dirty="0" smtClean="0"/>
              <a:t> Leirvik 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2" y="2237685"/>
            <a:ext cx="798645" cy="1072989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3" y="3573016"/>
            <a:ext cx="798645" cy="120138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1007300"/>
            <a:ext cx="865707" cy="981541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055" y="2223268"/>
            <a:ext cx="865707" cy="1121162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055" y="3678736"/>
            <a:ext cx="865707" cy="1095660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2195736" y="263691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Borgny Eidesvik, </a:t>
            </a:r>
          </a:p>
          <a:p>
            <a:r>
              <a:rPr lang="nb-NO" dirty="0" smtClean="0"/>
              <a:t>investor Eidesvik </a:t>
            </a:r>
            <a:r>
              <a:rPr lang="nb-NO" dirty="0" err="1" smtClean="0"/>
              <a:t>Invest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214194" y="4077072"/>
            <a:ext cx="2501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Øystein Matre, </a:t>
            </a:r>
          </a:p>
          <a:p>
            <a:r>
              <a:rPr lang="nb-NO" dirty="0" smtClean="0"/>
              <a:t>adm. dir. </a:t>
            </a:r>
            <a:r>
              <a:rPr lang="nb-NO" dirty="0" err="1" smtClean="0"/>
              <a:t>Westcon</a:t>
            </a:r>
            <a:r>
              <a:rPr lang="nb-NO" dirty="0" smtClean="0"/>
              <a:t> Yards 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084168" y="1340768"/>
            <a:ext cx="2232248" cy="64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Børge Pedersen, </a:t>
            </a:r>
          </a:p>
          <a:p>
            <a:r>
              <a:rPr lang="nb-NO" dirty="0" smtClean="0"/>
              <a:t>adm. dir. Vågen 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086078" y="2635170"/>
            <a:ext cx="2232248" cy="64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Oddrun Englund, </a:t>
            </a:r>
          </a:p>
          <a:p>
            <a:r>
              <a:rPr lang="nb-NO" dirty="0" smtClean="0"/>
              <a:t>direktør SIVA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6084168" y="4075330"/>
            <a:ext cx="2232248" cy="64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Tor Claussen, </a:t>
            </a:r>
          </a:p>
          <a:p>
            <a:r>
              <a:rPr lang="nb-NO" dirty="0" smtClean="0"/>
              <a:t>Professor </a:t>
            </a:r>
            <a:r>
              <a:rPr lang="nb-NO" dirty="0" err="1" smtClean="0"/>
              <a:t>HiØ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499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d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069" y="3195935"/>
            <a:ext cx="1770506" cy="1253278"/>
          </a:xfrm>
          <a:prstGeom prst="rect">
            <a:avLst/>
          </a:prstGeom>
        </p:spPr>
      </p:pic>
      <p:sp>
        <p:nvSpPr>
          <p:cNvPr id="2" name="Tittel 1"/>
          <p:cNvSpPr txBox="1">
            <a:spLocks/>
          </p:cNvSpPr>
          <p:nvPr/>
        </p:nvSpPr>
        <p:spPr>
          <a:xfrm>
            <a:off x="-1388030" y="157195"/>
            <a:ext cx="12186757" cy="46433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400" dirty="0" smtClean="0"/>
              <a:t>Industriklyngen Sunnhordland – en nasjonal verdiskapingsmuskel</a:t>
            </a:r>
            <a:endParaRPr lang="nb-NO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t="4791" r="42725" b="3629"/>
          <a:stretch>
            <a:fillRect/>
          </a:stretch>
        </p:blipFill>
        <p:spPr bwMode="auto">
          <a:xfrm>
            <a:off x="384175" y="722313"/>
            <a:ext cx="5689600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2498725" y="4016376"/>
            <a:ext cx="142875" cy="1460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5" name="Ellipse 4"/>
          <p:cNvSpPr/>
          <p:nvPr/>
        </p:nvSpPr>
        <p:spPr>
          <a:xfrm>
            <a:off x="2662237" y="3910013"/>
            <a:ext cx="144463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6" name="Ellipse 5"/>
          <p:cNvSpPr/>
          <p:nvPr/>
        </p:nvSpPr>
        <p:spPr>
          <a:xfrm>
            <a:off x="2374900" y="4089401"/>
            <a:ext cx="144462" cy="1444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7" name="Ellipse 6"/>
          <p:cNvSpPr/>
          <p:nvPr/>
        </p:nvSpPr>
        <p:spPr>
          <a:xfrm>
            <a:off x="1320800" y="3621088"/>
            <a:ext cx="144462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8" name="Ellipse 7"/>
          <p:cNvSpPr/>
          <p:nvPr/>
        </p:nvSpPr>
        <p:spPr>
          <a:xfrm>
            <a:off x="1463675" y="3594101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9" name="Ellipse 8"/>
          <p:cNvSpPr/>
          <p:nvPr/>
        </p:nvSpPr>
        <p:spPr>
          <a:xfrm>
            <a:off x="1825625" y="2325688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0" name="Ellipse 9"/>
          <p:cNvSpPr/>
          <p:nvPr/>
        </p:nvSpPr>
        <p:spPr>
          <a:xfrm>
            <a:off x="3481387" y="5926138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1" name="Ellipse 10"/>
          <p:cNvSpPr/>
          <p:nvPr/>
        </p:nvSpPr>
        <p:spPr>
          <a:xfrm>
            <a:off x="5208587" y="2541588"/>
            <a:ext cx="144463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2" name="Ellipse 11"/>
          <p:cNvSpPr/>
          <p:nvPr/>
        </p:nvSpPr>
        <p:spPr>
          <a:xfrm>
            <a:off x="2976562" y="1363663"/>
            <a:ext cx="144463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3" name="Ellipse 12"/>
          <p:cNvSpPr/>
          <p:nvPr/>
        </p:nvSpPr>
        <p:spPr>
          <a:xfrm>
            <a:off x="815975" y="5492751"/>
            <a:ext cx="144462" cy="1444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4" name="Ellipse 13"/>
          <p:cNvSpPr/>
          <p:nvPr/>
        </p:nvSpPr>
        <p:spPr>
          <a:xfrm>
            <a:off x="889000" y="5349876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5" name="Ellipse 14"/>
          <p:cNvSpPr/>
          <p:nvPr/>
        </p:nvSpPr>
        <p:spPr>
          <a:xfrm>
            <a:off x="2372246" y="3956964"/>
            <a:ext cx="144462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6" name="Ellipse 15"/>
          <p:cNvSpPr/>
          <p:nvPr/>
        </p:nvSpPr>
        <p:spPr>
          <a:xfrm>
            <a:off x="1473200" y="3736976"/>
            <a:ext cx="142875" cy="1444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7" name="Ellipse 16"/>
          <p:cNvSpPr/>
          <p:nvPr/>
        </p:nvSpPr>
        <p:spPr>
          <a:xfrm>
            <a:off x="1474964" y="3881438"/>
            <a:ext cx="144462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8" name="Ellipse 17"/>
          <p:cNvSpPr/>
          <p:nvPr/>
        </p:nvSpPr>
        <p:spPr>
          <a:xfrm>
            <a:off x="1328737" y="3881438"/>
            <a:ext cx="144463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19" name="Ellipse 18"/>
          <p:cNvSpPr/>
          <p:nvPr/>
        </p:nvSpPr>
        <p:spPr>
          <a:xfrm>
            <a:off x="2882899" y="1435894"/>
            <a:ext cx="144463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20" name="Ellipse 19"/>
          <p:cNvSpPr/>
          <p:nvPr/>
        </p:nvSpPr>
        <p:spPr>
          <a:xfrm>
            <a:off x="3970337" y="3249613"/>
            <a:ext cx="144463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21" name="Ellipse 20"/>
          <p:cNvSpPr/>
          <p:nvPr/>
        </p:nvSpPr>
        <p:spPr>
          <a:xfrm>
            <a:off x="4633912" y="4600576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22" name="Ellipse 21"/>
          <p:cNvSpPr/>
          <p:nvPr/>
        </p:nvSpPr>
        <p:spPr>
          <a:xfrm>
            <a:off x="2654300" y="4057651"/>
            <a:ext cx="144462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23" name="Ellipse 22"/>
          <p:cNvSpPr/>
          <p:nvPr/>
        </p:nvSpPr>
        <p:spPr>
          <a:xfrm>
            <a:off x="2498725" y="4165601"/>
            <a:ext cx="163512" cy="1587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050" dirty="0"/>
          </a:p>
        </p:txBody>
      </p:sp>
      <p:sp>
        <p:nvSpPr>
          <p:cNvPr id="24" name="Ellipse 23"/>
          <p:cNvSpPr/>
          <p:nvPr/>
        </p:nvSpPr>
        <p:spPr>
          <a:xfrm>
            <a:off x="2750451" y="4167981"/>
            <a:ext cx="163512" cy="1317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050" dirty="0"/>
          </a:p>
        </p:txBody>
      </p:sp>
      <p:sp>
        <p:nvSpPr>
          <p:cNvPr id="25" name="Ellipse 24"/>
          <p:cNvSpPr/>
          <p:nvPr/>
        </p:nvSpPr>
        <p:spPr>
          <a:xfrm>
            <a:off x="2490875" y="4308476"/>
            <a:ext cx="142875" cy="148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050" dirty="0"/>
          </a:p>
        </p:txBody>
      </p:sp>
      <p:sp>
        <p:nvSpPr>
          <p:cNvPr id="26" name="Ellipse 25"/>
          <p:cNvSpPr/>
          <p:nvPr/>
        </p:nvSpPr>
        <p:spPr>
          <a:xfrm>
            <a:off x="2498725" y="3873501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27" name="Ellipse 26"/>
          <p:cNvSpPr/>
          <p:nvPr/>
        </p:nvSpPr>
        <p:spPr>
          <a:xfrm>
            <a:off x="2374900" y="4233863"/>
            <a:ext cx="144462" cy="144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200" dirty="0"/>
          </a:p>
        </p:txBody>
      </p:sp>
      <p:sp>
        <p:nvSpPr>
          <p:cNvPr id="28" name="Ellipse 27"/>
          <p:cNvSpPr/>
          <p:nvPr/>
        </p:nvSpPr>
        <p:spPr>
          <a:xfrm>
            <a:off x="940804" y="5491610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 dirty="0"/>
          </a:p>
        </p:txBody>
      </p:sp>
      <p:pic>
        <p:nvPicPr>
          <p:cNvPr id="29" name="Bild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903" y="745970"/>
            <a:ext cx="1469569" cy="514349"/>
          </a:xfrm>
          <a:prstGeom prst="rect">
            <a:avLst/>
          </a:prstGeom>
        </p:spPr>
      </p:pic>
      <p:pic>
        <p:nvPicPr>
          <p:cNvPr id="33" name="Bild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413" y="2327841"/>
            <a:ext cx="1329650" cy="892904"/>
          </a:xfrm>
          <a:prstGeom prst="rect">
            <a:avLst/>
          </a:prstGeom>
        </p:spPr>
      </p:pic>
      <p:pic>
        <p:nvPicPr>
          <p:cNvPr id="35" name="Bild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6624" y="3064923"/>
            <a:ext cx="983302" cy="461195"/>
          </a:xfrm>
          <a:prstGeom prst="rect">
            <a:avLst/>
          </a:prstGeom>
        </p:spPr>
      </p:pic>
      <p:pic>
        <p:nvPicPr>
          <p:cNvPr id="36" name="Bild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560" y="3731688"/>
            <a:ext cx="643982" cy="381537"/>
          </a:xfrm>
          <a:prstGeom prst="rect">
            <a:avLst/>
          </a:prstGeom>
        </p:spPr>
      </p:pic>
      <p:pic>
        <p:nvPicPr>
          <p:cNvPr id="37" name="Bild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4954" y="2275993"/>
            <a:ext cx="627982" cy="627982"/>
          </a:xfrm>
          <a:prstGeom prst="rect">
            <a:avLst/>
          </a:prstGeom>
        </p:spPr>
      </p:pic>
      <p:pic>
        <p:nvPicPr>
          <p:cNvPr id="39" name="Bild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7376" y="4164895"/>
            <a:ext cx="767616" cy="364618"/>
          </a:xfrm>
          <a:prstGeom prst="rect">
            <a:avLst/>
          </a:prstGeom>
        </p:spPr>
      </p:pic>
      <p:pic>
        <p:nvPicPr>
          <p:cNvPr id="40" name="Bilde 3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0772" y="5296457"/>
            <a:ext cx="920986" cy="660820"/>
          </a:xfrm>
          <a:prstGeom prst="rect">
            <a:avLst/>
          </a:prstGeom>
        </p:spPr>
      </p:pic>
      <p:pic>
        <p:nvPicPr>
          <p:cNvPr id="41" name="Bilde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1857" y="5812907"/>
            <a:ext cx="903967" cy="275410"/>
          </a:xfrm>
          <a:prstGeom prst="rect">
            <a:avLst/>
          </a:prstGeom>
        </p:spPr>
      </p:pic>
      <p:pic>
        <p:nvPicPr>
          <p:cNvPr id="42" name="Bilde 4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0584" y="3051252"/>
            <a:ext cx="1336914" cy="453388"/>
          </a:xfrm>
          <a:prstGeom prst="rect">
            <a:avLst/>
          </a:prstGeom>
        </p:spPr>
      </p:pic>
      <p:pic>
        <p:nvPicPr>
          <p:cNvPr id="43" name="Bilde 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954" y="5067098"/>
            <a:ext cx="761527" cy="164723"/>
          </a:xfrm>
          <a:prstGeom prst="rect">
            <a:avLst/>
          </a:prstGeom>
        </p:spPr>
      </p:pic>
      <p:pic>
        <p:nvPicPr>
          <p:cNvPr id="44" name="Bilde 4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18803" y="4847375"/>
            <a:ext cx="505360" cy="280756"/>
          </a:xfrm>
          <a:prstGeom prst="rect">
            <a:avLst/>
          </a:prstGeom>
        </p:spPr>
      </p:pic>
      <p:pic>
        <p:nvPicPr>
          <p:cNvPr id="45" name="Bilde 4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954" y="1300590"/>
            <a:ext cx="704176" cy="278901"/>
          </a:xfrm>
          <a:prstGeom prst="rect">
            <a:avLst/>
          </a:prstGeom>
        </p:spPr>
      </p:pic>
      <p:pic>
        <p:nvPicPr>
          <p:cNvPr id="46" name="Bilde 4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4016" y="4354734"/>
            <a:ext cx="689809" cy="401661"/>
          </a:xfrm>
          <a:prstGeom prst="rect">
            <a:avLst/>
          </a:prstGeom>
        </p:spPr>
      </p:pic>
      <p:pic>
        <p:nvPicPr>
          <p:cNvPr id="48" name="Bild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95754" y="5434915"/>
            <a:ext cx="1185972" cy="153188"/>
          </a:xfrm>
          <a:prstGeom prst="rect">
            <a:avLst/>
          </a:prstGeom>
        </p:spPr>
      </p:pic>
      <p:pic>
        <p:nvPicPr>
          <p:cNvPr id="49" name="Bild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13970" y="4306997"/>
            <a:ext cx="400959" cy="287480"/>
          </a:xfrm>
          <a:prstGeom prst="rect">
            <a:avLst/>
          </a:prstGeom>
        </p:spPr>
      </p:pic>
      <p:pic>
        <p:nvPicPr>
          <p:cNvPr id="51" name="Bilde 5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78144" y="3540158"/>
            <a:ext cx="441292" cy="441292"/>
          </a:xfrm>
          <a:prstGeom prst="rect">
            <a:avLst/>
          </a:prstGeom>
        </p:spPr>
      </p:pic>
      <p:sp>
        <p:nvSpPr>
          <p:cNvPr id="52" name="Ellipse 51"/>
          <p:cNvSpPr/>
          <p:nvPr/>
        </p:nvSpPr>
        <p:spPr>
          <a:xfrm>
            <a:off x="2653417" y="4250869"/>
            <a:ext cx="145345" cy="1274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050" dirty="0"/>
          </a:p>
        </p:txBody>
      </p:sp>
      <p:sp>
        <p:nvSpPr>
          <p:cNvPr id="53" name="Ellipse 52"/>
          <p:cNvSpPr/>
          <p:nvPr/>
        </p:nvSpPr>
        <p:spPr>
          <a:xfrm>
            <a:off x="2599731" y="3773487"/>
            <a:ext cx="163512" cy="1317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b-NO" sz="1050" dirty="0"/>
          </a:p>
        </p:txBody>
      </p:sp>
      <p:pic>
        <p:nvPicPr>
          <p:cNvPr id="54" name="Bilde 5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85600" y="607448"/>
            <a:ext cx="1431823" cy="1357763"/>
          </a:xfrm>
          <a:prstGeom prst="rect">
            <a:avLst/>
          </a:prstGeom>
        </p:spPr>
      </p:pic>
      <p:pic>
        <p:nvPicPr>
          <p:cNvPr id="30" name="Bilde 2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29856" y="1302807"/>
            <a:ext cx="1909560" cy="665266"/>
          </a:xfrm>
          <a:prstGeom prst="rect">
            <a:avLst/>
          </a:prstGeom>
        </p:spPr>
      </p:pic>
      <p:pic>
        <p:nvPicPr>
          <p:cNvPr id="31" name="Bilde 3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04767" y="1842565"/>
            <a:ext cx="1201293" cy="311728"/>
          </a:xfrm>
          <a:prstGeom prst="rect">
            <a:avLst/>
          </a:prstGeom>
        </p:spPr>
      </p:pic>
      <p:pic>
        <p:nvPicPr>
          <p:cNvPr id="32" name="Bilde 3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37052" y="2080182"/>
            <a:ext cx="1376320" cy="373619"/>
          </a:xfrm>
          <a:prstGeom prst="rect">
            <a:avLst/>
          </a:prstGeom>
        </p:spPr>
      </p:pic>
      <p:pic>
        <p:nvPicPr>
          <p:cNvPr id="34" name="Bilde 3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50474" y="4987753"/>
            <a:ext cx="618788" cy="44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9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0"/>
            <a:ext cx="8882642" cy="63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9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7" descr="Athe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74" y="1498803"/>
            <a:ext cx="2759090" cy="158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kstSylinder 8"/>
          <p:cNvSpPr txBox="1">
            <a:spLocks noChangeArrowheads="1"/>
          </p:cNvSpPr>
          <p:nvPr/>
        </p:nvSpPr>
        <p:spPr bwMode="auto">
          <a:xfrm>
            <a:off x="1258888" y="5200650"/>
            <a:ext cx="66976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nb-NO" sz="1800" dirty="0"/>
              <a:t>Industrinettverk – inkubatordrift – oppstart av nye selskap </a:t>
            </a:r>
          </a:p>
          <a:p>
            <a:pPr algn="ctr"/>
            <a:r>
              <a:rPr lang="nb-NO" sz="1800" dirty="0" smtClean="0"/>
              <a:t>– </a:t>
            </a:r>
            <a:r>
              <a:rPr lang="nb-NO" sz="1800" dirty="0"/>
              <a:t>rådgiving overfor næringsliv og kommuner – ungt entreprenørskap </a:t>
            </a:r>
          </a:p>
          <a:p>
            <a:pPr algn="ctr" eaLnBrk="1" hangingPunct="1"/>
            <a:r>
              <a:rPr lang="nb-NO" sz="1800" dirty="0"/>
              <a:t>– strategiske prosjekt – </a:t>
            </a:r>
            <a:r>
              <a:rPr lang="nb-NO" sz="1800" dirty="0" smtClean="0"/>
              <a:t>kompetanseutvikling </a:t>
            </a:r>
            <a:r>
              <a:rPr lang="nb-NO" sz="1800" dirty="0"/>
              <a:t>– fond </a:t>
            </a:r>
          </a:p>
        </p:txBody>
      </p:sp>
      <p:pic>
        <p:nvPicPr>
          <p:cNvPr id="16389" name="Bil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51" y="542380"/>
            <a:ext cx="1895475" cy="174942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Bil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165" y="540201"/>
            <a:ext cx="1895475" cy="174942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3671888" y="3194050"/>
            <a:ext cx="1871662" cy="1727200"/>
          </a:xfrm>
          <a:prstGeom prst="ellipse">
            <a:avLst/>
          </a:prstGeom>
          <a:solidFill>
            <a:srgbClr val="92D050"/>
          </a:solidFill>
          <a:effectLst>
            <a:glow rad="1397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nb-NO" sz="2000" b="1" dirty="0"/>
              <a:t>Konsulent-tjenester</a:t>
            </a:r>
          </a:p>
        </p:txBody>
      </p:sp>
    </p:spTree>
    <p:extLst>
      <p:ext uri="{BB962C8B-B14F-4D97-AF65-F5344CB8AC3E}">
        <p14:creationId xmlns:p14="http://schemas.microsoft.com/office/powerpoint/2010/main" val="11941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Plassholder for innhold 2"/>
          <p:cNvSpPr txBox="1">
            <a:spLocks/>
          </p:cNvSpPr>
          <p:nvPr/>
        </p:nvSpPr>
        <p:spPr bwMode="auto">
          <a:xfrm>
            <a:off x="627063" y="1333500"/>
            <a:ext cx="8569325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38"/>
              </a:spcBef>
            </a:pPr>
            <a:r>
              <a:rPr lang="nb-NO" sz="2400">
                <a:latin typeface="Arial" charset="0"/>
              </a:rPr>
              <a:t>     </a:t>
            </a:r>
            <a:endParaRPr lang="nb-NO" sz="2800"/>
          </a:p>
        </p:txBody>
      </p:sp>
      <p:graphicFrame>
        <p:nvGraphicFramePr>
          <p:cNvPr id="13317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180963"/>
              </p:ext>
            </p:extLst>
          </p:nvPr>
        </p:nvGraphicFramePr>
        <p:xfrm>
          <a:off x="552450" y="904875"/>
          <a:ext cx="8343900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Document" r:id="rId5" imgW="5775241" imgH="2499500" progId="Word.Document.12">
                  <p:embed/>
                </p:oleObj>
              </mc:Choice>
              <mc:Fallback>
                <p:oleObj name="Document" r:id="rId5" imgW="5775241" imgH="249950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904875"/>
                        <a:ext cx="8343900" cy="360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/>
          <p:cNvSpPr/>
          <p:nvPr/>
        </p:nvSpPr>
        <p:spPr>
          <a:xfrm>
            <a:off x="691356" y="4505325"/>
            <a:ext cx="8066087" cy="127476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nb-NO" b="1" dirty="0">
              <a:solidFill>
                <a:srgbClr val="FFFFFF"/>
              </a:solidFill>
              <a:latin typeface="Calibri" charset="0"/>
              <a:ea typeface="ＭＳ Ｐゴシック" charset="0"/>
              <a:cs typeface="Arial" charset="0"/>
            </a:endParaRPr>
          </a:p>
          <a:p>
            <a:pPr algn="ctr" eaLnBrk="1" hangingPunct="1"/>
            <a:endParaRPr lang="nb-NO" b="1" dirty="0">
              <a:solidFill>
                <a:srgbClr val="FFFFFF"/>
              </a:solidFill>
              <a:latin typeface="Calibri" charset="0"/>
              <a:ea typeface="ＭＳ Ｐゴシック" charset="0"/>
              <a:cs typeface="Arial" charset="0"/>
            </a:endParaRPr>
          </a:p>
          <a:p>
            <a:pPr algn="ctr" eaLnBrk="1" hangingPunct="1"/>
            <a:r>
              <a:rPr lang="nb-NO" b="1" dirty="0" smtClean="0">
                <a:solidFill>
                  <a:srgbClr val="FFFFFF"/>
                </a:solidFill>
                <a:latin typeface="Calibri" charset="0"/>
                <a:ea typeface="ＭＳ Ｐゴシック" charset="0"/>
                <a:cs typeface="Arial" charset="0"/>
              </a:rPr>
              <a:t>Samling av kompetansemiljøer </a:t>
            </a:r>
            <a:r>
              <a:rPr lang="nb-NO" b="1" dirty="0">
                <a:solidFill>
                  <a:srgbClr val="FFFFFF"/>
                </a:solidFill>
                <a:latin typeface="Calibri" charset="0"/>
                <a:ea typeface="ＭＳ Ｐゴシック" charset="0"/>
                <a:cs typeface="Arial" charset="0"/>
              </a:rPr>
              <a:t>som forener </a:t>
            </a:r>
          </a:p>
          <a:p>
            <a:pPr algn="ctr" eaLnBrk="1" hangingPunct="1"/>
            <a:r>
              <a:rPr lang="nb-NO" b="1" dirty="0">
                <a:solidFill>
                  <a:srgbClr val="FFFFFF"/>
                </a:solidFill>
                <a:latin typeface="Calibri" charset="0"/>
                <a:ea typeface="ＭＳ Ｐゴシック" charset="0"/>
                <a:cs typeface="Arial" charset="0"/>
              </a:rPr>
              <a:t>- samfunnsoppdrag og kommersielle oppdrag - det offentlige og det private</a:t>
            </a:r>
          </a:p>
          <a:p>
            <a:pPr algn="ctr" eaLnBrk="1" hangingPunct="1">
              <a:buFontTx/>
              <a:buChar char="-"/>
            </a:pPr>
            <a:r>
              <a:rPr lang="nb-NO" b="1" dirty="0">
                <a:solidFill>
                  <a:srgbClr val="FFFFFF"/>
                </a:solidFill>
                <a:latin typeface="Calibri" charset="0"/>
                <a:ea typeface="ＭＳ Ｐゴシック" charset="0"/>
                <a:cs typeface="Arial" charset="0"/>
              </a:rPr>
              <a:t>det etablerte og det nye – forretningsdrift og innovasjon</a:t>
            </a:r>
          </a:p>
          <a:p>
            <a:pPr algn="ctr" eaLnBrk="1" hangingPunct="1"/>
            <a:r>
              <a:rPr lang="nb-NO" b="1" dirty="0">
                <a:solidFill>
                  <a:srgbClr val="FFFFFF"/>
                </a:solidFill>
                <a:latin typeface="Calibri" charset="0"/>
                <a:ea typeface="ＭＳ Ｐゴシック" charset="0"/>
                <a:cs typeface="Arial" charset="0"/>
              </a:rPr>
              <a:t>- ulike aktører og miljøer</a:t>
            </a:r>
          </a:p>
          <a:p>
            <a:pPr algn="ctr" eaLnBrk="1" hangingPunct="1"/>
            <a:endParaRPr lang="nb-NO" b="1" dirty="0">
              <a:solidFill>
                <a:srgbClr val="FFFFFF"/>
              </a:solidFill>
              <a:latin typeface="Calibri" charset="0"/>
              <a:ea typeface="ＭＳ Ｐゴシック" charset="0"/>
              <a:cs typeface="Arial" charset="0"/>
            </a:endParaRPr>
          </a:p>
          <a:p>
            <a:pPr algn="ctr" eaLnBrk="1" hangingPunct="1"/>
            <a:endParaRPr lang="nb-NO" b="1" dirty="0">
              <a:solidFill>
                <a:srgbClr val="FFFFFF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46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1238250" y="620713"/>
            <a:ext cx="6624638" cy="53276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4" name="Ellipse 3"/>
          <p:cNvSpPr/>
          <p:nvPr/>
        </p:nvSpPr>
        <p:spPr>
          <a:xfrm>
            <a:off x="2484438" y="1601788"/>
            <a:ext cx="4248150" cy="33401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5" name="Ellipse 4"/>
          <p:cNvSpPr/>
          <p:nvPr/>
        </p:nvSpPr>
        <p:spPr>
          <a:xfrm>
            <a:off x="3635375" y="2420938"/>
            <a:ext cx="2016125" cy="1728787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5366" name="TekstSylinder 5"/>
          <p:cNvSpPr txBox="1">
            <a:spLocks noChangeArrowheads="1"/>
          </p:cNvSpPr>
          <p:nvPr/>
        </p:nvSpPr>
        <p:spPr bwMode="auto">
          <a:xfrm>
            <a:off x="3924300" y="2809875"/>
            <a:ext cx="1511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nb-NO" sz="1800" b="1">
                <a:solidFill>
                  <a:schemeClr val="bg1"/>
                </a:solidFill>
              </a:rPr>
              <a:t>Atheno</a:t>
            </a:r>
          </a:p>
          <a:p>
            <a:pPr algn="ctr" eaLnBrk="1" hangingPunct="1"/>
            <a:r>
              <a:rPr lang="nb-NO" sz="1800" b="1">
                <a:solidFill>
                  <a:schemeClr val="bg1"/>
                </a:solidFill>
              </a:rPr>
              <a:t>Kjerne-kompetanse</a:t>
            </a:r>
          </a:p>
        </p:txBody>
      </p:sp>
      <p:sp>
        <p:nvSpPr>
          <p:cNvPr id="15367" name="TekstSylinder 6"/>
          <p:cNvSpPr txBox="1">
            <a:spLocks noChangeArrowheads="1"/>
          </p:cNvSpPr>
          <p:nvPr/>
        </p:nvSpPr>
        <p:spPr bwMode="auto">
          <a:xfrm>
            <a:off x="3787775" y="5145088"/>
            <a:ext cx="3095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1800"/>
              <a:t>Samarbeidsmiljøer</a:t>
            </a:r>
          </a:p>
        </p:txBody>
      </p:sp>
      <p:sp>
        <p:nvSpPr>
          <p:cNvPr id="15368" name="TekstSylinder 7"/>
          <p:cNvSpPr txBox="1">
            <a:spLocks noChangeArrowheads="1"/>
          </p:cNvSpPr>
          <p:nvPr/>
        </p:nvSpPr>
        <p:spPr bwMode="auto">
          <a:xfrm>
            <a:off x="3816350" y="1962150"/>
            <a:ext cx="2735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1800"/>
              <a:t>Primærnettverk</a:t>
            </a:r>
          </a:p>
        </p:txBody>
      </p:sp>
      <p:sp>
        <p:nvSpPr>
          <p:cNvPr id="15369" name="TekstSylinder 8"/>
          <p:cNvSpPr txBox="1">
            <a:spLocks noChangeArrowheads="1"/>
          </p:cNvSpPr>
          <p:nvPr/>
        </p:nvSpPr>
        <p:spPr bwMode="auto">
          <a:xfrm>
            <a:off x="3816350" y="4233863"/>
            <a:ext cx="2808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1800"/>
              <a:t>Medlemsforetak</a:t>
            </a:r>
          </a:p>
        </p:txBody>
      </p:sp>
      <p:sp>
        <p:nvSpPr>
          <p:cNvPr id="15370" name="TekstSylinder 9"/>
          <p:cNvSpPr txBox="1">
            <a:spLocks noChangeArrowheads="1"/>
          </p:cNvSpPr>
          <p:nvPr/>
        </p:nvSpPr>
        <p:spPr bwMode="auto">
          <a:xfrm>
            <a:off x="3635375" y="968375"/>
            <a:ext cx="3492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1800"/>
              <a:t>Tilknyttet ekspertise</a:t>
            </a:r>
          </a:p>
        </p:txBody>
      </p:sp>
    </p:spTree>
    <p:extLst>
      <p:ext uri="{BB962C8B-B14F-4D97-AF65-F5344CB8AC3E}">
        <p14:creationId xmlns:p14="http://schemas.microsoft.com/office/powerpoint/2010/main" val="385685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3"/>
          <p:cNvSpPr txBox="1">
            <a:spLocks/>
          </p:cNvSpPr>
          <p:nvPr/>
        </p:nvSpPr>
        <p:spPr>
          <a:xfrm>
            <a:off x="755576" y="2204864"/>
            <a:ext cx="7918450" cy="3602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err="1" smtClean="0">
                <a:solidFill>
                  <a:schemeClr val="bg1"/>
                </a:solidFill>
                <a:latin typeface="Calibri" charset="0"/>
              </a:rPr>
              <a:t>Atheno</a:t>
            </a:r>
            <a:r>
              <a:rPr lang="nb-NO" sz="5400" dirty="0" smtClean="0">
                <a:solidFill>
                  <a:schemeClr val="bg1"/>
                </a:solidFill>
                <a:latin typeface="Calibri" charset="0"/>
              </a:rPr>
              <a:t> AS</a:t>
            </a:r>
            <a:br>
              <a:rPr lang="nb-NO" sz="5400" dirty="0" smtClean="0">
                <a:solidFill>
                  <a:schemeClr val="bg1"/>
                </a:solidFill>
                <a:latin typeface="Calibri" charset="0"/>
              </a:rPr>
            </a:br>
            <a:r>
              <a:rPr lang="nb-NO" dirty="0" smtClean="0">
                <a:solidFill>
                  <a:schemeClr val="bg1"/>
                </a:solidFill>
                <a:latin typeface="Calibri" charset="0"/>
              </a:rPr>
              <a:t/>
            </a:r>
            <a:br>
              <a:rPr lang="nb-NO" dirty="0" smtClean="0">
                <a:solidFill>
                  <a:schemeClr val="bg1"/>
                </a:solidFill>
                <a:latin typeface="Calibri" charset="0"/>
              </a:rPr>
            </a:br>
            <a:r>
              <a:rPr lang="nb-NO" sz="2400" b="1" i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>I spissen for næringsutvikling i Sunnhordland</a:t>
            </a:r>
            <a: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/>
            </a:r>
            <a:b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</a:br>
            <a:r>
              <a:rPr lang="nb-NO" sz="2400" b="1" i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> </a:t>
            </a:r>
            <a: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/>
            </a:r>
            <a:br>
              <a:rPr lang="nb-NO" sz="2400" b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</a:br>
            <a:r>
              <a:rPr lang="nb-NO" sz="2400" b="1" i="1" dirty="0" smtClean="0">
                <a:solidFill>
                  <a:schemeClr val="bg1"/>
                </a:solidFill>
                <a:latin typeface="Calibri" charset="0"/>
                <a:cs typeface="Times New Roman" charset="0"/>
              </a:rPr>
              <a:t>- Norges mest innovative og spennende industriregion</a:t>
            </a:r>
            <a:endParaRPr lang="nb-NO" sz="2400" b="1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05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heno Powerpoint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Atheno Powerpointmal.potx</Template>
  <TotalTime>1026</TotalTime>
  <Words>181</Words>
  <Application>Microsoft Office PowerPoint</Application>
  <PresentationFormat>Skjermfremvisning (4:3)</PresentationFormat>
  <Paragraphs>45</Paragraphs>
  <Slides>9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Times New Roman</vt:lpstr>
      <vt:lpstr>Atheno Powerpointmal</vt:lpstr>
      <vt:lpstr>Egendefinert utforming</vt:lpstr>
      <vt:lpstr>Document</vt:lpstr>
      <vt:lpstr>PowerPoint-presentasjon</vt:lpstr>
      <vt:lpstr>Bakgrunn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Atheno</dc:title>
  <dc:creator>Sylvi</dc:creator>
  <cp:lastModifiedBy>Anne-Grete Sandtorv</cp:lastModifiedBy>
  <cp:revision>64</cp:revision>
  <cp:lastPrinted>2014-05-07T14:14:01Z</cp:lastPrinted>
  <dcterms:created xsi:type="dcterms:W3CDTF">2014-02-03T13:38:00Z</dcterms:created>
  <dcterms:modified xsi:type="dcterms:W3CDTF">2014-05-08T11:15:29Z</dcterms:modified>
</cp:coreProperties>
</file>